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6" r:id="rId3"/>
    <p:sldId id="286" r:id="rId4"/>
    <p:sldId id="289" r:id="rId5"/>
    <p:sldId id="290" r:id="rId6"/>
    <p:sldId id="294" r:id="rId7"/>
    <p:sldId id="295" r:id="rId8"/>
    <p:sldId id="296" r:id="rId9"/>
    <p:sldId id="29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9933"/>
    <a:srgbClr val="66FF66"/>
    <a:srgbClr val="3333FF"/>
    <a:srgbClr val="FF33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96075AB-5C9B-4C16-A538-DEC76320B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648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1158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570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690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324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15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3584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416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6500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6168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BC58E1B-5923-4CAF-B9CC-D14A574623CF}" type="datetimeFigureOut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2021/11/14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EE746A1-6C2B-4A0A-9B52-5B2A1AF6763A}" type="slidenum">
              <a:rPr lang="zh-CN" altLang="en-US" sz="1350" smtClean="0">
                <a:solidFill>
                  <a:prstClr val="black"/>
                </a:solidFill>
                <a:latin typeface="等线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350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5799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4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千图网海量PPT模板www.58pic.c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582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3675A3-50CC-4965-995F-F44872181D74}"/>
              </a:ext>
            </a:extLst>
          </p:cNvPr>
          <p:cNvSpPr txBox="1"/>
          <p:nvPr userDrawn="1"/>
        </p:nvSpPr>
        <p:spPr>
          <a:xfrm>
            <a:off x="8524600" y="0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2113BE-31BD-4ECF-A8CC-8CBABF4D357A}"/>
              </a:ext>
            </a:extLst>
          </p:cNvPr>
          <p:cNvSpPr txBox="1"/>
          <p:nvPr userDrawn="1"/>
        </p:nvSpPr>
        <p:spPr>
          <a:xfrm>
            <a:off x="1" y="6419273"/>
            <a:ext cx="6463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>
                <a:solidFill>
                  <a:srgbClr val="D76B49">
                    <a:lumMod val="60000"/>
                    <a:lumOff val="40000"/>
                  </a:srgbClr>
                </a:solidFill>
                <a:latin typeface="UVN Chim Bien Nhe" panose="0209050604050A020404" pitchFamily="18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458618AA-5B60-4FA0-ACA9-1E24062620C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294" y="8195293"/>
            <a:ext cx="829936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08397" y="960918"/>
            <a:ext cx="8768200" cy="49281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269593" y="1839988"/>
            <a:ext cx="87070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NHÂN VỚI 10, 100, 1000,…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CHIA CHO 10, 100, 1000,…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500" r="95200">
                        <a14:foregroundMark x1="13900" y1="49444" x2="18500" y2="53611"/>
                        <a14:foregroundMark x1="38200" y1="28981" x2="38400" y2="34444"/>
                        <a14:foregroundMark x1="56800" y1="29167" x2="57000" y2="35648"/>
                        <a14:foregroundMark x1="49100" y1="42778" x2="56500" y2="40926"/>
                        <a14:foregroundMark x1="81100" y1="27593" x2="79600" y2="38426"/>
                        <a14:foregroundMark x1="85600" y1="23241" x2="84100" y2="2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47" y="3779341"/>
            <a:ext cx="2488643" cy="2687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" b="90000" l="5200" r="96100">
                        <a14:foregroundMark x1="13900" y1="29722" x2="21600" y2="39815"/>
                        <a14:foregroundMark x1="40900" y1="33148" x2="40400" y2="37963"/>
                        <a14:foregroundMark x1="43200" y1="33426" x2="45600" y2="37500"/>
                        <a14:foregroundMark x1="59600" y1="33981" x2="61500" y2="37963"/>
                        <a14:foregroundMark x1="56800" y1="34259" x2="58100" y2="38889"/>
                        <a14:foregroundMark x1="61300" y1="39815" x2="63700" y2="36111"/>
                        <a14:foregroundMark x1="63000" y1="31759" x2="59800" y2="30833"/>
                        <a14:foregroundMark x1="49600" y1="48981" x2="60500" y2="48241"/>
                        <a14:foregroundMark x1="52900" y1="50556" x2="46600" y2="50370"/>
                        <a14:foregroundMark x1="18300" y1="31019" x2="21100" y2="34259"/>
                        <a14:foregroundMark x1="11900" y1="33148" x2="18400" y2="40463"/>
                        <a14:foregroundMark x1="16900" y1="26481" x2="20100" y2="26944"/>
                        <a14:foregroundMark x1="12800" y1="27130" x2="24600" y2="29630"/>
                        <a14:foregroundMark x1="19600" y1="27130" x2="24100" y2="27870"/>
                        <a14:foregroundMark x1="23600" y1="28796" x2="27300" y2="33981"/>
                        <a14:foregroundMark x1="26000" y1="36759" x2="24000" y2="40000"/>
                        <a14:foregroundMark x1="24500" y1="40463" x2="24600" y2="42778"/>
                        <a14:foregroundMark x1="17900" y1="45093" x2="20500" y2="45370"/>
                        <a14:foregroundMark x1="14300" y1="42593" x2="15300" y2="43981"/>
                        <a14:foregroundMark x1="10600" y1="37037" x2="7900" y2="33981"/>
                        <a14:foregroundMark x1="79400" y1="33148" x2="84300" y2="44444"/>
                        <a14:foregroundMark x1="82600" y1="40000" x2="93300" y2="30556"/>
                        <a14:foregroundMark x1="87600" y1="25741" x2="81100" y2="26204"/>
                        <a14:foregroundMark x1="81100" y1="27315" x2="77200" y2="28519"/>
                        <a14:foregroundMark x1="83400" y1="27870" x2="87300" y2="27593"/>
                        <a14:foregroundMark x1="76900" y1="30833" x2="75700" y2="34259"/>
                        <a14:foregroundMark x1="77200" y1="40278" x2="76900" y2="43056"/>
                        <a14:foregroundMark x1="81200" y1="44815" x2="85300" y2="44630"/>
                        <a14:foregroundMark x1="87800" y1="41204" x2="87300" y2="43426"/>
                        <a14:foregroundMark x1="88900" y1="38611" x2="94000" y2="34259"/>
                        <a14:foregroundMark x1="45200" y1="30833" x2="39000" y2="32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59" y="3341558"/>
            <a:ext cx="3065039" cy="3310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7" b="90000" l="5400" r="96600">
                        <a14:foregroundMark x1="11400" y1="20463" x2="27100" y2="34259"/>
                        <a14:foregroundMark x1="20600" y1="21481" x2="24000" y2="21944"/>
                        <a14:foregroundMark x1="48900" y1="26944" x2="50200" y2="31759"/>
                        <a14:foregroundMark x1="23100" y1="24630" x2="27600" y2="28519"/>
                        <a14:foregroundMark x1="9200" y1="21389" x2="13400" y2="24815"/>
                        <a14:foregroundMark x1="12200" y1="25370" x2="16900" y2="29537"/>
                        <a14:foregroundMark x1="68200" y1="28611" x2="69000" y2="33796"/>
                        <a14:foregroundMark x1="67000" y1="33426" x2="71000" y2="34815"/>
                        <a14:foregroundMark x1="73400" y1="28148" x2="73700" y2="31759"/>
                        <a14:foregroundMark x1="66800" y1="61204" x2="6820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" y="4001208"/>
            <a:ext cx="2077779" cy="22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56" b="90000" l="10000" r="90000">
                        <a14:foregroundMark x1="22400" y1="13704" x2="20600" y2="30370"/>
                        <a14:foregroundMark x1="30800" y1="8519" x2="44900" y2="21019"/>
                        <a14:foregroundMark x1="29800" y1="13241" x2="29800" y2="25556"/>
                        <a14:foregroundMark x1="31000" y1="31759" x2="28000" y2="34259"/>
                        <a14:foregroundMark x1="34000" y1="50185" x2="34000" y2="60278"/>
                        <a14:foregroundMark x1="24400" y1="51852" x2="30500" y2="56852"/>
                        <a14:foregroundMark x1="45400" y1="48333" x2="50100" y2="55741"/>
                        <a14:foregroundMark x1="62400" y1="49722" x2="63800" y2="54722"/>
                        <a14:foregroundMark x1="75300" y1="78889" x2="79500" y2="83796"/>
                        <a14:foregroundMark x1="44700" y1="23519" x2="35800" y2="3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38" y="3936789"/>
            <a:ext cx="1962762" cy="211978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22A783ED-515E-4D85-AA60-4907D9D3EB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814" y="9014465"/>
            <a:ext cx="1076105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3276600" y="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latin typeface="Arial" charset="0"/>
              </a:rPr>
              <a:t>Toán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905000" y="609600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Arial" charset="0"/>
              </a:rPr>
              <a:t>Nhân với 10, 100, 1000,…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981200" y="11430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Arial" charset="0"/>
              </a:rPr>
              <a:t>Chia cho 10, 100, 1000,…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1. a) 35 x 10 = ?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90600" y="29718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4000" b="1">
                <a:solidFill>
                  <a:schemeClr val="tx1"/>
                </a:solidFill>
                <a:latin typeface="Arial" charset="0"/>
              </a:rPr>
              <a:t>35 x 10 =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657600" y="297180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4000" b="1">
                <a:solidFill>
                  <a:schemeClr val="tx1"/>
                </a:solidFill>
                <a:latin typeface="Arial" charset="0"/>
              </a:rPr>
              <a:t>10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791200" y="292100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x  35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352800" y="35814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= 1 chục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791200" y="35814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324600" y="35814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352800" y="4267200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=        35 chục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010400" y="43434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= 350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81000" y="4935538"/>
            <a:ext cx="12684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Vậy: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939800" y="50038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4000" b="1">
                <a:solidFill>
                  <a:schemeClr val="tx1"/>
                </a:solidFill>
                <a:latin typeface="Arial" charset="0"/>
              </a:rPr>
              <a:t>35 x 10 = 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114800" y="49784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2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8202" grpId="0"/>
      <p:bldP spid="8203" grpId="0"/>
      <p:bldP spid="8203" grpId="1"/>
      <p:bldP spid="8203" grpId="2"/>
      <p:bldP spid="8203" grpId="3"/>
      <p:bldP spid="8204" grpId="0"/>
      <p:bldP spid="8205" grpId="0"/>
      <p:bldP spid="8205" grpId="1"/>
      <p:bldP spid="8205" grpId="2"/>
      <p:bldP spid="8205" grpId="3"/>
      <p:bldP spid="8206" grpId="0"/>
      <p:bldP spid="8206" grpId="1"/>
      <p:bldP spid="8206" grpId="2"/>
      <p:bldP spid="8207" grpId="0"/>
      <p:bldP spid="8208" grpId="0"/>
      <p:bldP spid="8210" grpId="0"/>
      <p:bldP spid="82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276600" y="-76200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chemeClr val="tx1"/>
                </a:solidFill>
                <a:latin typeface="Arial" charset="0"/>
              </a:rPr>
              <a:t>Toán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Arial" charset="0"/>
              </a:rPr>
              <a:t>1. a) 35 x 10 = ?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728663" y="12954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3600" b="1">
                <a:solidFill>
                  <a:schemeClr val="tx1"/>
                </a:solidFill>
                <a:latin typeface="Arial" charset="0"/>
              </a:rPr>
              <a:t>35 x 10 = 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895600" y="1295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3600" b="1">
                <a:solidFill>
                  <a:schemeClr val="tx1"/>
                </a:solidFill>
                <a:latin typeface="Arial" charset="0"/>
              </a:rPr>
              <a:t>10 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4267200" y="1279525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Arial" charset="0"/>
              </a:rPr>
              <a:t>x 35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5410200" y="1279525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Arial" charset="0"/>
              </a:rPr>
              <a:t>=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5867400" y="12192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Arial" charset="0"/>
              </a:rPr>
              <a:t>1 chục</a:t>
            </a: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7543800" y="1219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8153400" y="1279525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Arial" charset="0"/>
              </a:rPr>
              <a:t>35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5410200" y="1812925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Arial" charset="0"/>
              </a:rPr>
              <a:t>=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6400800" y="18288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Arial" charset="0"/>
              </a:rPr>
              <a:t>350</a:t>
            </a:r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304800" y="22860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Vậy: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666875" y="2328863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590800" y="22860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352800" y="2362200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10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181600" y="2357438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350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495800" y="23622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=</a:t>
            </a:r>
          </a:p>
        </p:txBody>
      </p:sp>
      <p:sp>
        <p:nvSpPr>
          <p:cNvPr id="7187" name="Text Box 23"/>
          <p:cNvSpPr txBox="1">
            <a:spLocks noChangeArrowheads="1"/>
          </p:cNvSpPr>
          <p:nvPr/>
        </p:nvSpPr>
        <p:spPr bwMode="auto">
          <a:xfrm>
            <a:off x="381000" y="32766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04800" y="2987675"/>
            <a:ext cx="906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Arial" charset="0"/>
              </a:rPr>
              <a:t>* Khi nhân một số tự nhiên với 10 ta chỉ việc viết thêm một chữ số 0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04800" y="4343400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Arial" charset="0"/>
              </a:rPr>
              <a:t>vào bên phải số đó.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914400" y="5029200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Arial" charset="0"/>
              </a:rPr>
              <a:t>12 x 10 =</a:t>
            </a:r>
            <a:r>
              <a:rPr lang="en-US" sz="4000" b="1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14400" y="579120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78 x 10 =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3581400" y="50292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581400" y="57912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305175" y="5033963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120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290888" y="57912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780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  <p:bldP spid="11286" grpId="0"/>
      <p:bldP spid="11288" grpId="0"/>
      <p:bldP spid="11289" grpId="0"/>
      <p:bldP spid="11290" grpId="0"/>
      <p:bldP spid="11291" grpId="0"/>
      <p:bldP spid="11293" grpId="0"/>
      <p:bldP spid="11293" grpId="1"/>
      <p:bldP spid="11294" grpId="0" build="allAtOnce"/>
      <p:bldP spid="11295" grpId="0"/>
      <p:bldP spid="112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3"/>
          <p:cNvSpPr txBox="1">
            <a:spLocks noChangeArrowheads="1"/>
          </p:cNvSpPr>
          <p:nvPr/>
        </p:nvSpPr>
        <p:spPr bwMode="auto">
          <a:xfrm>
            <a:off x="381000" y="3268663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Text Box 25"/>
          <p:cNvSpPr txBox="1">
            <a:spLocks noChangeArrowheads="1"/>
          </p:cNvSpPr>
          <p:nvPr/>
        </p:nvSpPr>
        <p:spPr bwMode="auto">
          <a:xfrm>
            <a:off x="76200" y="2286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Arial" charset="0"/>
              </a:rPr>
              <a:t>b) Ngược lại, từ: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343400" y="22860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 x 10 = 350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681288" y="947738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ta có: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067175" y="985838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105400" y="942975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505450" y="947738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10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172200" y="94773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=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6629400" y="914400"/>
            <a:ext cx="131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>
                <a:solidFill>
                  <a:schemeClr val="tx1"/>
                </a:solidFill>
                <a:latin typeface="Arial" charset="0"/>
              </a:rPr>
              <a:t>35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76200" y="1828800"/>
            <a:ext cx="906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Arial" charset="0"/>
              </a:rPr>
              <a:t>* Khi chia số tròn chục cho 10 ta chỉ việc bỏ bớt đi một chữ số 0 ở 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76200" y="3276600"/>
            <a:ext cx="396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Arial" charset="0"/>
              </a:rPr>
              <a:t>bên phải số đó.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914400" y="4038600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120 : 10 =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3803650" y="4010025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914400" y="4767263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780 : 10 =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3733800" y="4724400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3519488" y="4010025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12</a:t>
            </a:r>
          </a:p>
        </p:txBody>
      </p:sp>
      <p:sp>
        <p:nvSpPr>
          <p:cNvPr id="8210" name="Text Box 43"/>
          <p:cNvSpPr txBox="1">
            <a:spLocks noChangeArrowheads="1"/>
          </p:cNvSpPr>
          <p:nvPr/>
        </p:nvSpPr>
        <p:spPr bwMode="auto">
          <a:xfrm>
            <a:off x="4419600" y="55626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3443288" y="47244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78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autoRev="1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/>
      <p:bldP spid="12315" grpId="0"/>
      <p:bldP spid="12316" grpId="0"/>
      <p:bldP spid="12316" grpId="1"/>
      <p:bldP spid="12317" grpId="0"/>
      <p:bldP spid="12318" grpId="0"/>
      <p:bldP spid="12319" grpId="0"/>
      <p:bldP spid="12320" grpId="0"/>
      <p:bldP spid="12320" grpId="1"/>
      <p:bldP spid="12321" grpId="0"/>
      <p:bldP spid="12322" grpId="0"/>
      <p:bldP spid="12323" grpId="0"/>
      <p:bldP spid="12325" grpId="0"/>
      <p:bldP spid="12325" grpId="1"/>
      <p:bldP spid="12328" grpId="0"/>
      <p:bldP spid="12329" grpId="0"/>
      <p:bldP spid="12329" grpId="1"/>
      <p:bldP spid="12330" grpId="0"/>
      <p:bldP spid="123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3"/>
          <p:cNvSpPr txBox="1">
            <a:spLocks noChangeArrowheads="1"/>
          </p:cNvSpPr>
          <p:nvPr/>
        </p:nvSpPr>
        <p:spPr bwMode="auto">
          <a:xfrm>
            <a:off x="381000" y="3268663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304800" y="2286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2. Tương tự, ta có: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762000" y="9906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a) 35 x 100     =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323975" y="1828800"/>
            <a:ext cx="347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3500 : 100  =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838200" y="27432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b) 35 x 1000   =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1066800" y="35814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35000 : 1000 =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4876800" y="99060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3500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4800600" y="2724150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35000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4800600" y="18288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4800600" y="3533775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/>
      <p:bldP spid="13348" grpId="0"/>
      <p:bldP spid="13349" grpId="0"/>
      <p:bldP spid="13350" grpId="0"/>
      <p:bldP spid="13351" grpId="0"/>
      <p:bldP spid="13352" grpId="0"/>
      <p:bldP spid="13353" grpId="0"/>
      <p:bldP spid="133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-228600" y="-158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>
                <a:solidFill>
                  <a:schemeClr val="tx1"/>
                </a:solidFill>
                <a:latin typeface="Arial" charset="0"/>
              </a:rPr>
              <a:t>Toán: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133600" y="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Arial" charset="0"/>
              </a:rPr>
              <a:t>Nhân với 10, 100, 1000,…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133600" y="6096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Arial" charset="0"/>
              </a:rPr>
              <a:t>Chia cho 10, 100, 1000,…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600200"/>
            <a:ext cx="9372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Arial" charset="0"/>
              </a:rPr>
              <a:t>* Khi nhân một số tự nhiên với 10, 100, 1000,… ta chỉ việc viết thêm một, hai, ba, … chữ số 0 vào bên phải số đó.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416242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Arial" charset="0"/>
              </a:rPr>
              <a:t>* Khi chia số tròn chục, tròn trăm, tròn nghìn, … cho 10, 100, 1000, … ta chỉ việc bỏ bớt đi một, hai, ba, … chữ số 0 ở bên phải số đó.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3400" y="1143000"/>
            <a:ext cx="548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tx1"/>
                </a:solidFill>
                <a:latin typeface="Arial" charset="0"/>
              </a:rPr>
              <a:t>3. Nhận xét chung: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3276600" y="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>
                <a:solidFill>
                  <a:schemeClr val="tx1"/>
                </a:solidFill>
                <a:latin typeface="Arial" charset="0"/>
              </a:rPr>
              <a:t>Toán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905000" y="517525"/>
            <a:ext cx="594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Arial" charset="0"/>
              </a:rPr>
              <a:t>Nhân với 10, 100, 1000,…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057400" y="9906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Arial" charset="0"/>
              </a:rPr>
              <a:t>Chia cho 10, 100, 1000,…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3276600" y="15240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Luyện tập: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533400" y="1981200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    </a:t>
            </a:r>
            <a:r>
              <a:rPr lang="en-US" sz="4000" b="1">
                <a:latin typeface="Arial" charset="0"/>
              </a:rPr>
              <a:t>Tính nhẩm: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76200" y="2803525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3600" b="1">
                <a:latin typeface="Arial" charset="0"/>
              </a:rPr>
              <a:t>    18 x 10</a:t>
            </a:r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1066800" y="3489325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18 x 100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1066800" y="41148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18 x 1000</a:t>
            </a: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5029200" y="2879725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82 x 10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>
            <a:off x="5029200" y="3489325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75 x 1000</a:t>
            </a: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5105400" y="4098925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19 x 10</a:t>
            </a:r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0" y="4708525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b) 9000 : 10</a:t>
            </a:r>
          </a:p>
        </p:txBody>
      </p:sp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533400" y="5318125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9000 : 100</a:t>
            </a:r>
          </a:p>
        </p:txBody>
      </p:sp>
      <p:sp>
        <p:nvSpPr>
          <p:cNvPr id="11279" name="Text Box 20"/>
          <p:cNvSpPr txBox="1">
            <a:spLocks noChangeArrowheads="1"/>
          </p:cNvSpPr>
          <p:nvPr/>
        </p:nvSpPr>
        <p:spPr bwMode="auto">
          <a:xfrm>
            <a:off x="533400" y="6003925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9000 : 1000</a:t>
            </a:r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4724400" y="4708525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6800 : 100</a:t>
            </a:r>
          </a:p>
        </p:txBody>
      </p:sp>
      <p:sp>
        <p:nvSpPr>
          <p:cNvPr id="11281" name="Text Box 22"/>
          <p:cNvSpPr txBox="1">
            <a:spLocks noChangeArrowheads="1"/>
          </p:cNvSpPr>
          <p:nvPr/>
        </p:nvSpPr>
        <p:spPr bwMode="auto">
          <a:xfrm>
            <a:off x="4800600" y="5318125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420   : 10</a:t>
            </a:r>
          </a:p>
        </p:txBody>
      </p:sp>
      <p:sp>
        <p:nvSpPr>
          <p:cNvPr id="11282" name="Text Box 23"/>
          <p:cNvSpPr txBox="1">
            <a:spLocks noChangeArrowheads="1"/>
          </p:cNvSpPr>
          <p:nvPr/>
        </p:nvSpPr>
        <p:spPr bwMode="auto">
          <a:xfrm>
            <a:off x="4800600" y="59436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 b="1">
                <a:latin typeface="Arial" charset="0"/>
              </a:rPr>
              <a:t>2000 : 1000</a:t>
            </a:r>
          </a:p>
        </p:txBody>
      </p:sp>
      <p:sp>
        <p:nvSpPr>
          <p:cNvPr id="11283" name="Oval 24"/>
          <p:cNvSpPr>
            <a:spLocks noChangeArrowheads="1"/>
          </p:cNvSpPr>
          <p:nvPr/>
        </p:nvSpPr>
        <p:spPr bwMode="auto">
          <a:xfrm>
            <a:off x="228600" y="2057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200" b="1">
                <a:latin typeface="Arial" charset="0"/>
              </a:rPr>
              <a:t>1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3276600" y="6019800"/>
            <a:ext cx="533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276600" y="5334000"/>
            <a:ext cx="457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262313" y="4708525"/>
            <a:ext cx="457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276600" y="4175125"/>
            <a:ext cx="457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3276600" y="3505200"/>
            <a:ext cx="457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3276600" y="2819400"/>
            <a:ext cx="457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7391400" y="5943600"/>
            <a:ext cx="457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7410450" y="5318125"/>
            <a:ext cx="533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7391400" y="4722813"/>
            <a:ext cx="4572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7391400" y="4114800"/>
            <a:ext cx="457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391400" y="3489325"/>
            <a:ext cx="457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7391400" y="2879725"/>
            <a:ext cx="457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=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3733800" y="2819400"/>
            <a:ext cx="1371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180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3657600" y="3489325"/>
            <a:ext cx="1219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1800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3733800" y="4114800"/>
            <a:ext cx="1676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18000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3733800" y="4694238"/>
            <a:ext cx="12954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900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3886200" y="5334000"/>
            <a:ext cx="838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90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3810000" y="6003925"/>
            <a:ext cx="533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9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7924800" y="2879725"/>
            <a:ext cx="1295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820</a:t>
            </a: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7772400" y="3429000"/>
            <a:ext cx="1600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75000</a:t>
            </a: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7848600" y="4098925"/>
            <a:ext cx="11430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190</a:t>
            </a:r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7924800" y="4708525"/>
            <a:ext cx="838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68</a:t>
            </a: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7924800" y="5257800"/>
            <a:ext cx="990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42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8001000" y="5934075"/>
            <a:ext cx="533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2</a:t>
            </a:r>
          </a:p>
        </p:txBody>
      </p:sp>
      <p:pic>
        <p:nvPicPr>
          <p:cNvPr id="17447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846388"/>
            <a:ext cx="914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2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548063"/>
            <a:ext cx="9906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3" name="Picture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1148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4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8006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5" name="Picture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287963"/>
            <a:ext cx="6858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6" name="Picture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6096000"/>
            <a:ext cx="6858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7" name="Picture 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2930525"/>
            <a:ext cx="990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8" name="Picture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395663"/>
            <a:ext cx="12192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9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997325"/>
            <a:ext cx="762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0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678363"/>
            <a:ext cx="6858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1" name="Picture 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287963"/>
            <a:ext cx="6858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2" name="Picture 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943600"/>
            <a:ext cx="685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3" grpId="0"/>
      <p:bldP spid="17434" grpId="0"/>
      <p:bldP spid="17435" grpId="0"/>
      <p:bldP spid="17436" grpId="0"/>
      <p:bldP spid="17437" grpId="0"/>
      <p:bldP spid="17438" grpId="0"/>
      <p:bldP spid="17439" grpId="0"/>
      <p:bldP spid="17440" grpId="0"/>
      <p:bldP spid="17441" grpId="0"/>
      <p:bldP spid="17442" grpId="0"/>
      <p:bldP spid="17443" grpId="0"/>
      <p:bldP spid="17444" grpId="0"/>
      <p:bldP spid="17448" grpId="0"/>
      <p:bldP spid="17449" grpId="0"/>
      <p:bldP spid="17450" grpId="0"/>
      <p:bldP spid="17451" grpId="0"/>
      <p:bldP spid="17452" grpId="0"/>
      <p:bldP spid="17453" grpId="0"/>
      <p:bldP spid="17454" grpId="0"/>
      <p:bldP spid="17455" grpId="0"/>
      <p:bldP spid="17456" grpId="0"/>
      <p:bldP spid="17457" grpId="0"/>
      <p:bldP spid="17458" grpId="0"/>
      <p:bldP spid="17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276600" y="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chemeClr val="tx1"/>
                </a:solidFill>
                <a:latin typeface="Arial" charset="0"/>
              </a:rPr>
              <a:t>Toán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905000" y="50165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Arial" charset="0"/>
              </a:rPr>
              <a:t>Nhân với 10, 100, 1000,…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905000" y="990600"/>
            <a:ext cx="579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Arial" charset="0"/>
              </a:rPr>
              <a:t>Chia cho 10, 100, 1000,…</a:t>
            </a:r>
          </a:p>
        </p:txBody>
      </p:sp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838200" y="22860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4" name="Text Box 22"/>
          <p:cNvSpPr txBox="1">
            <a:spLocks noChangeArrowheads="1"/>
          </p:cNvSpPr>
          <p:nvPr/>
        </p:nvSpPr>
        <p:spPr bwMode="auto">
          <a:xfrm>
            <a:off x="914400" y="1584325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3200" b="1">
                <a:solidFill>
                  <a:schemeClr val="tx1"/>
                </a:solidFill>
                <a:latin typeface="Arial" charset="0"/>
              </a:rPr>
              <a:t>Viết số thích hợp vào chỗ  chấm:</a:t>
            </a:r>
          </a:p>
        </p:txBody>
      </p:sp>
      <p:sp>
        <p:nvSpPr>
          <p:cNvPr id="12295" name="Text Box 23"/>
          <p:cNvSpPr txBox="1">
            <a:spLocks noChangeArrowheads="1"/>
          </p:cNvSpPr>
          <p:nvPr/>
        </p:nvSpPr>
        <p:spPr bwMode="auto">
          <a:xfrm>
            <a:off x="0" y="22098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300kg   = </a:t>
            </a:r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2209800" y="21336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Arial" charset="0"/>
              </a:rPr>
              <a:t>…</a:t>
            </a:r>
          </a:p>
        </p:txBody>
      </p:sp>
      <p:sp>
        <p:nvSpPr>
          <p:cNvPr id="12297" name="Text Box 25"/>
          <p:cNvSpPr txBox="1">
            <a:spLocks noChangeArrowheads="1"/>
          </p:cNvSpPr>
          <p:nvPr/>
        </p:nvSpPr>
        <p:spPr bwMode="auto">
          <a:xfrm>
            <a:off x="2895600" y="2133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tạ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85800" y="27178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Cách làm: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76200" y="31242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Ta có: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52400" y="37338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100kg = 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2209800" y="3732213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1 tạ</a:t>
            </a:r>
          </a:p>
        </p:txBody>
      </p:sp>
      <p:sp>
        <p:nvSpPr>
          <p:cNvPr id="12302" name="Text Box 32"/>
          <p:cNvSpPr txBox="1">
            <a:spLocks noChangeArrowheads="1"/>
          </p:cNvSpPr>
          <p:nvPr/>
        </p:nvSpPr>
        <p:spPr bwMode="auto">
          <a:xfrm>
            <a:off x="4114800" y="2879725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70kg     = 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6705600" y="2879725"/>
            <a:ext cx="774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Arial" charset="0"/>
              </a:rPr>
              <a:t>…</a:t>
            </a:r>
          </a:p>
        </p:txBody>
      </p:sp>
      <p:sp>
        <p:nvSpPr>
          <p:cNvPr id="12304" name="Text Box 34"/>
          <p:cNvSpPr txBox="1">
            <a:spLocks noChangeArrowheads="1"/>
          </p:cNvSpPr>
          <p:nvPr/>
        </p:nvSpPr>
        <p:spPr bwMode="auto">
          <a:xfrm>
            <a:off x="7267575" y="2890838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yến</a:t>
            </a:r>
          </a:p>
        </p:txBody>
      </p:sp>
      <p:sp>
        <p:nvSpPr>
          <p:cNvPr id="12305" name="Text Box 35"/>
          <p:cNvSpPr txBox="1">
            <a:spLocks noChangeArrowheads="1"/>
          </p:cNvSpPr>
          <p:nvPr/>
        </p:nvSpPr>
        <p:spPr bwMode="auto">
          <a:xfrm>
            <a:off x="4191000" y="3519488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800kg   = 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6769100" y="3505200"/>
            <a:ext cx="62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Arial" charset="0"/>
              </a:rPr>
              <a:t>…</a:t>
            </a:r>
          </a:p>
        </p:txBody>
      </p:sp>
      <p:sp>
        <p:nvSpPr>
          <p:cNvPr id="12307" name="Text Box 37"/>
          <p:cNvSpPr txBox="1">
            <a:spLocks noChangeArrowheads="1"/>
          </p:cNvSpPr>
          <p:nvPr/>
        </p:nvSpPr>
        <p:spPr bwMode="auto">
          <a:xfrm>
            <a:off x="7315200" y="3489325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tạ</a:t>
            </a:r>
          </a:p>
        </p:txBody>
      </p:sp>
      <p:sp>
        <p:nvSpPr>
          <p:cNvPr id="12308" name="Text Box 38"/>
          <p:cNvSpPr txBox="1">
            <a:spLocks noChangeArrowheads="1"/>
          </p:cNvSpPr>
          <p:nvPr/>
        </p:nvSpPr>
        <p:spPr bwMode="auto">
          <a:xfrm>
            <a:off x="4191000" y="4175125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300tạ    =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6616700" y="4189413"/>
            <a:ext cx="69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Arial" charset="0"/>
              </a:rPr>
              <a:t>…</a:t>
            </a:r>
          </a:p>
        </p:txBody>
      </p:sp>
      <p:sp>
        <p:nvSpPr>
          <p:cNvPr id="12310" name="Text Box 40"/>
          <p:cNvSpPr txBox="1">
            <a:spLocks noChangeArrowheads="1"/>
          </p:cNvSpPr>
          <p:nvPr/>
        </p:nvSpPr>
        <p:spPr bwMode="auto">
          <a:xfrm>
            <a:off x="7315200" y="4175125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tấn</a:t>
            </a:r>
          </a:p>
        </p:txBody>
      </p:sp>
      <p:sp>
        <p:nvSpPr>
          <p:cNvPr id="12311" name="Text Box 41"/>
          <p:cNvSpPr txBox="1">
            <a:spLocks noChangeArrowheads="1"/>
          </p:cNvSpPr>
          <p:nvPr/>
        </p:nvSpPr>
        <p:spPr bwMode="auto">
          <a:xfrm>
            <a:off x="4267200" y="4784725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120tạ    =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6650038" y="4822825"/>
            <a:ext cx="69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Arial" charset="0"/>
              </a:rPr>
              <a:t>…</a:t>
            </a:r>
          </a:p>
        </p:txBody>
      </p:sp>
      <p:sp>
        <p:nvSpPr>
          <p:cNvPr id="12313" name="Text Box 43"/>
          <p:cNvSpPr txBox="1">
            <a:spLocks noChangeArrowheads="1"/>
          </p:cNvSpPr>
          <p:nvPr/>
        </p:nvSpPr>
        <p:spPr bwMode="auto">
          <a:xfrm>
            <a:off x="7315200" y="4784725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tấn</a:t>
            </a:r>
          </a:p>
        </p:txBody>
      </p:sp>
      <p:sp>
        <p:nvSpPr>
          <p:cNvPr id="12314" name="Text Box 44"/>
          <p:cNvSpPr txBox="1">
            <a:spLocks noChangeArrowheads="1"/>
          </p:cNvSpPr>
          <p:nvPr/>
        </p:nvSpPr>
        <p:spPr bwMode="auto">
          <a:xfrm>
            <a:off x="4343400" y="54102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5000kg = 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6769100" y="5470525"/>
            <a:ext cx="774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…</a:t>
            </a:r>
          </a:p>
        </p:txBody>
      </p:sp>
      <p:sp>
        <p:nvSpPr>
          <p:cNvPr id="12316" name="Text Box 46"/>
          <p:cNvSpPr txBox="1">
            <a:spLocks noChangeArrowheads="1"/>
          </p:cNvSpPr>
          <p:nvPr/>
        </p:nvSpPr>
        <p:spPr bwMode="auto">
          <a:xfrm>
            <a:off x="7315200" y="5408613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tấn</a:t>
            </a:r>
          </a:p>
        </p:txBody>
      </p:sp>
      <p:sp>
        <p:nvSpPr>
          <p:cNvPr id="12317" name="Text Box 47"/>
          <p:cNvSpPr txBox="1">
            <a:spLocks noChangeArrowheads="1"/>
          </p:cNvSpPr>
          <p:nvPr/>
        </p:nvSpPr>
        <p:spPr bwMode="auto">
          <a:xfrm>
            <a:off x="4419600" y="6003925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4000g   = 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6705600" y="6019800"/>
            <a:ext cx="69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…</a:t>
            </a:r>
          </a:p>
        </p:txBody>
      </p:sp>
      <p:sp>
        <p:nvSpPr>
          <p:cNvPr id="12319" name="Text Box 49"/>
          <p:cNvSpPr txBox="1">
            <a:spLocks noChangeArrowheads="1"/>
          </p:cNvSpPr>
          <p:nvPr/>
        </p:nvSpPr>
        <p:spPr bwMode="auto">
          <a:xfrm>
            <a:off x="7315200" y="6003925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kg</a:t>
            </a:r>
          </a:p>
        </p:txBody>
      </p:sp>
      <p:sp>
        <p:nvSpPr>
          <p:cNvPr id="12320" name="Oval 50"/>
          <p:cNvSpPr>
            <a:spLocks noChangeArrowheads="1"/>
          </p:cNvSpPr>
          <p:nvPr/>
        </p:nvSpPr>
        <p:spPr bwMode="auto">
          <a:xfrm>
            <a:off x="276225" y="1628775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76200" y="48768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charset="0"/>
              </a:rPr>
              <a:t>300 : 100 =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0" y="42672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Arial" charset="0"/>
              </a:rPr>
              <a:t>Nhẩm: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0" y="5410200"/>
            <a:ext cx="411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Arial" charset="0"/>
              </a:rPr>
              <a:t>Vậy</a:t>
            </a:r>
            <a:r>
              <a:rPr lang="en-US" sz="3200" b="1" dirty="0">
                <a:latin typeface="Arial" charset="0"/>
              </a:rPr>
              <a:t>:              </a:t>
            </a:r>
            <a:endParaRPr lang="en-US" sz="3200" b="1" dirty="0" smtClean="0">
              <a:latin typeface="Arial" charset="0"/>
            </a:endParaRPr>
          </a:p>
          <a:p>
            <a:r>
              <a:rPr lang="en-US" sz="3200" b="1" dirty="0" smtClean="0">
                <a:latin typeface="Arial" charset="0"/>
              </a:rPr>
              <a:t>300kg </a:t>
            </a:r>
            <a:r>
              <a:rPr lang="en-US" sz="3200" b="1" dirty="0">
                <a:latin typeface="Arial" charset="0"/>
              </a:rPr>
              <a:t>: 100 = 3 </a:t>
            </a:r>
            <a:r>
              <a:rPr lang="en-US" sz="3200" b="1" dirty="0" err="1">
                <a:latin typeface="Arial" charset="0"/>
              </a:rPr>
              <a:t>tạ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12324" name="Text Box 54"/>
          <p:cNvSpPr txBox="1">
            <a:spLocks noChangeArrowheads="1"/>
          </p:cNvSpPr>
          <p:nvPr/>
        </p:nvSpPr>
        <p:spPr bwMode="auto">
          <a:xfrm>
            <a:off x="5638800" y="5638800"/>
            <a:ext cx="6096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2205038" y="3733800"/>
            <a:ext cx="10715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? tạ</a:t>
            </a: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2743200" y="4876800"/>
            <a:ext cx="412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6838950" y="2879725"/>
            <a:ext cx="533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</a:rPr>
              <a:t>7</a:t>
            </a: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6877050" y="3505200"/>
            <a:ext cx="412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8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6623050" y="4175125"/>
            <a:ext cx="6397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30</a:t>
            </a: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6623050" y="4784725"/>
            <a:ext cx="6397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12</a:t>
            </a:r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6858000" y="5394325"/>
            <a:ext cx="412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5</a:t>
            </a:r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6877050" y="6003925"/>
            <a:ext cx="412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4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5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3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1" dur="20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2" grpId="0"/>
      <p:bldP spid="19485" grpId="0"/>
      <p:bldP spid="19486" grpId="0"/>
      <p:bldP spid="19487" grpId="0"/>
      <p:bldP spid="19489" grpId="0"/>
      <p:bldP spid="19492" grpId="0"/>
      <p:bldP spid="19495" grpId="0"/>
      <p:bldP spid="19498" grpId="0"/>
      <p:bldP spid="19501" grpId="0"/>
      <p:bldP spid="19504" grpId="0"/>
      <p:bldP spid="19507" grpId="0"/>
      <p:bldP spid="19508" grpId="0"/>
      <p:bldP spid="19509" grpId="0"/>
      <p:bldP spid="19518" grpId="0"/>
      <p:bldP spid="19518" grpId="1"/>
      <p:bldP spid="19519" grpId="0"/>
      <p:bldP spid="19520" grpId="0"/>
      <p:bldP spid="19521" grpId="0"/>
      <p:bldP spid="19522" grpId="0"/>
      <p:bldP spid="19531" grpId="0"/>
      <p:bldP spid="19532" grpId="0"/>
      <p:bldP spid="195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505</Words>
  <Application>Microsoft Office PowerPoint</Application>
  <PresentationFormat>On-screen Show (4:3)</PresentationFormat>
  <Paragraphs>157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等线</vt:lpstr>
      <vt:lpstr>等线 Light</vt:lpstr>
      <vt:lpstr>Times New Roman</vt:lpstr>
      <vt:lpstr>UTM Avo</vt:lpstr>
      <vt:lpstr>UVN Chim Bien Nhe</vt:lpstr>
      <vt:lpstr>Default Design</vt:lpstr>
      <vt:lpstr>千图网海量PPT模板www.58pic.com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Khuong Thuong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Lan</dc:creator>
  <cp:lastModifiedBy>Admin</cp:lastModifiedBy>
  <cp:revision>72</cp:revision>
  <dcterms:created xsi:type="dcterms:W3CDTF">2009-10-22T14:20:38Z</dcterms:created>
  <dcterms:modified xsi:type="dcterms:W3CDTF">2021-11-14T02:06:06Z</dcterms:modified>
</cp:coreProperties>
</file>