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658" r:id="rId3"/>
    <p:sldId id="665" r:id="rId4"/>
    <p:sldId id="259" r:id="rId5"/>
    <p:sldId id="659" r:id="rId6"/>
    <p:sldId id="646" r:id="rId7"/>
    <p:sldId id="647" r:id="rId8"/>
    <p:sldId id="648" r:id="rId9"/>
    <p:sldId id="649" r:id="rId10"/>
    <p:sldId id="650" r:id="rId11"/>
    <p:sldId id="660" r:id="rId12"/>
    <p:sldId id="662" r:id="rId13"/>
    <p:sldId id="664" r:id="rId14"/>
    <p:sldId id="661" r:id="rId15"/>
    <p:sldId id="666" r:id="rId16"/>
    <p:sldId id="277" r:id="rId17"/>
    <p:sldId id="667" r:id="rId18"/>
    <p:sldId id="668" r:id="rId19"/>
    <p:sldId id="669" r:id="rId20"/>
    <p:sldId id="671" r:id="rId21"/>
    <p:sldId id="672" r:id="rId22"/>
    <p:sldId id="293" r:id="rId23"/>
    <p:sldId id="656" r:id="rId24"/>
    <p:sldId id="262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7" autoAdjust="0"/>
    <p:restoredTop sz="94660"/>
  </p:normalViewPr>
  <p:slideViewPr>
    <p:cSldViewPr snapToGrid="0">
      <p:cViewPr>
        <p:scale>
          <a:sx n="42" d="100"/>
          <a:sy n="42" d="100"/>
        </p:scale>
        <p:origin x="1284" y="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7B137348-25ED-45FF-8FC3-38182D775456}" type="datetimeFigureOut">
              <a:rPr lang="zh-CN" altLang="en-US" smtClean="0"/>
              <a:pPr/>
              <a:t>2021/9/26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DE6511BC-3749-46B0-972C-262A81E454A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4755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ource Han Sans CN Medium" panose="020B0500000000000000" pitchFamily="34" charset="-128"/>
        <a:ea typeface="Source Han Sans CN Medium" panose="020B0500000000000000" pitchFamily="34" charset="-128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ource Han Sans CN Medium" panose="020B0500000000000000" pitchFamily="34" charset="-128"/>
        <a:ea typeface="Source Han Sans CN Medium" panose="020B0500000000000000" pitchFamily="34" charset="-128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ource Han Sans CN Medium" panose="020B0500000000000000" pitchFamily="34" charset="-128"/>
        <a:ea typeface="Source Han Sans CN Medium" panose="020B0500000000000000" pitchFamily="34" charset="-128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ource Han Sans CN Medium" panose="020B0500000000000000" pitchFamily="34" charset="-128"/>
        <a:ea typeface="Source Han Sans CN Medium" panose="020B0500000000000000" pitchFamily="34" charset="-128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ource Han Sans CN Medium" panose="020B0500000000000000" pitchFamily="34" charset="-128"/>
        <a:ea typeface="Source Han Sans CN Medium" panose="020B0500000000000000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DB04EE19-779F-4276-8574-1CD88543B8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2955FC23-CE0C-409D-BDC8-F272DB52D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A1627258-545C-46FE-8778-BD019380F6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82080C-D44D-43E6-A5F3-47DE31FF8C1B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81626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2CDC-EBA6-46FD-95BA-A9F4F15638C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559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2CDC-EBA6-46FD-95BA-A9F4F15638C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559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2CDC-EBA6-46FD-95BA-A9F4F15638C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559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2CDC-EBA6-46FD-95BA-A9F4F15638CA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559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2CDC-EBA6-46FD-95BA-A9F4F15638CA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559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2CDC-EBA6-46FD-95BA-A9F4F15638CA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497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4F7867E-1896-4462-ACEE-6C262B3E0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F1260374-5444-4ABC-B63F-AC7091116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0A17B84-AAAA-4571-8935-036C69FC1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7C50A9E-FF9F-4ACC-9AAE-996D941B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F3E60BA-4BD0-405B-A68A-A8798D33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09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FC56F56-513C-49F9-A370-5AF71594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793AB4D-E679-4ABF-8141-4D19DAA19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686ABAB-2647-458F-8FD4-A194120B6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05A4328-E745-456C-814A-F01D009D8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7AAE645-117E-4ABE-ACA9-4278C076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69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BF75341E-F70A-428F-9988-B355E31001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07DEB83-B5D5-4DCA-B8E2-3789A613C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3D999C4-85EC-4DB7-B69E-A85068712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9FC55E6-9B52-44F7-9ADC-1FC4272F6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910959D-9692-4C08-8E43-06AC4916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206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10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6EBF3C6-09B4-45D5-BD55-7E7CB84A8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7A1C167-75E5-4C83-8523-A5E23F873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BFA69AC-DBCE-4037-BE43-32B912EFE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CE4563-E3E8-4B4F-99AC-B8A6BB114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EBF175-F2C3-44AD-ABE0-77A4E21EE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8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172ADE-14B6-41D5-8928-F6E0C170F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0DDD73C-4E62-4870-AD6A-1F7A3CDD5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4B79D8B-AC1D-4999-94A9-2334884C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B30A3E7-BA58-4438-9CCB-A6FD9A6D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7D3E0A7-ABC8-438E-84FE-5320D377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18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26AF977-206F-43C9-8D52-1B4CFC0A3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F2C05CA-671A-4DCE-91B2-0DBC7428F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AA8EEA5-75E4-4168-84F7-B70183A13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232CE6-DA90-4850-BC97-9164DFB4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2FDD065-4EF5-401D-A933-0C76239F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6DD19AE-36D5-479E-BD0C-123BC428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58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E736EF-4B81-4596-BA1E-427C89B35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DBBBE73-DE97-4C66-8B22-35296AD97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E54C764-7673-4B73-AC78-2AF167024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701194F-8A28-4432-B185-B7D45C6CD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48BE0759-CFCA-45A4-8DFD-89C5533B4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BDBECAB1-1233-4391-AC87-6033218C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2021/9/26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A422336-E8AD-4F18-BF93-CE90FCB0F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3EA2F5C-5D3A-41CB-B1BB-875DCB12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33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34787B-FCD2-4A0C-BD9E-E8F0418A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C84BE482-4658-4C4C-8A85-9F16F98B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2021/9/26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FB064A0-976A-4C26-9560-7C18A225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EE27D61-368D-4698-84BB-E8B72AA9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950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21C1987-28A8-4E61-8428-9C9400682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2021/9/26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CD49A94F-4380-49D0-9818-6213C112F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71D3E1B4-7290-44C2-9A6A-600E92B0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45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DB946D1-6CAA-4527-B992-EE5C8AED7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A2853A0-74E4-47C7-80B5-89BF8360D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07FC519-08CE-404D-94C4-827D22011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E46F2EA-41E7-43BE-B729-4F4073EF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EFA738E-0F88-42F5-85E5-3D66777A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E5EE737-1602-4717-8886-321D0A69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62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C70875-E4C6-40AB-B812-9FE37509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FDFAA209-EAB4-4C21-BB18-C1B77D065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EB7F994-A2AA-4165-9D48-24D41E343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ACCA04-AD64-4A77-BE47-9D66F92EF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2BF8E01-4F5C-4227-A065-0A6695240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3560601-8473-42F7-B10E-25746607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1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7E8DA72-EEBE-45C5-9E5D-EFE96DBD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2F5870C-8639-4EB7-8DA6-CFE301C69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E8343F0-38C3-4458-834E-6B3A3E5FE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C579690C-FD19-4EC8-B8B4-296DD396E793}" type="datetimeFigureOut">
              <a:rPr lang="zh-CN" altLang="en-US" smtClean="0"/>
              <a:pPr/>
              <a:t>2021/9/26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4FD6FFE-D4A0-4AB4-940A-1C7ADBB39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E8F6B1A-CAE5-4A54-8D4C-207B10511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564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microsoft.com/office/2007/relationships/media" Target="../media/media1.mp3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2.xml"/><Relationship Id="rId16" Type="http://schemas.openxmlformats.org/officeDocument/2006/relationships/image" Target="../media/image11.png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audio" Target="../media/media1.mp3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5.xm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73466D0-A485-4779-ADB1-7AEF200AA7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2192000" cy="66611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23B786B4-A665-4FB6-AA8B-3581804C3D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46" y="478971"/>
            <a:ext cx="2774377" cy="26851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2168380-4589-4F74-B046-147DFDAA95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71" y="4276973"/>
            <a:ext cx="1824265" cy="23162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569D8A4-36A6-4A07-A280-E37EA7C0B0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2733">
            <a:off x="3872936" y="4601253"/>
            <a:ext cx="1726214" cy="193699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F50A5D7-9908-4A76-A6C0-EE7F3C08CD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036" y="4039621"/>
            <a:ext cx="968750" cy="61915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1914CF6-0C35-4C62-8E5E-7D3336A56D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793" y="3429000"/>
            <a:ext cx="979942" cy="84797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63948D0A-F231-43EA-837B-4694E584B5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493" y="4961844"/>
            <a:ext cx="1591162" cy="178006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92FD57A4-4BAB-4093-9C53-E23FE5B5F07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3242">
            <a:off x="262904" y="3889448"/>
            <a:ext cx="778803" cy="95580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6DC62F50-46EE-491B-AE67-49F4DABA203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865" y="3696569"/>
            <a:ext cx="723900" cy="82245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58A187ED-B5FD-485F-A346-27CC0463D99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00" y="-431348"/>
            <a:ext cx="1988710" cy="207531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BEED2DE9-60CC-4D27-966C-1A0A961994E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223" y="530981"/>
            <a:ext cx="1534070" cy="1023937"/>
          </a:xfrm>
          <a:prstGeom prst="rect">
            <a:avLst/>
          </a:prstGeom>
        </p:spPr>
      </p:pic>
      <p:sp>
        <p:nvSpPr>
          <p:cNvPr id="32" name="PA_矩形 4">
            <a:extLst>
              <a:ext uri="{FF2B5EF4-FFF2-40B4-BE49-F238E27FC236}">
                <a16:creationId xmlns:a16="http://schemas.microsoft.com/office/drawing/2014/main" xmlns="" id="{2EFD3EE9-77D2-4914-A456-00B6CC9A36D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71749" y="2125580"/>
            <a:ext cx="7438030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5" tIns="45697" rIns="91395" bIns="45697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9078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6000" b="0" kern="0" dirty="0">
              <a:solidFill>
                <a:srgbClr val="422813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34" name="PA_文本框 15">
            <a:extLst>
              <a:ext uri="{FF2B5EF4-FFF2-40B4-BE49-F238E27FC236}">
                <a16:creationId xmlns:a16="http://schemas.microsoft.com/office/drawing/2014/main" xmlns="" id="{D7A41EE0-6EC4-47A6-ADD2-15199162B5A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378632" y="1222343"/>
            <a:ext cx="8645133" cy="2585311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8000" dirty="0" smtClean="0">
                <a:ln w="12700">
                  <a:noFill/>
                  <a:prstDash val="solid"/>
                </a:ln>
                <a:solidFill>
                  <a:srgbClr val="422813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FZHei-B01S" panose="02010601030101010101" pitchFamily="2" charset="-122"/>
              </a:rPr>
              <a:t>TOÁN</a:t>
            </a:r>
          </a:p>
          <a:p>
            <a:pPr algn="ctr"/>
            <a:r>
              <a:rPr lang="en-US" altLang="zh-CN" sz="8000" dirty="0" smtClean="0">
                <a:ln w="12700">
                  <a:noFill/>
                  <a:prstDash val="solid"/>
                </a:ln>
                <a:solidFill>
                  <a:srgbClr val="422813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FZHei-B01S" panose="02010601030101010101" pitchFamily="2" charset="-122"/>
              </a:rPr>
              <a:t>LỚP 4</a:t>
            </a:r>
            <a:endParaRPr lang="zh-CN" altLang="en-US" sz="8000" dirty="0">
              <a:ln w="12700">
                <a:noFill/>
                <a:prstDash val="solid"/>
              </a:ln>
              <a:solidFill>
                <a:srgbClr val="422813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FZHei-B01S" panose="02010601030101010101" pitchFamily="2" charset="-122"/>
            </a:endParaRPr>
          </a:p>
        </p:txBody>
      </p:sp>
      <p:pic>
        <p:nvPicPr>
          <p:cNvPr id="45" name="钢琴曲 - 水边的阿狄丽娜 - 理查德 克莱德曼">
            <a:hlinkClick r:id="" action="ppaction://media"/>
            <a:extLst>
              <a:ext uri="{FF2B5EF4-FFF2-40B4-BE49-F238E27FC236}">
                <a16:creationId xmlns:a16="http://schemas.microsoft.com/office/drawing/2014/main" xmlns="" id="{B826FE65-5D43-408F-9EE3-77D167FCBE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6110514" y="-1157929"/>
            <a:ext cx="609600" cy="609600"/>
          </a:xfrm>
          <a:prstGeom prst="rect">
            <a:avLst/>
          </a:prstGeom>
        </p:spPr>
      </p:pic>
      <p:pic>
        <p:nvPicPr>
          <p:cNvPr id="24" name="图片 30">
            <a:extLst>
              <a:ext uri="{FF2B5EF4-FFF2-40B4-BE49-F238E27FC236}">
                <a16:creationId xmlns:a16="http://schemas.microsoft.com/office/drawing/2014/main" xmlns="" id="{BEED2DE9-60CC-4D27-966C-1A0A961994E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37" y="5610223"/>
            <a:ext cx="1534070" cy="102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927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5C1893C4-D165-4791-AFE9-101796948943}"/>
              </a:ext>
            </a:extLst>
          </p:cNvPr>
          <p:cNvSpPr txBox="1"/>
          <p:nvPr/>
        </p:nvSpPr>
        <p:spPr>
          <a:xfrm>
            <a:off x="248594" y="258951"/>
            <a:ext cx="3561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44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, </a:t>
            </a:r>
            <a:r>
              <a:rPr lang="en-US" altLang="zh-CN" sz="44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44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, </a:t>
            </a:r>
            <a:r>
              <a:rPr lang="en-US" altLang="zh-CN" sz="44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endParaRPr lang="zh-CN" altLang="en-US" sz="4400" b="1" dirty="0">
              <a:solidFill>
                <a:schemeClr val="accent2"/>
              </a:solidFill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</p:txBody>
      </p:sp>
      <p:pic>
        <p:nvPicPr>
          <p:cNvPr id="32" name="图片 3">
            <a:extLst>
              <a:ext uri="{FF2B5EF4-FFF2-40B4-BE49-F238E27FC236}">
                <a16:creationId xmlns:a16="http://schemas.microsoft.com/office/drawing/2014/main" xmlns="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65" y="190095"/>
            <a:ext cx="1062045" cy="685689"/>
          </a:xfrm>
          <a:prstGeom prst="rect">
            <a:avLst/>
          </a:prstGeom>
        </p:spPr>
      </p:pic>
      <p:pic>
        <p:nvPicPr>
          <p:cNvPr id="41" name="Picture 40" descr="tải xuố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615" y="2575611"/>
            <a:ext cx="1551709" cy="1242604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748145" y="1399309"/>
            <a:ext cx="2743200" cy="4350327"/>
            <a:chOff x="748145" y="1399309"/>
            <a:chExt cx="2743200" cy="4350327"/>
          </a:xfrm>
        </p:grpSpPr>
        <p:sp>
          <p:nvSpPr>
            <p:cNvPr id="42" name="Rectangle 41"/>
            <p:cNvSpPr/>
            <p:nvPr/>
          </p:nvSpPr>
          <p:spPr>
            <a:xfrm>
              <a:off x="762000" y="1399309"/>
              <a:ext cx="2701636" cy="43503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97781" y="4477377"/>
              <a:ext cx="267971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atin typeface="Arial" pitchFamily="34" charset="0"/>
                  <a:cs typeface="Arial" pitchFamily="34" charset="0"/>
                </a:rPr>
                <a:t>Con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lợn</a:t>
              </a:r>
              <a:endParaRPr lang="en-US" sz="3200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8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yến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748145" y="4308764"/>
              <a:ext cx="2743200" cy="13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4488990" y="1399304"/>
            <a:ext cx="2743200" cy="4350327"/>
            <a:chOff x="748145" y="1399309"/>
            <a:chExt cx="2743200" cy="4350327"/>
          </a:xfrm>
        </p:grpSpPr>
        <p:sp>
          <p:nvSpPr>
            <p:cNvPr id="49" name="Rectangle 48"/>
            <p:cNvSpPr/>
            <p:nvPr/>
          </p:nvSpPr>
          <p:spPr>
            <a:xfrm>
              <a:off x="762000" y="1399309"/>
              <a:ext cx="2701636" cy="43503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97781" y="4477377"/>
              <a:ext cx="267971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atin typeface="Arial" pitchFamily="34" charset="0"/>
                  <a:cs typeface="Arial" pitchFamily="34" charset="0"/>
                </a:rPr>
                <a:t>Con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trâu</a:t>
              </a:r>
              <a:endParaRPr lang="en-US" sz="3200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2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tạ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748145" y="4308764"/>
              <a:ext cx="2743200" cy="13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Picture 51" descr="depositphotos_209542104-stock-illustration-illustration-cute-cartoon-buffalo.jpg"/>
          <p:cNvPicPr>
            <a:picLocks noChangeAspect="1"/>
          </p:cNvPicPr>
          <p:nvPr/>
        </p:nvPicPr>
        <p:blipFill>
          <a:blip r:embed="rId5" cstate="print"/>
          <a:srcRect t="5455" b="11919"/>
          <a:stretch>
            <a:fillRect/>
          </a:stretch>
        </p:blipFill>
        <p:spPr>
          <a:xfrm>
            <a:off x="4642088" y="1704109"/>
            <a:ext cx="2509241" cy="2202873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8215980" y="1413154"/>
            <a:ext cx="2743200" cy="4350327"/>
            <a:chOff x="748145" y="1399309"/>
            <a:chExt cx="2743200" cy="4350327"/>
          </a:xfrm>
        </p:grpSpPr>
        <p:sp>
          <p:nvSpPr>
            <p:cNvPr id="54" name="Rectangle 53"/>
            <p:cNvSpPr/>
            <p:nvPr/>
          </p:nvSpPr>
          <p:spPr>
            <a:xfrm>
              <a:off x="762000" y="1399309"/>
              <a:ext cx="2701636" cy="43503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97781" y="4477377"/>
              <a:ext cx="267971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atin typeface="Arial" pitchFamily="34" charset="0"/>
                  <a:cs typeface="Arial" pitchFamily="34" charset="0"/>
                </a:rPr>
                <a:t>Con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voi</a:t>
              </a:r>
              <a:endParaRPr lang="en-US" sz="3200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2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tấn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V="1">
              <a:off x="748145" y="4308764"/>
              <a:ext cx="2743200" cy="13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56" descr="voi.jpg"/>
          <p:cNvPicPr>
            <a:picLocks noChangeAspect="1"/>
          </p:cNvPicPr>
          <p:nvPr/>
        </p:nvPicPr>
        <p:blipFill>
          <a:blip r:embed="rId6"/>
          <a:srcRect t="16932" b="13068"/>
          <a:stretch>
            <a:fillRect/>
          </a:stretch>
        </p:blipFill>
        <p:spPr>
          <a:xfrm>
            <a:off x="8298871" y="1593273"/>
            <a:ext cx="2565073" cy="238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4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9">
            <a:extLst>
              <a:ext uri="{FF2B5EF4-FFF2-40B4-BE49-F238E27FC236}">
                <a16:creationId xmlns:a16="http://schemas.microsoft.com/office/drawing/2014/main" xmlns="" id="{5C1893C4-D165-4791-AFE9-101796948943}"/>
              </a:ext>
            </a:extLst>
          </p:cNvPr>
          <p:cNvSpPr txBox="1"/>
          <p:nvPr/>
        </p:nvSpPr>
        <p:spPr>
          <a:xfrm>
            <a:off x="301760" y="237603"/>
            <a:ext cx="1162475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u="sng" dirty="0" err="1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Bài</a:t>
            </a:r>
            <a:r>
              <a:rPr lang="en-US" altLang="zh-CN" sz="3200" b="1" u="sng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1/tr.23</a:t>
            </a:r>
            <a:r>
              <a:rPr lang="en-US" altLang="zh-CN" sz="3200" b="1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: </a:t>
            </a:r>
            <a:r>
              <a:rPr lang="en-US" altLang="zh-CN" sz="3200" b="1" dirty="0" err="1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Viết</a:t>
            </a:r>
            <a:r>
              <a:rPr lang="en-US" altLang="zh-CN" sz="3200" b="1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“2kg” </a:t>
            </a:r>
            <a:r>
              <a:rPr lang="en-US" altLang="zh-CN" sz="3200" b="1" dirty="0" err="1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hoặc</a:t>
            </a:r>
            <a:r>
              <a:rPr lang="en-US" altLang="zh-CN" sz="3200" b="1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“2 </a:t>
            </a:r>
            <a:r>
              <a:rPr lang="en-US" altLang="zh-CN" sz="3200" b="1" dirty="0" err="1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” </a:t>
            </a:r>
            <a:r>
              <a:rPr lang="en-US" altLang="zh-CN" sz="3200" b="1" dirty="0" err="1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hoặc</a:t>
            </a:r>
            <a:r>
              <a:rPr lang="en-US" altLang="zh-CN" sz="3200" b="1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“2 </a:t>
            </a:r>
            <a:r>
              <a:rPr lang="en-US" altLang="zh-CN" sz="3200" b="1" dirty="0" err="1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r>
              <a:rPr lang="en-US" altLang="zh-CN" sz="3200" b="1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” </a:t>
            </a:r>
            <a:r>
              <a:rPr lang="en-US" altLang="zh-CN" sz="3200" b="1" dirty="0" err="1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vào</a:t>
            </a:r>
            <a:r>
              <a:rPr lang="en-US" altLang="zh-CN" sz="3200" b="1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chỗ</a:t>
            </a:r>
            <a:r>
              <a:rPr lang="en-US" altLang="zh-CN" sz="3200" b="1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chấm</a:t>
            </a:r>
            <a:r>
              <a:rPr lang="en-US" altLang="zh-CN" sz="3200" b="1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cho</a:t>
            </a:r>
            <a:r>
              <a:rPr lang="en-US" altLang="zh-CN" sz="3200" b="1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thích</a:t>
            </a:r>
            <a:r>
              <a:rPr lang="en-US" altLang="zh-CN" sz="3200" b="1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hợp</a:t>
            </a:r>
            <a:endParaRPr lang="en-US" altLang="zh-CN" sz="3200" b="1" dirty="0">
              <a:solidFill>
                <a:srgbClr val="FF0000"/>
              </a:solidFill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69144" y="5778160"/>
            <a:ext cx="889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tạ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4477" y="5783839"/>
            <a:ext cx="1003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kg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399200" y="5731306"/>
            <a:ext cx="1140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tấn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349140" y="2087879"/>
            <a:ext cx="3282782" cy="4354771"/>
            <a:chOff x="4488989" y="2725184"/>
            <a:chExt cx="3282782" cy="4354771"/>
          </a:xfrm>
        </p:grpSpPr>
        <p:grpSp>
          <p:nvGrpSpPr>
            <p:cNvPr id="48" name="Group 47"/>
            <p:cNvGrpSpPr/>
            <p:nvPr/>
          </p:nvGrpSpPr>
          <p:grpSpPr>
            <a:xfrm>
              <a:off x="4488989" y="2725184"/>
              <a:ext cx="3266795" cy="4350327"/>
              <a:chOff x="748145" y="1399309"/>
              <a:chExt cx="2743200" cy="4350327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762000" y="1399309"/>
                <a:ext cx="2701636" cy="435032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noFill/>
                </a:endParaRPr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flipV="1">
                <a:off x="748145" y="4308764"/>
                <a:ext cx="2743200" cy="138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8626" y="3012648"/>
              <a:ext cx="2439643" cy="215897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601776" y="5694960"/>
              <a:ext cx="316999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en-US" altLang="zh-CN" sz="2800" b="1" dirty="0" smtClean="0">
                  <a:solidFill>
                    <a:schemeClr val="accent2"/>
                  </a:solidFill>
                  <a:latin typeface="Arial" pitchFamily="34" charset="0"/>
                  <a:ea typeface="Source Han Sans CN Medium" panose="020B0500000000000000" pitchFamily="34" charset="-128"/>
                  <a:cs typeface="Arial" pitchFamily="34" charset="0"/>
                  <a:sym typeface="FZHei-B01S" panose="02010601030101010101" pitchFamily="2" charset="-122"/>
                </a:rPr>
                <a:t> Con </a:t>
              </a:r>
              <a:r>
                <a:rPr lang="en-US" altLang="zh-CN" sz="2800" b="1" dirty="0" err="1">
                  <a:solidFill>
                    <a:schemeClr val="accent2"/>
                  </a:solidFill>
                  <a:latin typeface="Arial" pitchFamily="34" charset="0"/>
                  <a:ea typeface="Source Han Sans CN Medium" panose="020B0500000000000000" pitchFamily="34" charset="-128"/>
                  <a:cs typeface="Arial" pitchFamily="34" charset="0"/>
                  <a:sym typeface="FZHei-B01S" panose="02010601030101010101" pitchFamily="2" charset="-122"/>
                </a:rPr>
                <a:t>bò</a:t>
              </a:r>
              <a:r>
                <a:rPr lang="en-US" altLang="zh-CN" sz="2800" b="1" dirty="0">
                  <a:solidFill>
                    <a:schemeClr val="accent2"/>
                  </a:solidFill>
                  <a:latin typeface="Arial" pitchFamily="34" charset="0"/>
                  <a:ea typeface="Source Han Sans CN Medium" panose="020B0500000000000000" pitchFamily="34" charset="-128"/>
                  <a:cs typeface="Arial" pitchFamily="34" charset="0"/>
                  <a:sym typeface="FZHei-B01S" panose="02010601030101010101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Arial" pitchFamily="34" charset="0"/>
                  <a:ea typeface="Source Han Sans CN Medium" panose="020B0500000000000000" pitchFamily="34" charset="-128"/>
                  <a:cs typeface="Arial" pitchFamily="34" charset="0"/>
                  <a:sym typeface="FZHei-B01S" panose="02010601030101010101" pitchFamily="2" charset="-122"/>
                </a:rPr>
                <a:t>cân</a:t>
              </a:r>
              <a:endParaRPr lang="en-US" altLang="zh-CN" sz="28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800" b="1" dirty="0" smtClean="0">
                  <a:solidFill>
                    <a:schemeClr val="accent2"/>
                  </a:solidFill>
                  <a:latin typeface="Arial" pitchFamily="34" charset="0"/>
                  <a:ea typeface="Source Han Sans CN Medium" panose="020B0500000000000000" pitchFamily="34" charset="-128"/>
                  <a:cs typeface="Arial" pitchFamily="34" charset="0"/>
                  <a:sym typeface="FZHei-B01S" panose="02010601030101010101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Arial" pitchFamily="34" charset="0"/>
                  <a:ea typeface="Source Han Sans CN Medium" panose="020B0500000000000000" pitchFamily="34" charset="-128"/>
                  <a:cs typeface="Arial" pitchFamily="34" charset="0"/>
                  <a:sym typeface="FZHei-B01S" panose="02010601030101010101" pitchFamily="2" charset="-122"/>
                </a:rPr>
                <a:t>nặng</a:t>
              </a:r>
              <a:r>
                <a:rPr lang="en-US" altLang="zh-CN" sz="2800" b="1" dirty="0">
                  <a:solidFill>
                    <a:schemeClr val="accent2"/>
                  </a:solidFill>
                  <a:latin typeface="Arial" pitchFamily="34" charset="0"/>
                  <a:ea typeface="Source Han Sans CN Medium" panose="020B0500000000000000" pitchFamily="34" charset="-128"/>
                  <a:cs typeface="Arial" pitchFamily="34" charset="0"/>
                  <a:sym typeface="FZHei-B01S" panose="02010601030101010101" pitchFamily="2" charset="-122"/>
                </a:rPr>
                <a:t> 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Arial" pitchFamily="34" charset="0"/>
                  <a:ea typeface="Source Han Sans CN Medium" panose="020B0500000000000000" pitchFamily="34" charset="-128"/>
                  <a:cs typeface="Arial" pitchFamily="34" charset="0"/>
                  <a:sym typeface="FZHei-B01S" panose="02010601030101010101" pitchFamily="2" charset="-122"/>
                </a:rPr>
                <a:t>…..…… </a:t>
              </a:r>
              <a:endParaRPr lang="en-US" altLang="zh-CN" sz="28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0868" y="2087879"/>
            <a:ext cx="3360505" cy="4354766"/>
            <a:chOff x="748145" y="2725189"/>
            <a:chExt cx="3360505" cy="4354766"/>
          </a:xfrm>
        </p:grpSpPr>
        <p:grpSp>
          <p:nvGrpSpPr>
            <p:cNvPr id="47" name="Group 46"/>
            <p:cNvGrpSpPr/>
            <p:nvPr/>
          </p:nvGrpSpPr>
          <p:grpSpPr>
            <a:xfrm>
              <a:off x="748145" y="2725189"/>
              <a:ext cx="3350646" cy="4350327"/>
              <a:chOff x="748145" y="1399309"/>
              <a:chExt cx="2743200" cy="4350327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762000" y="1399309"/>
                <a:ext cx="2701636" cy="435032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noFill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97781" y="4477377"/>
                <a:ext cx="267971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en-US" sz="32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 flipV="1">
                <a:off x="748145" y="4308764"/>
                <a:ext cx="2743200" cy="138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582" y="2982577"/>
              <a:ext cx="1844004" cy="2368835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904350" y="5694960"/>
              <a:ext cx="32043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en-US" altLang="zh-CN" sz="2800" b="1" dirty="0" smtClean="0">
                  <a:solidFill>
                    <a:schemeClr val="accent2"/>
                  </a:solidFill>
                  <a:latin typeface="Arial" pitchFamily="34" charset="0"/>
                  <a:ea typeface="Source Han Sans CN Medium" panose="020B0500000000000000" pitchFamily="34" charset="-128"/>
                  <a:cs typeface="Arial" pitchFamily="34" charset="0"/>
                  <a:sym typeface="FZHei-B01S" panose="02010601030101010101" pitchFamily="2" charset="-122"/>
                </a:rPr>
                <a:t> Con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Arial" pitchFamily="34" charset="0"/>
                  <a:ea typeface="Source Han Sans CN Medium" panose="020B0500000000000000" pitchFamily="34" charset="-128"/>
                  <a:cs typeface="Arial" pitchFamily="34" charset="0"/>
                  <a:sym typeface="FZHei-B01S" panose="02010601030101010101" pitchFamily="2" charset="-122"/>
                </a:rPr>
                <a:t>gà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Arial" pitchFamily="34" charset="0"/>
                  <a:ea typeface="Source Han Sans CN Medium" panose="020B0500000000000000" pitchFamily="34" charset="-128"/>
                  <a:cs typeface="Arial" pitchFamily="34" charset="0"/>
                  <a:sym typeface="FZHei-B01S" panose="02010601030101010101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Arial" pitchFamily="34" charset="0"/>
                  <a:ea typeface="Source Han Sans CN Medium" panose="020B0500000000000000" pitchFamily="34" charset="-128"/>
                  <a:cs typeface="Arial" pitchFamily="34" charset="0"/>
                  <a:sym typeface="FZHei-B01S" panose="02010601030101010101" pitchFamily="2" charset="-122"/>
                </a:rPr>
                <a:t>cân</a:t>
              </a:r>
              <a:endParaRPr lang="en-US" altLang="zh-CN" sz="28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800" b="1" dirty="0" smtClean="0">
                  <a:solidFill>
                    <a:schemeClr val="accent2"/>
                  </a:solidFill>
                  <a:latin typeface="Arial" pitchFamily="34" charset="0"/>
                  <a:ea typeface="Source Han Sans CN Medium" panose="020B0500000000000000" pitchFamily="34" charset="-128"/>
                  <a:cs typeface="Arial" pitchFamily="34" charset="0"/>
                  <a:sym typeface="FZHei-B01S" panose="02010601030101010101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Arial" pitchFamily="34" charset="0"/>
                  <a:ea typeface="Source Han Sans CN Medium" panose="020B0500000000000000" pitchFamily="34" charset="-128"/>
                  <a:cs typeface="Arial" pitchFamily="34" charset="0"/>
                  <a:sym typeface="FZHei-B01S" panose="02010601030101010101" pitchFamily="2" charset="-122"/>
                </a:rPr>
                <a:t>nặng</a:t>
              </a:r>
              <a:r>
                <a:rPr lang="en-US" altLang="zh-CN" sz="2800" b="1" dirty="0">
                  <a:solidFill>
                    <a:schemeClr val="accent2"/>
                  </a:solidFill>
                  <a:latin typeface="Arial" pitchFamily="34" charset="0"/>
                  <a:ea typeface="Source Han Sans CN Medium" panose="020B0500000000000000" pitchFamily="34" charset="-128"/>
                  <a:cs typeface="Arial" pitchFamily="34" charset="0"/>
                  <a:sym typeface="FZHei-B01S" panose="02010601030101010101" pitchFamily="2" charset="-122"/>
                </a:rPr>
                <a:t> 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Arial" pitchFamily="34" charset="0"/>
                  <a:ea typeface="Source Han Sans CN Medium" panose="020B0500000000000000" pitchFamily="34" charset="-128"/>
                  <a:cs typeface="Arial" pitchFamily="34" charset="0"/>
                  <a:sym typeface="FZHei-B01S" panose="02010601030101010101" pitchFamily="2" charset="-122"/>
                </a:rPr>
                <a:t>…..…… </a:t>
              </a:r>
              <a:endParaRPr lang="en-US" altLang="zh-CN" sz="28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243492" y="2087879"/>
            <a:ext cx="3419760" cy="4350327"/>
            <a:chOff x="8215980" y="2739034"/>
            <a:chExt cx="3419760" cy="4350327"/>
          </a:xfrm>
        </p:grpSpPr>
        <p:grpSp>
          <p:nvGrpSpPr>
            <p:cNvPr id="53" name="Group 52"/>
            <p:cNvGrpSpPr/>
            <p:nvPr/>
          </p:nvGrpSpPr>
          <p:grpSpPr>
            <a:xfrm>
              <a:off x="8215980" y="2739034"/>
              <a:ext cx="3419760" cy="4350327"/>
              <a:chOff x="748145" y="1399309"/>
              <a:chExt cx="2743200" cy="4350327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762000" y="1399309"/>
                <a:ext cx="2701636" cy="435032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noFill/>
                </a:endParaRP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 flipV="1">
                <a:off x="748145" y="4308764"/>
                <a:ext cx="2743200" cy="138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7" name="Picture 56" descr="voi.jpg"/>
            <p:cNvPicPr>
              <a:picLocks noChangeAspect="1"/>
            </p:cNvPicPr>
            <p:nvPr/>
          </p:nvPicPr>
          <p:blipFill>
            <a:blip r:embed="rId5"/>
            <a:srcRect t="16932" b="13068"/>
            <a:stretch>
              <a:fillRect/>
            </a:stretch>
          </p:blipFill>
          <p:spPr>
            <a:xfrm>
              <a:off x="8298871" y="2919153"/>
              <a:ext cx="2565073" cy="238298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8282237" y="5672100"/>
              <a:ext cx="331896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en-US" altLang="zh-CN" sz="2800" b="1" dirty="0" smtClean="0">
                  <a:solidFill>
                    <a:schemeClr val="accent2"/>
                  </a:solidFill>
                  <a:latin typeface="Arial" pitchFamily="34" charset="0"/>
                  <a:ea typeface="Source Han Sans CN Medium" panose="020B0500000000000000" pitchFamily="34" charset="-128"/>
                  <a:cs typeface="Arial" pitchFamily="34" charset="0"/>
                  <a:sym typeface="FZHei-B01S" panose="02010601030101010101" pitchFamily="2" charset="-122"/>
                </a:rPr>
                <a:t> Con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Arial" pitchFamily="34" charset="0"/>
                  <a:ea typeface="Source Han Sans CN Medium" panose="020B0500000000000000" pitchFamily="34" charset="-128"/>
                  <a:cs typeface="Arial" pitchFamily="34" charset="0"/>
                  <a:sym typeface="FZHei-B01S" panose="02010601030101010101" pitchFamily="2" charset="-122"/>
                </a:rPr>
                <a:t>voi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Arial" pitchFamily="34" charset="0"/>
                  <a:ea typeface="Source Han Sans CN Medium" panose="020B0500000000000000" pitchFamily="34" charset="-128"/>
                  <a:cs typeface="Arial" pitchFamily="34" charset="0"/>
                  <a:sym typeface="FZHei-B01S" panose="02010601030101010101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Arial" pitchFamily="34" charset="0"/>
                  <a:ea typeface="Source Han Sans CN Medium" panose="020B0500000000000000" pitchFamily="34" charset="-128"/>
                  <a:cs typeface="Arial" pitchFamily="34" charset="0"/>
                  <a:sym typeface="FZHei-B01S" panose="02010601030101010101" pitchFamily="2" charset="-122"/>
                </a:rPr>
                <a:t>cân</a:t>
              </a:r>
              <a:endParaRPr lang="en-US" altLang="zh-CN" sz="28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800" b="1" dirty="0" smtClean="0">
                  <a:solidFill>
                    <a:schemeClr val="accent2"/>
                  </a:solidFill>
                  <a:latin typeface="Arial" pitchFamily="34" charset="0"/>
                  <a:ea typeface="Source Han Sans CN Medium" panose="020B0500000000000000" pitchFamily="34" charset="-128"/>
                  <a:cs typeface="Arial" pitchFamily="34" charset="0"/>
                  <a:sym typeface="FZHei-B01S" panose="02010601030101010101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Arial" pitchFamily="34" charset="0"/>
                  <a:ea typeface="Source Han Sans CN Medium" panose="020B0500000000000000" pitchFamily="34" charset="-128"/>
                  <a:cs typeface="Arial" pitchFamily="34" charset="0"/>
                  <a:sym typeface="FZHei-B01S" panose="02010601030101010101" pitchFamily="2" charset="-122"/>
                </a:rPr>
                <a:t>nặng</a:t>
              </a:r>
              <a:r>
                <a:rPr lang="en-US" altLang="zh-CN" sz="2800" b="1" dirty="0">
                  <a:solidFill>
                    <a:schemeClr val="accent2"/>
                  </a:solidFill>
                  <a:latin typeface="Arial" pitchFamily="34" charset="0"/>
                  <a:ea typeface="Source Han Sans CN Medium" panose="020B0500000000000000" pitchFamily="34" charset="-128"/>
                  <a:cs typeface="Arial" pitchFamily="34" charset="0"/>
                  <a:sym typeface="FZHei-B01S" panose="02010601030101010101" pitchFamily="2" charset="-122"/>
                </a:rPr>
                <a:t> 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Arial" pitchFamily="34" charset="0"/>
                  <a:ea typeface="Source Han Sans CN Medium" panose="020B0500000000000000" pitchFamily="34" charset="-128"/>
                  <a:cs typeface="Arial" pitchFamily="34" charset="0"/>
                  <a:sym typeface="FZHei-B01S" panose="02010601030101010101" pitchFamily="2" charset="-122"/>
                </a:rPr>
                <a:t>…..…… </a:t>
              </a:r>
              <a:endParaRPr lang="en-US" altLang="zh-CN" sz="28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618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9">
            <a:extLst>
              <a:ext uri="{FF2B5EF4-FFF2-40B4-BE49-F238E27FC236}">
                <a16:creationId xmlns:a16="http://schemas.microsoft.com/office/drawing/2014/main" xmlns="" id="{5C1893C4-D165-4791-AFE9-101796948943}"/>
              </a:ext>
            </a:extLst>
          </p:cNvPr>
          <p:cNvSpPr txBox="1"/>
          <p:nvPr/>
        </p:nvSpPr>
        <p:spPr>
          <a:xfrm>
            <a:off x="0" y="0"/>
            <a:ext cx="118965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u="sng" dirty="0" err="1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Bài</a:t>
            </a:r>
            <a:r>
              <a:rPr lang="en-US" altLang="zh-CN" sz="3200" b="1" u="sng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2/tr.23</a:t>
            </a:r>
            <a:r>
              <a:rPr lang="en-US" altLang="zh-CN" sz="3200" b="1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: </a:t>
            </a:r>
            <a:r>
              <a:rPr lang="en-US" altLang="zh-CN" sz="3200" b="1" dirty="0" err="1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Viết</a:t>
            </a:r>
            <a:r>
              <a:rPr lang="en-US" altLang="zh-CN" sz="3200" b="1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số</a:t>
            </a:r>
            <a:r>
              <a:rPr lang="en-US" altLang="zh-CN" sz="3200" b="1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thích</a:t>
            </a:r>
            <a:r>
              <a:rPr lang="en-US" altLang="zh-CN" sz="3200" b="1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hợp</a:t>
            </a:r>
            <a:r>
              <a:rPr lang="en-US" altLang="zh-CN" sz="3200" b="1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vào</a:t>
            </a:r>
            <a:r>
              <a:rPr lang="en-US" altLang="zh-CN" sz="3200" b="1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chỗ</a:t>
            </a:r>
            <a:r>
              <a:rPr lang="en-US" altLang="zh-CN" sz="3200" b="1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chấm</a:t>
            </a:r>
            <a:r>
              <a:rPr lang="en-US" altLang="zh-CN" sz="3200" b="1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1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= … kg		5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= …kg 		1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7kg = …kg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10kg = …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8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= …kg		5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3kg = 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…  kg</a:t>
            </a:r>
            <a:endParaRPr lang="en-US" altLang="zh-CN" sz="3200" b="1" dirty="0">
              <a:solidFill>
                <a:schemeClr val="accent2"/>
              </a:solidFill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</p:txBody>
      </p:sp>
      <p:sp>
        <p:nvSpPr>
          <p:cNvPr id="12" name="文本框 29">
            <a:extLst>
              <a:ext uri="{FF2B5EF4-FFF2-40B4-BE49-F238E27FC236}">
                <a16:creationId xmlns:a16="http://schemas.microsoft.com/office/drawing/2014/main" xmlns="" id="{5C1893C4-D165-4791-AFE9-101796948943}"/>
              </a:ext>
            </a:extLst>
          </p:cNvPr>
          <p:cNvSpPr txBox="1"/>
          <p:nvPr/>
        </p:nvSpPr>
        <p:spPr>
          <a:xfrm>
            <a:off x="-1" y="2521058"/>
            <a:ext cx="118965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b</a:t>
            </a:r>
            <a:r>
              <a:rPr lang="en-US" altLang="zh-CN" sz="3200" b="1" dirty="0">
                <a:solidFill>
                  <a:srgbClr val="00206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) 1 </a:t>
            </a:r>
            <a:r>
              <a:rPr lang="en-US" altLang="zh-CN" sz="3200" b="1" dirty="0" err="1">
                <a:solidFill>
                  <a:srgbClr val="00206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>
                <a:solidFill>
                  <a:srgbClr val="00206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 </a:t>
            </a:r>
            <a:r>
              <a:rPr lang="en-US" altLang="zh-CN" sz="3200" b="1" dirty="0" smtClean="0">
                <a:solidFill>
                  <a:srgbClr val="00206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= </a:t>
            </a:r>
            <a:r>
              <a:rPr lang="en-US" altLang="zh-CN" sz="3200" b="1" dirty="0">
                <a:solidFill>
                  <a:srgbClr val="00206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…  </a:t>
            </a:r>
            <a:r>
              <a:rPr lang="en-US" altLang="zh-CN" sz="3200" b="1" dirty="0" err="1">
                <a:solidFill>
                  <a:srgbClr val="00206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3200" b="1" dirty="0">
                <a:solidFill>
                  <a:srgbClr val="00206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</a:t>
            </a:r>
            <a:r>
              <a:rPr lang="en-US" altLang="zh-CN" sz="3200" b="1" dirty="0" smtClean="0">
                <a:solidFill>
                  <a:srgbClr val="00206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     4 </a:t>
            </a:r>
            <a:r>
              <a:rPr lang="en-US" altLang="zh-CN" sz="3200" b="1" dirty="0" err="1">
                <a:solidFill>
                  <a:srgbClr val="00206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>
                <a:solidFill>
                  <a:srgbClr val="00206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       = …  </a:t>
            </a:r>
            <a:r>
              <a:rPr lang="en-US" altLang="zh-CN" sz="3200" b="1" dirty="0" err="1">
                <a:solidFill>
                  <a:srgbClr val="00206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3200" b="1" dirty="0">
                <a:solidFill>
                  <a:srgbClr val="00206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</a:t>
            </a:r>
          </a:p>
          <a:p>
            <a:pPr marL="971550" lvl="1" indent="-514350"/>
            <a:r>
              <a:rPr lang="en-US" altLang="zh-CN" sz="3200" b="1" dirty="0">
                <a:solidFill>
                  <a:srgbClr val="00206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10 </a:t>
            </a:r>
            <a:r>
              <a:rPr lang="en-US" altLang="zh-CN" sz="3200" b="1" dirty="0" err="1">
                <a:solidFill>
                  <a:srgbClr val="00206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3200" b="1" dirty="0">
                <a:solidFill>
                  <a:srgbClr val="00206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= …  </a:t>
            </a:r>
            <a:r>
              <a:rPr lang="en-US" altLang="zh-CN" sz="3200" b="1" dirty="0" err="1">
                <a:solidFill>
                  <a:srgbClr val="00206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>
                <a:solidFill>
                  <a:srgbClr val="00206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	2 </a:t>
            </a:r>
            <a:r>
              <a:rPr lang="en-US" altLang="zh-CN" sz="3200" b="1" dirty="0" err="1">
                <a:solidFill>
                  <a:srgbClr val="00206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>
                <a:solidFill>
                  <a:srgbClr val="00206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       = …  kg</a:t>
            </a:r>
          </a:p>
          <a:p>
            <a:pPr marL="971550" lvl="1" indent="-514350"/>
            <a:r>
              <a:rPr lang="en-US" altLang="zh-CN" sz="3200" b="1" dirty="0">
                <a:solidFill>
                  <a:srgbClr val="00206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1 </a:t>
            </a:r>
            <a:r>
              <a:rPr lang="en-US" altLang="zh-CN" sz="3200" b="1" dirty="0" err="1">
                <a:solidFill>
                  <a:srgbClr val="00206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>
                <a:solidFill>
                  <a:srgbClr val="00206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   = …  kg			9 </a:t>
            </a:r>
            <a:r>
              <a:rPr lang="en-US" altLang="zh-CN" sz="3200" b="1" dirty="0" err="1">
                <a:solidFill>
                  <a:srgbClr val="00206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>
                <a:solidFill>
                  <a:srgbClr val="00206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       = …  kg</a:t>
            </a:r>
          </a:p>
          <a:p>
            <a:pPr marL="971550" lvl="1" indent="-514350"/>
            <a:r>
              <a:rPr lang="en-US" altLang="zh-CN" sz="3200" b="1" dirty="0">
                <a:solidFill>
                  <a:srgbClr val="00206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100kg  = …  </a:t>
            </a:r>
            <a:r>
              <a:rPr lang="en-US" altLang="zh-CN" sz="3200" b="1" dirty="0" err="1">
                <a:solidFill>
                  <a:srgbClr val="00206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>
                <a:solidFill>
                  <a:srgbClr val="00206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	4 </a:t>
            </a:r>
            <a:r>
              <a:rPr lang="en-US" altLang="zh-CN" sz="3200" b="1" dirty="0" err="1">
                <a:solidFill>
                  <a:srgbClr val="00206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>
                <a:solidFill>
                  <a:srgbClr val="00206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60kg = …  </a:t>
            </a:r>
            <a:r>
              <a:rPr lang="en-US" altLang="zh-CN" sz="3200" b="1" dirty="0" smtClean="0">
                <a:solidFill>
                  <a:srgbClr val="00206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kg</a:t>
            </a:r>
            <a:endParaRPr lang="en-US" altLang="zh-CN" sz="3200" b="1" dirty="0">
              <a:solidFill>
                <a:srgbClr val="002060"/>
              </a:solidFill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5C1893C4-D165-4791-AFE9-101796948943}"/>
              </a:ext>
            </a:extLst>
          </p:cNvPr>
          <p:cNvSpPr txBox="1"/>
          <p:nvPr/>
        </p:nvSpPr>
        <p:spPr>
          <a:xfrm>
            <a:off x="0" y="4795895"/>
            <a:ext cx="118965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c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) 1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   = … 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	3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       = … 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</a:t>
            </a:r>
          </a:p>
          <a:p>
            <a:pPr marL="971550" lvl="1" indent="-514350"/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10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   = … 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8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       = …  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endParaRPr lang="en-US" altLang="zh-CN" sz="3200" b="1" dirty="0">
              <a:solidFill>
                <a:schemeClr val="accent2"/>
              </a:solidFill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  <a:p>
            <a:pPr marL="971550" lvl="1" indent="-514350"/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1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   =  …   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kg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5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       = …    kg</a:t>
            </a:r>
          </a:p>
          <a:p>
            <a:pPr marL="971550" lvl="1" indent="-514350"/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1000kg  = …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	2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85kg = …    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kg</a:t>
            </a:r>
            <a:endParaRPr lang="en-US" altLang="zh-CN" sz="3200" b="1" dirty="0">
              <a:solidFill>
                <a:schemeClr val="accent2"/>
              </a:solidFill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  <a:p>
            <a:pPr marL="971550" lvl="1" indent="-514350"/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24260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9">
            <a:extLst>
              <a:ext uri="{FF2B5EF4-FFF2-40B4-BE49-F238E27FC236}">
                <a16:creationId xmlns:a16="http://schemas.microsoft.com/office/drawing/2014/main" xmlns="" id="{5C1893C4-D165-4791-AFE9-101796948943}"/>
              </a:ext>
            </a:extLst>
          </p:cNvPr>
          <p:cNvSpPr txBox="1"/>
          <p:nvPr/>
        </p:nvSpPr>
        <p:spPr>
          <a:xfrm>
            <a:off x="-17" y="-16366"/>
            <a:ext cx="118965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u="sng" dirty="0" err="1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Bài</a:t>
            </a:r>
            <a:r>
              <a:rPr lang="en-US" altLang="zh-CN" sz="3200" b="1" u="sng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2/tr.23</a:t>
            </a:r>
            <a:r>
              <a:rPr lang="en-US" altLang="zh-CN" sz="3200" b="1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: </a:t>
            </a:r>
            <a:r>
              <a:rPr lang="en-US" altLang="zh-CN" sz="3200" b="1" dirty="0" err="1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Viết</a:t>
            </a:r>
            <a:r>
              <a:rPr lang="en-US" altLang="zh-CN" sz="3200" b="1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số</a:t>
            </a:r>
            <a:r>
              <a:rPr lang="en-US" altLang="zh-CN" sz="3200" b="1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thích</a:t>
            </a:r>
            <a:r>
              <a:rPr lang="en-US" altLang="zh-CN" sz="3200" b="1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hợp</a:t>
            </a:r>
            <a:r>
              <a:rPr lang="en-US" altLang="zh-CN" sz="3200" b="1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vào</a:t>
            </a:r>
            <a:r>
              <a:rPr lang="en-US" altLang="zh-CN" sz="3200" b="1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chỗ</a:t>
            </a:r>
            <a:r>
              <a:rPr lang="en-US" altLang="zh-CN" sz="3200" b="1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chấm</a:t>
            </a:r>
            <a:r>
              <a:rPr lang="en-US" altLang="zh-CN" sz="3200" b="1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1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= … kg		5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= …kg 		1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7kg = …kg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10kg = …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8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= …kg		5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3kg = 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…  kg</a:t>
            </a:r>
            <a:endParaRPr lang="en-US" altLang="zh-CN" sz="3200" b="1" dirty="0">
              <a:solidFill>
                <a:schemeClr val="accent2"/>
              </a:solidFill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8597" y="878671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7" name="Rectangle 6"/>
          <p:cNvSpPr/>
          <p:nvPr/>
        </p:nvSpPr>
        <p:spPr>
          <a:xfrm>
            <a:off x="2151476" y="158463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8272" y="912352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50  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89018" y="1627472"/>
            <a:ext cx="981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80   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48319" y="855492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17 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02877" y="1593472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53</a:t>
            </a:r>
          </a:p>
        </p:txBody>
      </p:sp>
      <p:sp>
        <p:nvSpPr>
          <p:cNvPr id="12" name="文本框 29">
            <a:extLst>
              <a:ext uri="{FF2B5EF4-FFF2-40B4-BE49-F238E27FC236}">
                <a16:creationId xmlns:a16="http://schemas.microsoft.com/office/drawing/2014/main" xmlns="" id="{5C1893C4-D165-4791-AFE9-101796948943}"/>
              </a:ext>
            </a:extLst>
          </p:cNvPr>
          <p:cNvSpPr txBox="1"/>
          <p:nvPr/>
        </p:nvSpPr>
        <p:spPr>
          <a:xfrm>
            <a:off x="295423" y="2333685"/>
            <a:ext cx="118965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b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) 1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   = … 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	4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       = … 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10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= … 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	2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       = …  kg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1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   = …  kg			9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       = …  kg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100kg  = … 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	4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60kg = …  kg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71839" y="3146761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54718" y="386658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67399" y="462131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55997" y="535029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918902" y="3150599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874991" y="3893429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74986" y="4641594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900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874981" y="5348194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460</a:t>
            </a:r>
          </a:p>
        </p:txBody>
      </p:sp>
    </p:spTree>
    <p:extLst>
      <p:ext uri="{BB962C8B-B14F-4D97-AF65-F5344CB8AC3E}">
        <p14:creationId xmlns:p14="http://schemas.microsoft.com/office/powerpoint/2010/main" val="255985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9">
            <a:extLst>
              <a:ext uri="{FF2B5EF4-FFF2-40B4-BE49-F238E27FC236}">
                <a16:creationId xmlns:a16="http://schemas.microsoft.com/office/drawing/2014/main" xmlns="" id="{5C1893C4-D165-4791-AFE9-101796948943}"/>
              </a:ext>
            </a:extLst>
          </p:cNvPr>
          <p:cNvSpPr txBox="1"/>
          <p:nvPr/>
        </p:nvSpPr>
        <p:spPr>
          <a:xfrm>
            <a:off x="751608" y="2218670"/>
            <a:ext cx="118965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c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) 1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   = … 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	3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       = … 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10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   = … 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8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       = …  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endParaRPr lang="en-US" altLang="zh-CN" sz="3200" b="1" dirty="0">
              <a:solidFill>
                <a:schemeClr val="accent2"/>
              </a:solidFill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  <a:p>
            <a:pPr marL="971550" lvl="1" indent="-514350">
              <a:lnSpc>
                <a:spcPct val="150000"/>
              </a:lnSpc>
            </a:pP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1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   =  …   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kg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5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        = …    kg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1000kg  = …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	2 </a:t>
            </a:r>
            <a:r>
              <a:rPr lang="en-US" altLang="zh-CN" sz="32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85kg = …    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 kg</a:t>
            </a:r>
            <a:endParaRPr lang="en-US" altLang="zh-CN" sz="3200" b="1" dirty="0">
              <a:solidFill>
                <a:schemeClr val="accent2"/>
              </a:solidFill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  <a:p>
            <a:pPr marL="971550" lvl="1" indent="-514350">
              <a:lnSpc>
                <a:spcPct val="150000"/>
              </a:lnSpc>
            </a:pPr>
            <a:r>
              <a:rPr lang="en-US" altLang="zh-CN" sz="32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		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42706" y="2335834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87035" y="305565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24411" y="3810389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29879" y="453936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717479" y="2339672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728988" y="3082502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502844" y="3830667"/>
            <a:ext cx="1436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5000   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673558" y="4537267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2085</a:t>
            </a:r>
          </a:p>
        </p:txBody>
      </p:sp>
    </p:spTree>
    <p:extLst>
      <p:ext uri="{BB962C8B-B14F-4D97-AF65-F5344CB8AC3E}">
        <p14:creationId xmlns:p14="http://schemas.microsoft.com/office/powerpoint/2010/main" val="129162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2980" cy="6918960"/>
          </a:xfrm>
          <a:prstGeom prst="rect">
            <a:avLst/>
          </a:prstGeom>
        </p:spPr>
      </p:pic>
      <p:sp>
        <p:nvSpPr>
          <p:cNvPr id="3" name="WordArt 11"/>
          <p:cNvSpPr>
            <a:spLocks noTextEdit="1"/>
          </p:cNvSpPr>
          <p:nvPr/>
        </p:nvSpPr>
        <p:spPr>
          <a:xfrm>
            <a:off x="4304666" y="3459480"/>
            <a:ext cx="6317615" cy="19342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vi-VN" altLang="en-US" sz="3600" b="1" dirty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BẢNG ĐƠN VỊ ĐO </a:t>
            </a:r>
          </a:p>
          <a:p>
            <a:pPr algn="ctr"/>
            <a:r>
              <a:rPr lang="vi-VN" altLang="en-US" sz="3600" b="1" dirty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KHỐI LƯỢNG</a:t>
            </a:r>
          </a:p>
          <a:p>
            <a:pPr algn="ctr"/>
            <a:r>
              <a:rPr lang="vi-VN" altLang="en-US" sz="3600" b="1" dirty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31350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4" name="Text Box 8"/>
          <p:cNvSpPr txBox="1"/>
          <p:nvPr/>
        </p:nvSpPr>
        <p:spPr>
          <a:xfrm>
            <a:off x="1524000" y="3048001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1dag = 10g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5" name="Text Box 9"/>
          <p:cNvSpPr txBox="1"/>
          <p:nvPr/>
        </p:nvSpPr>
        <p:spPr>
          <a:xfrm>
            <a:off x="1524000" y="1219201"/>
            <a:ext cx="91440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*Để đo khối lượng các vật nặng h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chục gam, người ta còn dùng đơn vị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đề-ca-gam.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6" name="Text Box 10"/>
          <p:cNvSpPr txBox="1"/>
          <p:nvPr/>
        </p:nvSpPr>
        <p:spPr>
          <a:xfrm>
            <a:off x="1524000" y="2514601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Đề-ca-gam viết tắt l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7" name="Text Box 11"/>
          <p:cNvSpPr txBox="1"/>
          <p:nvPr/>
        </p:nvSpPr>
        <p:spPr>
          <a:xfrm>
            <a:off x="1506220" y="3677921"/>
            <a:ext cx="91440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*Để đo khối lượng các vật nặng h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trăm gam, người ta còn dùng đơn vị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héc – tô – gam.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8" name="Text Box 12"/>
          <p:cNvSpPr txBox="1"/>
          <p:nvPr/>
        </p:nvSpPr>
        <p:spPr>
          <a:xfrm>
            <a:off x="1524000" y="4800601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Héc</a:t>
            </a: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tô-gam viết tắt l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9" name="Text Box 13"/>
          <p:cNvSpPr txBox="1"/>
          <p:nvPr/>
        </p:nvSpPr>
        <p:spPr>
          <a:xfrm>
            <a:off x="1487488" y="5410201"/>
            <a:ext cx="91805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1hg   = 10dag 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50" name="Text Box 14"/>
          <p:cNvSpPr txBox="1"/>
          <p:nvPr/>
        </p:nvSpPr>
        <p:spPr>
          <a:xfrm>
            <a:off x="1524000" y="5943601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1hg  = 100g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4"/>
          <p:cNvSpPr txBox="1"/>
          <p:nvPr/>
        </p:nvSpPr>
        <p:spPr>
          <a:xfrm>
            <a:off x="1524000" y="1"/>
            <a:ext cx="9144000" cy="583565"/>
          </a:xfrm>
          <a:prstGeom prst="rect">
            <a:avLst/>
          </a:prstGeom>
          <a:noFill/>
          <a:ln w="9525">
            <a:noFill/>
          </a:ln>
          <a:effectLst>
            <a:prstShdw prst="shdw11" dir="162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2"/>
          <p:cNvSpPr txBox="1"/>
          <p:nvPr/>
        </p:nvSpPr>
        <p:spPr>
          <a:xfrm>
            <a:off x="1524000" y="533084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 đo đơn vị khối lượng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6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65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5" grpId="0"/>
      <p:bldP spid="65546" grpId="0"/>
      <p:bldP spid="65547" grpId="0"/>
      <p:bldP spid="655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11931" y="-2711932"/>
            <a:ext cx="6768139" cy="12192002"/>
          </a:xfrm>
          <a:prstGeom prst="rect">
            <a:avLst/>
          </a:prstGeom>
        </p:spPr>
      </p:pic>
      <p:graphicFrame>
        <p:nvGraphicFramePr>
          <p:cNvPr id="5" name="Group 126"/>
          <p:cNvGraphicFramePr>
            <a:graphicFrameLocks noGrp="1"/>
          </p:cNvGraphicFramePr>
          <p:nvPr/>
        </p:nvGraphicFramePr>
        <p:xfrm>
          <a:off x="1600200" y="1295400"/>
          <a:ext cx="9036050" cy="3460750"/>
        </p:xfrm>
        <a:graphic>
          <a:graphicData uri="http://schemas.openxmlformats.org/drawingml/2006/table">
            <a:tbl>
              <a:tblPr/>
              <a:tblGrid>
                <a:gridCol w="1479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223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6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Text Box 44"/>
          <p:cNvSpPr txBox="1"/>
          <p:nvPr/>
        </p:nvSpPr>
        <p:spPr>
          <a:xfrm>
            <a:off x="1479550" y="1447801"/>
            <a:ext cx="38100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30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Lớn hơn ki-lô-gam</a:t>
            </a:r>
          </a:p>
        </p:txBody>
      </p:sp>
      <p:sp>
        <p:nvSpPr>
          <p:cNvPr id="7" name="Text Box 45"/>
          <p:cNvSpPr txBox="1"/>
          <p:nvPr/>
        </p:nvSpPr>
        <p:spPr>
          <a:xfrm>
            <a:off x="6965950" y="1447801"/>
            <a:ext cx="38100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30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Bé hơn ki-lô-gam</a:t>
            </a:r>
          </a:p>
        </p:txBody>
      </p:sp>
      <p:sp>
        <p:nvSpPr>
          <p:cNvPr id="8" name="Rectangle 46"/>
          <p:cNvSpPr/>
          <p:nvPr/>
        </p:nvSpPr>
        <p:spPr>
          <a:xfrm>
            <a:off x="5518150" y="1447483"/>
            <a:ext cx="1741182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i-lô-gam</a:t>
            </a:r>
          </a:p>
        </p:txBody>
      </p:sp>
      <p:sp>
        <p:nvSpPr>
          <p:cNvPr id="9" name="Text Box 59"/>
          <p:cNvSpPr txBox="1"/>
          <p:nvPr/>
        </p:nvSpPr>
        <p:spPr>
          <a:xfrm>
            <a:off x="1600200" y="3048000"/>
            <a:ext cx="1219200" cy="955646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2700" b="1" dirty="0">
                <a:solidFill>
                  <a:srgbClr val="0000FF"/>
                </a:solidFill>
                <a:latin typeface=".VnArial" panose="020B7200000000000000" pitchFamily="34" charset="0"/>
              </a:rPr>
              <a:t>1tấn</a:t>
            </a:r>
          </a:p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en-US" altLang="en-US" sz="2700" b="1" dirty="0">
                <a:solidFill>
                  <a:srgbClr val="0000FF"/>
                </a:solidFill>
                <a:latin typeface=".VnArial" panose="020B7200000000000000" pitchFamily="34" charset="0"/>
              </a:rPr>
              <a:t>= 10tạ</a:t>
            </a:r>
          </a:p>
        </p:txBody>
      </p:sp>
      <p:sp>
        <p:nvSpPr>
          <p:cNvPr id="10" name="Text Box 60"/>
          <p:cNvSpPr txBox="1"/>
          <p:nvPr/>
        </p:nvSpPr>
        <p:spPr>
          <a:xfrm>
            <a:off x="1708150" y="2301876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n </a:t>
            </a:r>
          </a:p>
        </p:txBody>
      </p:sp>
      <p:sp>
        <p:nvSpPr>
          <p:cNvPr id="11" name="Text Box 61"/>
          <p:cNvSpPr txBox="1"/>
          <p:nvPr/>
        </p:nvSpPr>
        <p:spPr>
          <a:xfrm>
            <a:off x="3228975" y="2301876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62"/>
          <p:cNvSpPr txBox="1"/>
          <p:nvPr/>
        </p:nvSpPr>
        <p:spPr>
          <a:xfrm>
            <a:off x="4371975" y="2301876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n</a:t>
            </a:r>
          </a:p>
        </p:txBody>
      </p:sp>
      <p:sp>
        <p:nvSpPr>
          <p:cNvPr id="13" name="Text Box 63"/>
          <p:cNvSpPr txBox="1"/>
          <p:nvPr/>
        </p:nvSpPr>
        <p:spPr>
          <a:xfrm>
            <a:off x="5886450" y="2301876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66"/>
                </a:solidFill>
                <a:latin typeface=".VnArial" panose="020B7200000000000000" pitchFamily="34" charset="0"/>
              </a:rPr>
              <a:t>kg</a:t>
            </a:r>
          </a:p>
        </p:txBody>
      </p:sp>
      <p:sp>
        <p:nvSpPr>
          <p:cNvPr id="14" name="Text Box 97"/>
          <p:cNvSpPr txBox="1"/>
          <p:nvPr/>
        </p:nvSpPr>
        <p:spPr>
          <a:xfrm>
            <a:off x="7270750" y="2301876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hg</a:t>
            </a:r>
          </a:p>
        </p:txBody>
      </p:sp>
      <p:sp>
        <p:nvSpPr>
          <p:cNvPr id="15" name="Text Box 98"/>
          <p:cNvSpPr txBox="1"/>
          <p:nvPr/>
        </p:nvSpPr>
        <p:spPr>
          <a:xfrm>
            <a:off x="8648700" y="2301876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dag</a:t>
            </a:r>
          </a:p>
        </p:txBody>
      </p:sp>
      <p:sp>
        <p:nvSpPr>
          <p:cNvPr id="16" name="Text Box 99"/>
          <p:cNvSpPr txBox="1"/>
          <p:nvPr/>
        </p:nvSpPr>
        <p:spPr>
          <a:xfrm>
            <a:off x="9632950" y="2301876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g</a:t>
            </a:r>
          </a:p>
        </p:txBody>
      </p:sp>
      <p:sp>
        <p:nvSpPr>
          <p:cNvPr id="17" name="Text Box 100"/>
          <p:cNvSpPr txBox="1"/>
          <p:nvPr/>
        </p:nvSpPr>
        <p:spPr>
          <a:xfrm>
            <a:off x="3000375" y="3124200"/>
            <a:ext cx="1371600" cy="955646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2700" b="1" dirty="0">
                <a:solidFill>
                  <a:srgbClr val="0000FF"/>
                </a:solidFill>
                <a:latin typeface=".VnArial" panose="020B7200000000000000" pitchFamily="34" charset="0"/>
              </a:rPr>
              <a:t>1tạ</a:t>
            </a:r>
          </a:p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en-US" altLang="en-US" sz="2700" b="1" dirty="0">
                <a:solidFill>
                  <a:srgbClr val="0000FF"/>
                </a:solidFill>
                <a:latin typeface=".VnArial" panose="020B7200000000000000" pitchFamily="34" charset="0"/>
              </a:rPr>
              <a:t>=10yến</a:t>
            </a:r>
          </a:p>
        </p:txBody>
      </p:sp>
      <p:sp>
        <p:nvSpPr>
          <p:cNvPr id="18" name="Text Box 101"/>
          <p:cNvSpPr txBox="1"/>
          <p:nvPr/>
        </p:nvSpPr>
        <p:spPr>
          <a:xfrm>
            <a:off x="4200525" y="3108325"/>
            <a:ext cx="1371600" cy="955646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2700" b="1" dirty="0">
                <a:solidFill>
                  <a:srgbClr val="0000FF"/>
                </a:solidFill>
                <a:latin typeface=".VnArial" panose="020B7200000000000000" pitchFamily="34" charset="0"/>
              </a:rPr>
              <a:t>1yến</a:t>
            </a:r>
          </a:p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en-US" altLang="en-US" sz="2700" b="1" dirty="0">
                <a:solidFill>
                  <a:srgbClr val="0000FF"/>
                </a:solidFill>
                <a:latin typeface=".VnArial" panose="020B7200000000000000" pitchFamily="34" charset="0"/>
              </a:rPr>
              <a:t>=10kg</a:t>
            </a:r>
          </a:p>
        </p:txBody>
      </p:sp>
      <p:sp>
        <p:nvSpPr>
          <p:cNvPr id="19" name="Text Box 102"/>
          <p:cNvSpPr txBox="1"/>
          <p:nvPr/>
        </p:nvSpPr>
        <p:spPr>
          <a:xfrm>
            <a:off x="5670550" y="3108325"/>
            <a:ext cx="1219200" cy="955646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2700" b="1" dirty="0">
                <a:solidFill>
                  <a:srgbClr val="0000FF"/>
                </a:solidFill>
                <a:latin typeface=".VnArial" panose="020B7200000000000000" pitchFamily="34" charset="0"/>
              </a:rPr>
              <a:t>1kg</a:t>
            </a:r>
          </a:p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en-US" altLang="en-US" sz="2700" b="1" dirty="0">
                <a:solidFill>
                  <a:srgbClr val="0000FF"/>
                </a:solidFill>
                <a:latin typeface=".VnArial" panose="020B7200000000000000" pitchFamily="34" charset="0"/>
              </a:rPr>
              <a:t>= 10hg</a:t>
            </a:r>
          </a:p>
        </p:txBody>
      </p:sp>
      <p:sp>
        <p:nvSpPr>
          <p:cNvPr id="20" name="Text Box 103"/>
          <p:cNvSpPr txBox="1"/>
          <p:nvPr/>
        </p:nvSpPr>
        <p:spPr>
          <a:xfrm>
            <a:off x="7239000" y="3098800"/>
            <a:ext cx="1371600" cy="955646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2700" b="1" dirty="0">
                <a:solidFill>
                  <a:srgbClr val="0000FF"/>
                </a:solidFill>
                <a:latin typeface=".VnArial" panose="020B7200000000000000" pitchFamily="34" charset="0"/>
              </a:rPr>
              <a:t>1hg</a:t>
            </a:r>
          </a:p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en-US" altLang="en-US" sz="2700" b="1" dirty="0">
                <a:solidFill>
                  <a:srgbClr val="0000FF"/>
                </a:solidFill>
                <a:latin typeface=".VnArial" panose="020B7200000000000000" pitchFamily="34" charset="0"/>
              </a:rPr>
              <a:t>=10dag</a:t>
            </a:r>
          </a:p>
        </p:txBody>
      </p:sp>
      <p:sp>
        <p:nvSpPr>
          <p:cNvPr id="21" name="Text Box 104"/>
          <p:cNvSpPr txBox="1"/>
          <p:nvPr/>
        </p:nvSpPr>
        <p:spPr>
          <a:xfrm>
            <a:off x="8401050" y="3108325"/>
            <a:ext cx="1371600" cy="955646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2700" b="1" dirty="0">
                <a:solidFill>
                  <a:srgbClr val="0000FF"/>
                </a:solidFill>
                <a:latin typeface=".VnArial" panose="020B7200000000000000" pitchFamily="34" charset="0"/>
              </a:rPr>
              <a:t>1dag</a:t>
            </a:r>
          </a:p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en-US" altLang="en-US" sz="2700" b="1" dirty="0">
                <a:solidFill>
                  <a:srgbClr val="0000FF"/>
                </a:solidFill>
                <a:latin typeface=".VnArial" panose="020B7200000000000000" pitchFamily="34" charset="0"/>
              </a:rPr>
              <a:t>=10g</a:t>
            </a:r>
          </a:p>
        </p:txBody>
      </p:sp>
      <p:sp>
        <p:nvSpPr>
          <p:cNvPr id="22" name="Text Box 108"/>
          <p:cNvSpPr txBox="1"/>
          <p:nvPr/>
        </p:nvSpPr>
        <p:spPr>
          <a:xfrm>
            <a:off x="1600200" y="4173220"/>
            <a:ext cx="1676400" cy="503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2700" b="1" dirty="0">
                <a:solidFill>
                  <a:srgbClr val="800000"/>
                </a:solidFill>
                <a:latin typeface=".VnArial" panose="020B7200000000000000" pitchFamily="34" charset="0"/>
              </a:rPr>
              <a:t>=1000kg</a:t>
            </a:r>
          </a:p>
        </p:txBody>
      </p:sp>
      <p:sp>
        <p:nvSpPr>
          <p:cNvPr id="23" name="Text Box 109"/>
          <p:cNvSpPr txBox="1"/>
          <p:nvPr/>
        </p:nvSpPr>
        <p:spPr>
          <a:xfrm>
            <a:off x="9404350" y="3108325"/>
            <a:ext cx="1371600" cy="41549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2700" b="1" dirty="0">
                <a:solidFill>
                  <a:srgbClr val="0000FF"/>
                </a:solidFill>
                <a:latin typeface=".VnArial" panose="020B7200000000000000" pitchFamily="34" charset="0"/>
              </a:rPr>
              <a:t>1g</a:t>
            </a:r>
          </a:p>
        </p:txBody>
      </p:sp>
      <p:sp>
        <p:nvSpPr>
          <p:cNvPr id="24" name="Text Box 115"/>
          <p:cNvSpPr txBox="1"/>
          <p:nvPr/>
        </p:nvSpPr>
        <p:spPr>
          <a:xfrm>
            <a:off x="7239000" y="4173539"/>
            <a:ext cx="1384300" cy="503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2700" b="1" dirty="0">
                <a:solidFill>
                  <a:srgbClr val="800000"/>
                </a:solidFill>
                <a:latin typeface=".VnArial" panose="020B7200000000000000" pitchFamily="34" charset="0"/>
              </a:rPr>
              <a:t>= 100g</a:t>
            </a:r>
          </a:p>
        </p:txBody>
      </p:sp>
      <p:sp>
        <p:nvSpPr>
          <p:cNvPr id="25" name="Text Box 121"/>
          <p:cNvSpPr txBox="1"/>
          <p:nvPr/>
        </p:nvSpPr>
        <p:spPr>
          <a:xfrm>
            <a:off x="3048001" y="4191000"/>
            <a:ext cx="1381125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2700" b="1" dirty="0">
                <a:solidFill>
                  <a:srgbClr val="800000"/>
                </a:solidFill>
                <a:latin typeface=".VnArial" panose="020B7200000000000000" pitchFamily="34" charset="0"/>
              </a:rPr>
              <a:t>=100kg</a:t>
            </a:r>
          </a:p>
        </p:txBody>
      </p:sp>
      <p:sp>
        <p:nvSpPr>
          <p:cNvPr id="26" name="Text Box 128"/>
          <p:cNvSpPr txBox="1"/>
          <p:nvPr/>
        </p:nvSpPr>
        <p:spPr>
          <a:xfrm>
            <a:off x="5518150" y="4191000"/>
            <a:ext cx="1676400" cy="503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2700" b="1" dirty="0">
                <a:solidFill>
                  <a:srgbClr val="800000"/>
                </a:solidFill>
                <a:latin typeface=".VnArial" panose="020B7200000000000000" pitchFamily="34" charset="0"/>
              </a:rPr>
              <a:t>= 1000 g</a:t>
            </a:r>
          </a:p>
        </p:txBody>
      </p:sp>
      <p:sp>
        <p:nvSpPr>
          <p:cNvPr id="27" name="Text Box 58"/>
          <p:cNvSpPr txBox="1"/>
          <p:nvPr/>
        </p:nvSpPr>
        <p:spPr>
          <a:xfrm>
            <a:off x="1562100" y="4779646"/>
            <a:ext cx="91440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- Mỗi đơn vị đo khối lượng đều gấp mấy lần đơn vị bé hơn, liền nó</a:t>
            </a:r>
            <a:r>
              <a:rPr lang="vi-VN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8" name="Text Box 59"/>
          <p:cNvSpPr txBox="1"/>
          <p:nvPr/>
        </p:nvSpPr>
        <p:spPr>
          <a:xfrm>
            <a:off x="1465580" y="5674350"/>
            <a:ext cx="103936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en-US" altLang="en-US" sz="1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Mỗi đơn vị đo khối lượng đều gấp 10 lần đơn vị bé hơn, liền nó.</a:t>
            </a:r>
          </a:p>
        </p:txBody>
      </p:sp>
      <p:sp>
        <p:nvSpPr>
          <p:cNvPr id="30" name="TextBox 2"/>
          <p:cNvSpPr txBox="1"/>
          <p:nvPr/>
        </p:nvSpPr>
        <p:spPr>
          <a:xfrm>
            <a:off x="1524000" y="533084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 đo đơn vị khối lượng</a:t>
            </a:r>
          </a:p>
        </p:txBody>
      </p:sp>
    </p:spTree>
    <p:extLst>
      <p:ext uri="{BB962C8B-B14F-4D97-AF65-F5344CB8AC3E}">
        <p14:creationId xmlns:p14="http://schemas.microsoft.com/office/powerpoint/2010/main" val="85453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7" grpId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86600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32560" y="899161"/>
            <a:ext cx="899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16729" y="2012213"/>
            <a:ext cx="915162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lphaLcPeriod"/>
            </a:pPr>
            <a:r>
              <a:rPr lang="en-US" altLang="vi-VN" sz="3600" b="1" dirty="0"/>
              <a:t>1dag  = ….. g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3600" b="1" dirty="0"/>
              <a:t>    10 g   = …... dag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261427" y="2065972"/>
            <a:ext cx="573024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3600" b="1" dirty="0"/>
              <a:t>1hg      = …… dag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3600" b="1" dirty="0"/>
              <a:t>10 dag = …… hg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428999" y="1970512"/>
            <a:ext cx="18095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3600" b="1">
                <a:solidFill>
                  <a:srgbClr val="800000"/>
                </a:solidFill>
              </a:rPr>
              <a:t>10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581398" y="2777073"/>
            <a:ext cx="21111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36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441653" y="2065972"/>
            <a:ext cx="91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3600" b="1" dirty="0">
                <a:solidFill>
                  <a:srgbClr val="800000"/>
                </a:solidFill>
              </a:rPr>
              <a:t>10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441653" y="2843210"/>
            <a:ext cx="21111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3600" b="1">
                <a:solidFill>
                  <a:srgbClr val="8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8388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4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249680" y="2164081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800" b="1" dirty="0">
                <a:cs typeface="Arial" panose="020B0604020202020204" pitchFamily="34" charset="0"/>
              </a:rPr>
              <a:t>380g + 195g          =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249680" y="3185161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800" b="1" dirty="0">
                <a:cs typeface="Arial" panose="020B0604020202020204" pitchFamily="34" charset="0"/>
              </a:rPr>
              <a:t>928dag – 274dag =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949441" y="2164081"/>
            <a:ext cx="2238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800" b="1" dirty="0">
                <a:cs typeface="Arial" panose="020B0604020202020204" pitchFamily="34" charset="0"/>
              </a:rPr>
              <a:t>452hg x 3  =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949440" y="3185161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800" b="1" dirty="0">
                <a:cs typeface="Arial" panose="020B0604020202020204" pitchFamily="34" charset="0"/>
              </a:rPr>
              <a:t>768hg : 6   =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1249680" y="1015783"/>
            <a:ext cx="327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vi-V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4831080" y="2164081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800" b="1">
                <a:solidFill>
                  <a:srgbClr val="800000"/>
                </a:solidFill>
                <a:cs typeface="Arial" panose="020B0604020202020204" pitchFamily="34" charset="0"/>
              </a:rPr>
              <a:t>575g</a:t>
            </a:r>
            <a:endParaRPr lang="en-US" altLang="vi-VN" sz="2800">
              <a:solidFill>
                <a:srgbClr val="80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4602480" y="3185161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800" b="1">
                <a:solidFill>
                  <a:srgbClr val="800000"/>
                </a:solidFill>
                <a:cs typeface="Arial" panose="020B0604020202020204" pitchFamily="34" charset="0"/>
              </a:rPr>
              <a:t>654dag</a:t>
            </a:r>
            <a:endParaRPr lang="en-US" altLang="vi-VN" sz="2800">
              <a:solidFill>
                <a:srgbClr val="80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9083040" y="2149795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800" b="1" dirty="0">
                <a:solidFill>
                  <a:srgbClr val="800000"/>
                </a:solidFill>
                <a:cs typeface="Arial" panose="020B0604020202020204" pitchFamily="34" charset="0"/>
              </a:rPr>
              <a:t>1356hg </a:t>
            </a:r>
            <a:endParaRPr lang="en-US" altLang="vi-VN" sz="2800" dirty="0">
              <a:solidFill>
                <a:srgbClr val="8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9235440" y="3185161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800" b="1">
                <a:solidFill>
                  <a:srgbClr val="800000"/>
                </a:solidFill>
                <a:cs typeface="Arial" panose="020B0604020202020204" pitchFamily="34" charset="0"/>
              </a:rPr>
              <a:t>128hg</a:t>
            </a:r>
            <a:endParaRPr lang="en-US" altLang="vi-VN" sz="2800">
              <a:solidFill>
                <a:srgbClr val="8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03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>
            <a:extLst>
              <a:ext uri="{FF2B5EF4-FFF2-40B4-BE49-F238E27FC236}">
                <a16:creationId xmlns:a16="http://schemas.microsoft.com/office/drawing/2014/main" xmlns="" id="{A0DB501A-3823-47EF-BD36-601C0D1DE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07652"/>
            <a:ext cx="12192000" cy="721449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DCFEC8-B86D-470E-AA27-39BF4E6C31AE}"/>
              </a:ext>
            </a:extLst>
          </p:cNvPr>
          <p:cNvSpPr txBox="1"/>
          <p:nvPr/>
        </p:nvSpPr>
        <p:spPr>
          <a:xfrm>
            <a:off x="2972594" y="996535"/>
            <a:ext cx="65706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tư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29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 9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 2021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067579-8406-44B9-8A0A-DE26E4BBEC2A}"/>
              </a:ext>
            </a:extLst>
          </p:cNvPr>
          <p:cNvSpPr txBox="1"/>
          <p:nvPr/>
        </p:nvSpPr>
        <p:spPr>
          <a:xfrm>
            <a:off x="4983480" y="1711782"/>
            <a:ext cx="29146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Toán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rPr>
              <a:t> </a:t>
            </a:r>
            <a:endParaRPr lang="en-US" sz="2800" b="1" dirty="0">
              <a:solidFill>
                <a:schemeClr val="bg1">
                  <a:lumMod val="95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17413" name="TextBox 1">
            <a:extLst>
              <a:ext uri="{FF2B5EF4-FFF2-40B4-BE49-F238E27FC236}">
                <a16:creationId xmlns:a16="http://schemas.microsoft.com/office/drawing/2014/main" xmlns="" id="{60A6A34B-6AEA-4EAC-B99B-3E1636C96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340" y="2427029"/>
            <a:ext cx="39942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Tấn</a:t>
            </a:r>
            <a:r>
              <a:rPr lang="en-US" alt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tạ</a:t>
            </a:r>
            <a:r>
              <a:rPr lang="en-US" alt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,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yến</a:t>
            </a:r>
            <a:r>
              <a:rPr lang="en-US" alt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( tr23)</a:t>
            </a:r>
            <a:endParaRPr lang="en-US" altLang="en-US" sz="2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39716A9-EF59-4331-96C9-A3C31E07BB9B}"/>
              </a:ext>
            </a:extLst>
          </p:cNvPr>
          <p:cNvCxnSpPr/>
          <p:nvPr/>
        </p:nvCxnSpPr>
        <p:spPr>
          <a:xfrm flipH="1">
            <a:off x="2362200" y="627182"/>
            <a:ext cx="76200" cy="5773618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60A6A34B-6AEA-4EAC-B99B-3E1636C96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8092" y="3135367"/>
            <a:ext cx="63359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Bảng</a:t>
            </a:r>
            <a:r>
              <a:rPr lang="en-US" alt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đơn</a:t>
            </a:r>
            <a:r>
              <a:rPr lang="en-US" alt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vị</a:t>
            </a:r>
            <a:r>
              <a:rPr lang="en-US" alt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đo</a:t>
            </a:r>
            <a:r>
              <a:rPr lang="en-US" alt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khối</a:t>
            </a:r>
            <a:r>
              <a:rPr lang="en-US" alt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lượng</a:t>
            </a:r>
            <a:r>
              <a:rPr lang="en-US" alt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( tr24)</a:t>
            </a:r>
            <a:endParaRPr lang="en-US" altLang="en-US" sz="2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40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" t="17198" r="11419" b="8367"/>
          <a:stretch/>
        </p:blipFill>
        <p:spPr>
          <a:xfrm rot="16200000">
            <a:off x="2706068" y="-2650792"/>
            <a:ext cx="6807012" cy="12164852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852387" y="3451097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vi-VN" altLang="vi-VN" sz="3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278380" y="772001"/>
            <a:ext cx="41195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&gt;, &lt;, =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2061687" y="2514195"/>
            <a:ext cx="3924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3600" b="1" dirty="0">
                <a:cs typeface="Arial" panose="020B0604020202020204" pitchFamily="34" charset="0"/>
              </a:rPr>
              <a:t>5 dag  ……50g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2358866" y="3216128"/>
            <a:ext cx="16644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3600" b="1" dirty="0">
                <a:solidFill>
                  <a:srgbClr val="009900"/>
                </a:solidFill>
                <a:cs typeface="Arial" panose="020B0604020202020204" pitchFamily="34" charset="0"/>
              </a:rPr>
              <a:t>50g</a:t>
            </a:r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3740469" y="2578407"/>
            <a:ext cx="38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3600" b="1" dirty="0">
                <a:solidFill>
                  <a:srgbClr val="800000"/>
                </a:solidFill>
                <a:cs typeface="Arial" panose="020B0604020202020204" pitchFamily="34" charset="0"/>
              </a:rPr>
              <a:t>=</a:t>
            </a: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1604488" y="4502657"/>
            <a:ext cx="41195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3600" b="1" dirty="0">
                <a:cs typeface="Arial" panose="020B0604020202020204" pitchFamily="34" charset="0"/>
              </a:rPr>
              <a:t>8 </a:t>
            </a:r>
            <a:r>
              <a:rPr lang="en-US" altLang="vi-VN" sz="3600" b="1" dirty="0" err="1">
                <a:cs typeface="Arial" panose="020B0604020202020204" pitchFamily="34" charset="0"/>
              </a:rPr>
              <a:t>tấn</a:t>
            </a:r>
            <a:r>
              <a:rPr lang="en-US" altLang="vi-VN" sz="3600" b="1" dirty="0">
                <a:cs typeface="Arial" panose="020B0604020202020204" pitchFamily="34" charset="0"/>
              </a:rPr>
              <a:t> ……8100kg</a:t>
            </a:r>
          </a:p>
        </p:txBody>
      </p: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6663214" y="5051287"/>
            <a:ext cx="24155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3600" b="1" dirty="0">
                <a:solidFill>
                  <a:srgbClr val="009900"/>
                </a:solidFill>
                <a:cs typeface="Arial" panose="020B0604020202020204" pitchFamily="34" charset="0"/>
              </a:rPr>
              <a:t>3500kg</a:t>
            </a:r>
          </a:p>
        </p:txBody>
      </p:sp>
      <p:sp>
        <p:nvSpPr>
          <p:cNvPr id="14" name="Text Box 37"/>
          <p:cNvSpPr txBox="1">
            <a:spLocks noChangeArrowheads="1"/>
          </p:cNvSpPr>
          <p:nvPr/>
        </p:nvSpPr>
        <p:spPr bwMode="auto">
          <a:xfrm>
            <a:off x="3037047" y="4555997"/>
            <a:ext cx="38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3600" b="1">
                <a:solidFill>
                  <a:srgbClr val="800000"/>
                </a:solidFill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5" name="Text Box 38"/>
          <p:cNvSpPr txBox="1">
            <a:spLocks noChangeArrowheads="1"/>
          </p:cNvSpPr>
          <p:nvPr/>
        </p:nvSpPr>
        <p:spPr bwMode="auto">
          <a:xfrm>
            <a:off x="5985987" y="2502188"/>
            <a:ext cx="50444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3600" b="1" dirty="0">
                <a:cs typeface="Arial" panose="020B0604020202020204" pitchFamily="34" charset="0"/>
              </a:rPr>
              <a:t>4 </a:t>
            </a:r>
            <a:r>
              <a:rPr lang="en-US" altLang="vi-VN" sz="3600" b="1" dirty="0" err="1">
                <a:cs typeface="Arial" panose="020B0604020202020204" pitchFamily="34" charset="0"/>
              </a:rPr>
              <a:t>tạ</a:t>
            </a:r>
            <a:r>
              <a:rPr lang="en-US" altLang="vi-VN" sz="3600" b="1" dirty="0">
                <a:cs typeface="Arial" panose="020B0604020202020204" pitchFamily="34" charset="0"/>
              </a:rPr>
              <a:t> 30kg……4 </a:t>
            </a:r>
            <a:r>
              <a:rPr lang="en-US" altLang="vi-VN" sz="3600" b="1" dirty="0" err="1">
                <a:cs typeface="Arial" panose="020B0604020202020204" pitchFamily="34" charset="0"/>
              </a:rPr>
              <a:t>tạ</a:t>
            </a:r>
            <a:r>
              <a:rPr lang="en-US" altLang="vi-VN" sz="3600" b="1" dirty="0">
                <a:cs typeface="Arial" panose="020B0604020202020204" pitchFamily="34" charset="0"/>
              </a:rPr>
              <a:t> 3kg</a:t>
            </a:r>
          </a:p>
        </p:txBody>
      </p:sp>
      <p:sp>
        <p:nvSpPr>
          <p:cNvPr id="16" name="Text Box 39"/>
          <p:cNvSpPr txBox="1">
            <a:spLocks noChangeArrowheads="1"/>
          </p:cNvSpPr>
          <p:nvPr/>
        </p:nvSpPr>
        <p:spPr bwMode="auto">
          <a:xfrm>
            <a:off x="8264368" y="2520058"/>
            <a:ext cx="38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3600" b="1" dirty="0">
                <a:solidFill>
                  <a:srgbClr val="800000"/>
                </a:solidFill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7" name="Text Box 40"/>
          <p:cNvSpPr txBox="1">
            <a:spLocks noChangeArrowheads="1"/>
          </p:cNvSpPr>
          <p:nvPr/>
        </p:nvSpPr>
        <p:spPr bwMode="auto">
          <a:xfrm>
            <a:off x="5985987" y="4502587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3600" b="1" dirty="0">
                <a:cs typeface="Arial" panose="020B0604020202020204" pitchFamily="34" charset="0"/>
              </a:rPr>
              <a:t>3 </a:t>
            </a:r>
            <a:r>
              <a:rPr lang="en-US" altLang="vi-VN" sz="3600" b="1" dirty="0" err="1">
                <a:cs typeface="Arial" panose="020B0604020202020204" pitchFamily="34" charset="0"/>
              </a:rPr>
              <a:t>tấn</a:t>
            </a:r>
            <a:r>
              <a:rPr lang="en-US" altLang="vi-VN" sz="3600" b="1" dirty="0">
                <a:cs typeface="Arial" panose="020B0604020202020204" pitchFamily="34" charset="0"/>
              </a:rPr>
              <a:t> 500kg……3500kg</a:t>
            </a:r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8862537" y="4502656"/>
            <a:ext cx="38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3600" b="1" dirty="0">
                <a:solidFill>
                  <a:srgbClr val="800000"/>
                </a:solidFill>
                <a:cs typeface="Arial" panose="020B0604020202020204" pitchFamily="34" charset="0"/>
              </a:rPr>
              <a:t>=</a:t>
            </a:r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1490187" y="5144006"/>
            <a:ext cx="23926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3600" b="1" dirty="0">
                <a:solidFill>
                  <a:srgbClr val="009900"/>
                </a:solidFill>
                <a:cs typeface="Arial" panose="020B0604020202020204" pitchFamily="34" charset="0"/>
              </a:rPr>
              <a:t>8000kg</a:t>
            </a:r>
          </a:p>
        </p:txBody>
      </p:sp>
      <p:sp>
        <p:nvSpPr>
          <p:cNvPr id="20" name="Text Box 43"/>
          <p:cNvSpPr txBox="1">
            <a:spLocks noChangeArrowheads="1"/>
          </p:cNvSpPr>
          <p:nvPr/>
        </p:nvSpPr>
        <p:spPr bwMode="auto">
          <a:xfrm>
            <a:off x="6405087" y="3148519"/>
            <a:ext cx="152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3600" b="1" dirty="0">
                <a:solidFill>
                  <a:srgbClr val="009900"/>
                </a:solidFill>
                <a:cs typeface="Arial" panose="020B0604020202020204" pitchFamily="34" charset="0"/>
              </a:rPr>
              <a:t>430 g</a:t>
            </a:r>
          </a:p>
        </p:txBody>
      </p:sp>
      <p:sp>
        <p:nvSpPr>
          <p:cNvPr id="21" name="Text Box 44"/>
          <p:cNvSpPr txBox="1">
            <a:spLocks noChangeArrowheads="1"/>
          </p:cNvSpPr>
          <p:nvPr/>
        </p:nvSpPr>
        <p:spPr bwMode="auto">
          <a:xfrm>
            <a:off x="9053037" y="3169296"/>
            <a:ext cx="21640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3600" b="1" dirty="0">
                <a:solidFill>
                  <a:srgbClr val="009900"/>
                </a:solidFill>
                <a:cs typeface="Arial" panose="020B0604020202020204" pitchFamily="34" charset="0"/>
              </a:rPr>
              <a:t>403 kg</a:t>
            </a:r>
          </a:p>
        </p:txBody>
      </p:sp>
    </p:spTree>
    <p:extLst>
      <p:ext uri="{BB962C8B-B14F-4D97-AF65-F5344CB8AC3E}">
        <p14:creationId xmlns:p14="http://schemas.microsoft.com/office/powerpoint/2010/main" val="237867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0" y="154038"/>
            <a:ext cx="4632960" cy="6703962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65150" y="4065720"/>
            <a:ext cx="83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vi-VN" altLang="vi-VN" sz="3600">
              <a:solidFill>
                <a:srgbClr val="0000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41350" y="4522920"/>
            <a:ext cx="68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vi-VN" altLang="vi-VN" sz="3600">
              <a:solidFill>
                <a:srgbClr val="000000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17550" y="5742120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vi-VN" altLang="vi-VN" sz="3600">
              <a:solidFill>
                <a:srgbClr val="000000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308350" y="5361120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360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368675" y="5321432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3600">
              <a:solidFill>
                <a:srgbClr val="000000"/>
              </a:solidFill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4602480" y="6471378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vi-VN" altLang="vi-VN" sz="3600">
              <a:solidFill>
                <a:srgbClr val="000000"/>
              </a:solidFill>
            </a:endParaRP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2889223" y="2371212"/>
            <a:ext cx="266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giải</a:t>
            </a:r>
            <a:endParaRPr lang="en-US" altLang="vi-VN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1924050" y="3060832"/>
            <a:ext cx="5486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3600" b="1" dirty="0" err="1">
                <a:latin typeface="Times New Roman" panose="02020603050405020304" pitchFamily="18" charset="0"/>
              </a:rPr>
              <a:t>Bốn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gói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bánh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cân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nặng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36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1924050" y="3594232"/>
            <a:ext cx="5486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150 x 4 = 600 ( g)</a:t>
            </a: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1924050" y="4051432"/>
            <a:ext cx="5486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3600" b="1" dirty="0" err="1">
                <a:latin typeface="Times New Roman" panose="02020603050405020304" pitchFamily="18" charset="0"/>
              </a:rPr>
              <a:t>Hai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gói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kẹo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cân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nặng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3600" b="1" dirty="0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1908175" y="4579473"/>
            <a:ext cx="5486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200 x 2 = 400 ( g) </a:t>
            </a: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1514475" y="5012554"/>
            <a:ext cx="73901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36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tất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cả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</a:rPr>
              <a:t> kg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bánh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kẹo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3600" b="1" dirty="0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1807210" y="5515853"/>
            <a:ext cx="63830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600 + 400 = 1000(g) 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3596667" y="6162184"/>
            <a:ext cx="449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           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Đáp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</a:rPr>
              <a:t>: 1kg </a:t>
            </a:r>
          </a:p>
        </p:txBody>
      </p:sp>
      <p:sp>
        <p:nvSpPr>
          <p:cNvPr id="22" name="Text Box 40"/>
          <p:cNvSpPr txBox="1">
            <a:spLocks noChangeArrowheads="1"/>
          </p:cNvSpPr>
          <p:nvPr/>
        </p:nvSpPr>
        <p:spPr bwMode="auto">
          <a:xfrm>
            <a:off x="231775" y="91568"/>
            <a:ext cx="112090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vi-VN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altLang="vi-V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altLang="vi-V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150g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200g.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42849" y="1204518"/>
            <a:ext cx="266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36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vi-VN" sz="36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vi-VN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: </a:t>
            </a:r>
            <a:endParaRPr lang="en-US" altLang="vi-VN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 Box 46"/>
          <p:cNvSpPr txBox="1">
            <a:spLocks noChangeArrowheads="1"/>
          </p:cNvSpPr>
          <p:nvPr/>
        </p:nvSpPr>
        <p:spPr bwMode="auto">
          <a:xfrm>
            <a:off x="6798310" y="5540595"/>
            <a:ext cx="18509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3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kg </a:t>
            </a:r>
          </a:p>
        </p:txBody>
      </p:sp>
      <p:sp>
        <p:nvSpPr>
          <p:cNvPr id="25" name="Text Box 47"/>
          <p:cNvSpPr txBox="1">
            <a:spLocks noChangeArrowheads="1"/>
          </p:cNvSpPr>
          <p:nvPr/>
        </p:nvSpPr>
        <p:spPr bwMode="auto">
          <a:xfrm>
            <a:off x="2292019" y="1206510"/>
            <a:ext cx="66852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vi-V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alt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1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150 g</a:t>
            </a:r>
          </a:p>
        </p:txBody>
      </p:sp>
      <p:sp>
        <p:nvSpPr>
          <p:cNvPr id="27" name="Text Box 49"/>
          <p:cNvSpPr txBox="1">
            <a:spLocks noChangeArrowheads="1"/>
          </p:cNvSpPr>
          <p:nvPr/>
        </p:nvSpPr>
        <p:spPr bwMode="auto">
          <a:xfrm>
            <a:off x="2279650" y="1771042"/>
            <a:ext cx="63696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alt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alt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1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alt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200 </a:t>
            </a:r>
            <a:r>
              <a:rPr lang="en-US" alt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24">
            <a:extLst>
              <a:ext uri="{FF2B5EF4-FFF2-40B4-BE49-F238E27FC236}">
                <a16:creationId xmlns:a16="http://schemas.microsoft.com/office/drawing/2014/main" xmlns="" id="{C9E99188-2884-4297-8750-A9A937D2F89F}"/>
              </a:ext>
            </a:extLst>
          </p:cNvPr>
          <p:cNvSpPr>
            <a:spLocks/>
          </p:cNvSpPr>
          <p:nvPr/>
        </p:nvSpPr>
        <p:spPr bwMode="auto">
          <a:xfrm rot="10800000">
            <a:off x="7782229" y="1305366"/>
            <a:ext cx="164769" cy="987233"/>
          </a:xfrm>
          <a:prstGeom prst="leftBrace">
            <a:avLst>
              <a:gd name="adj1" fmla="val 50000"/>
              <a:gd name="adj2" fmla="val 50000"/>
            </a:avLst>
          </a:prstGeom>
          <a:noFill/>
          <a:ln w="38100">
            <a:solidFill>
              <a:srgbClr val="00206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1" name="Text Box 51"/>
          <p:cNvSpPr txBox="1">
            <a:spLocks noChangeArrowheads="1"/>
          </p:cNvSpPr>
          <p:nvPr/>
        </p:nvSpPr>
        <p:spPr bwMode="auto">
          <a:xfrm>
            <a:off x="8092467" y="1323519"/>
            <a:ext cx="40954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…kg?</a:t>
            </a:r>
          </a:p>
        </p:txBody>
      </p:sp>
    </p:spTree>
    <p:extLst>
      <p:ext uri="{BB962C8B-B14F-4D97-AF65-F5344CB8AC3E}">
        <p14:creationId xmlns:p14="http://schemas.microsoft.com/office/powerpoint/2010/main" val="106184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4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6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60"/>
                            </p:stCondLst>
                            <p:childTnLst>
                              <p:par>
                                <p:cTn id="6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680"/>
                            </p:stCondLst>
                            <p:childTnLst>
                              <p:par>
                                <p:cTn id="7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640"/>
                            </p:stCondLst>
                            <p:childTnLst>
                              <p:par>
                                <p:cTn id="7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30" grpId="0" animBg="1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1"/>
          <p:cNvSpPr/>
          <p:nvPr/>
        </p:nvSpPr>
        <p:spPr>
          <a:xfrm>
            <a:off x="3072130" y="5947411"/>
            <a:ext cx="5831840" cy="72199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vi-VN" altLang="en-US" sz="5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9005</a:t>
            </a:r>
          </a:p>
        </p:txBody>
      </p:sp>
      <p:grpSp>
        <p:nvGrpSpPr>
          <p:cNvPr id="16387" name="Group 51"/>
          <p:cNvGrpSpPr/>
          <p:nvPr/>
        </p:nvGrpSpPr>
        <p:grpSpPr>
          <a:xfrm>
            <a:off x="1530351" y="14288"/>
            <a:ext cx="320675" cy="6858000"/>
            <a:chOff x="202295" y="-322943"/>
            <a:chExt cx="319314" cy="7180943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20" name="Rectangle 10"/>
            <p:cNvSpPr/>
            <p:nvPr/>
          </p:nvSpPr>
          <p:spPr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37" descr="Blue_chapterlis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9" y="612394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8" name="Picture 39" descr="Classicmo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483" y="591121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8" name="AutoShape 51"/>
          <p:cNvSpPr/>
          <p:nvPr/>
        </p:nvSpPr>
        <p:spPr>
          <a:xfrm>
            <a:off x="3072131" y="4970781"/>
            <a:ext cx="5833745" cy="74104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 anchorCtr="0"/>
          <a:lstStyle/>
          <a:p>
            <a:pPr algn="ctr">
              <a:buNone/>
            </a:pPr>
            <a:r>
              <a:rPr lang="vi-VN" altLang="en-US" sz="5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950</a:t>
            </a:r>
          </a:p>
        </p:txBody>
      </p:sp>
      <p:sp>
        <p:nvSpPr>
          <p:cNvPr id="43" name="AutoShape 51"/>
          <p:cNvSpPr/>
          <p:nvPr/>
        </p:nvSpPr>
        <p:spPr>
          <a:xfrm>
            <a:off x="3124201" y="2849245"/>
            <a:ext cx="5786755" cy="7429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 anchorCtr="0"/>
          <a:lstStyle/>
          <a:p>
            <a:pPr algn="ctr">
              <a:buNone/>
            </a:pPr>
            <a:r>
              <a:rPr lang="vi-VN" altLang="en-US" sz="5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95</a:t>
            </a:r>
          </a:p>
        </p:txBody>
      </p:sp>
      <p:sp>
        <p:nvSpPr>
          <p:cNvPr id="32" name="AutoShape 51"/>
          <p:cNvSpPr/>
          <p:nvPr/>
        </p:nvSpPr>
        <p:spPr>
          <a:xfrm>
            <a:off x="1823085" y="981711"/>
            <a:ext cx="8845550" cy="17557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buNone/>
            </a:pPr>
            <a:r>
              <a:rPr lang="vi-VN" altLang="en-US" sz="4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Số thích hợp viết vào chỗ chấm</a:t>
            </a:r>
          </a:p>
          <a:p>
            <a:pPr algn="ctr">
              <a:buNone/>
            </a:pPr>
            <a:r>
              <a:rPr lang="vi-VN" altLang="en-US" sz="4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của 9 tạ 5kg &gt; ....... kg là :</a:t>
            </a:r>
          </a:p>
        </p:txBody>
      </p:sp>
      <p:sp>
        <p:nvSpPr>
          <p:cNvPr id="38" name="AutoShape 51"/>
          <p:cNvSpPr/>
          <p:nvPr/>
        </p:nvSpPr>
        <p:spPr>
          <a:xfrm>
            <a:off x="3096895" y="3855086"/>
            <a:ext cx="5831840" cy="76009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vi-VN" altLang="en-US" sz="5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905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9" y="29972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8194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1" name="Oval 59">
            <a:hlinkHover r:id="" action="ppaction://noaction">
              <a:snd r:embed="rId4" name="cached_combo42.wav"/>
            </a:hlinkHover>
          </p:cNvPr>
          <p:cNvSpPr/>
          <p:nvPr/>
        </p:nvSpPr>
        <p:spPr>
          <a:xfrm>
            <a:off x="1957388" y="284797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16392" name="WordArt 226"/>
          <p:cNvSpPr>
            <a:spLocks noTextEdit="1"/>
          </p:cNvSpPr>
          <p:nvPr/>
        </p:nvSpPr>
        <p:spPr>
          <a:xfrm>
            <a:off x="2121854" y="297910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65000" lnSpcReduction="20000"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panose="020B7200000000000000" charset="0"/>
                <a:ea typeface=".VnTimeH" panose="020B7200000000000000" charset="0"/>
              </a:rPr>
              <a:t>A</a:t>
            </a:r>
          </a:p>
        </p:txBody>
      </p:sp>
      <p:pic>
        <p:nvPicPr>
          <p:cNvPr id="44" name="Picture 37" descr="Blue_chapterlis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1139" y="5186363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2138" y="4964113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6" name="Oval 59">
            <a:hlinkHover r:id="" action="ppaction://noaction">
              <a:snd r:embed="rId4" name="cached_combo42.wav"/>
            </a:hlinkHover>
          </p:cNvPr>
          <p:cNvSpPr/>
          <p:nvPr/>
        </p:nvSpPr>
        <p:spPr>
          <a:xfrm>
            <a:off x="1938338" y="402590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16397" name="WordArt 226"/>
          <p:cNvSpPr>
            <a:spLocks noTextEdit="1"/>
          </p:cNvSpPr>
          <p:nvPr/>
        </p:nvSpPr>
        <p:spPr>
          <a:xfrm>
            <a:off x="2144714" y="5149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65000" lnSpcReduction="20000"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panose="020B7200000000000000" charset="0"/>
                <a:ea typeface=".VnTimeH" panose="020B7200000000000000" charset="0"/>
              </a:rPr>
              <a:t>C</a:t>
            </a: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1139" y="40513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2138" y="382905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6401" name="WordArt 226"/>
          <p:cNvSpPr>
            <a:spLocks noTextEdit="1"/>
          </p:cNvSpPr>
          <p:nvPr/>
        </p:nvSpPr>
        <p:spPr>
          <a:xfrm>
            <a:off x="2116774" y="401859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65000" lnSpcReduction="20000"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panose="020B7200000000000000" charset="0"/>
                <a:ea typeface=".VnTimeH" panose="020B7200000000000000" charset="0"/>
              </a:rPr>
              <a:t>B</a:t>
            </a:r>
          </a:p>
        </p:txBody>
      </p:sp>
      <p:pic>
        <p:nvPicPr>
          <p:cNvPr id="16402" name="Picture 29" descr="Picture1"/>
          <p:cNvPicPr/>
          <p:nvPr/>
        </p:nvPicPr>
        <p:blipFill>
          <a:blip r:embed="rId5"/>
          <a:stretch>
            <a:fillRect/>
          </a:stretch>
        </p:blipFill>
        <p:spPr>
          <a:xfrm>
            <a:off x="1524000" y="813118"/>
            <a:ext cx="9144000" cy="93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19" name="AutoShape 27"/>
          <p:cNvSpPr/>
          <p:nvPr/>
        </p:nvSpPr>
        <p:spPr>
          <a:xfrm>
            <a:off x="1828801" y="1790065"/>
            <a:ext cx="842645" cy="83439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6416" name="WordArt 30"/>
          <p:cNvSpPr>
            <a:spLocks noTextEdit="1"/>
          </p:cNvSpPr>
          <p:nvPr/>
        </p:nvSpPr>
        <p:spPr>
          <a:xfrm>
            <a:off x="4852036" y="28575"/>
            <a:ext cx="3362325" cy="8686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vi-V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Củng cố</a:t>
            </a:r>
          </a:p>
        </p:txBody>
      </p:sp>
      <p:sp>
        <p:nvSpPr>
          <p:cNvPr id="6" name="WordArt 226"/>
          <p:cNvSpPr>
            <a:spLocks noTextEdit="1"/>
          </p:cNvSpPr>
          <p:nvPr/>
        </p:nvSpPr>
        <p:spPr>
          <a:xfrm>
            <a:off x="2119314" y="6115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 fontScale="65000" lnSpcReduction="20000"/>
          </a:bodyPr>
          <a:lstStyle/>
          <a:p>
            <a:pPr algn="ctr"/>
            <a:r>
              <a:rPr lang="vi-VN" alt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TimeH" panose="020B7200000000000000" charset="0"/>
                <a:ea typeface=".VnTimeH" panose="020B7200000000000000" charset="0"/>
              </a:rPr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8" grpId="0" animBg="1"/>
      <p:bldP spid="48" grpId="1" animBg="1"/>
      <p:bldP spid="43" grpId="0" bldLvl="0" animBg="1"/>
      <p:bldP spid="43" grpId="1" animBg="1"/>
      <p:bldP spid="43" grpId="2" animBg="1"/>
      <p:bldP spid="32" grpId="0" bldLvl="0" animBg="1"/>
      <p:bldP spid="38" grpId="0" animBg="1"/>
      <p:bldP spid="38" grpId="1" animBg="1"/>
      <p:bldP spid="41" grpId="0" animBg="1"/>
      <p:bldP spid="41" grpId="1" animBg="1"/>
      <p:bldP spid="16392" grpId="0"/>
      <p:bldP spid="16392" grpId="1"/>
      <p:bldP spid="46" grpId="0" animBg="1"/>
      <p:bldP spid="46" grpId="1" animBg="1"/>
      <p:bldP spid="16397" grpId="0"/>
      <p:bldP spid="16397" grpId="1"/>
      <p:bldP spid="16401" grpId="0"/>
      <p:bldP spid="16401" grpId="1"/>
      <p:bldP spid="8219" grpId="0" bldLvl="0" animBg="1"/>
      <p:bldP spid="8219" grpId="1" bldLvl="0" animBg="1"/>
      <p:bldP spid="8219" grpId="2" bldLvl="0" animBg="1"/>
      <p:bldP spid="6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73466D0-A485-4779-ADB1-7AEF200AA7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2192000" cy="66611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23B786B4-A665-4FB6-AA8B-3581804C3D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46" y="478971"/>
            <a:ext cx="2774377" cy="26851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2168380-4589-4F74-B046-147DFDAA95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71" y="4276973"/>
            <a:ext cx="1824265" cy="23162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569D8A4-36A6-4A07-A280-E37EA7C0B0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2733">
            <a:off x="3872936" y="4601253"/>
            <a:ext cx="1726214" cy="193699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63948D0A-F231-43EA-837B-4694E584B5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493" y="4961844"/>
            <a:ext cx="1591162" cy="178006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92FD57A4-4BAB-4093-9C53-E23FE5B5F0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3242">
            <a:off x="262904" y="3889448"/>
            <a:ext cx="778803" cy="95580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6DC62F50-46EE-491B-AE67-49F4DABA20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865" y="3696569"/>
            <a:ext cx="723900" cy="82245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58A187ED-B5FD-485F-A346-27CC0463D99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00" y="-431348"/>
            <a:ext cx="1988710" cy="207531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BEED2DE9-60CC-4D27-966C-1A0A961994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223" y="530981"/>
            <a:ext cx="1534070" cy="1023937"/>
          </a:xfrm>
          <a:prstGeom prst="rect">
            <a:avLst/>
          </a:prstGeom>
        </p:spPr>
      </p:pic>
      <p:sp>
        <p:nvSpPr>
          <p:cNvPr id="28" name="PA_文本框 15">
            <a:extLst>
              <a:ext uri="{FF2B5EF4-FFF2-40B4-BE49-F238E27FC236}">
                <a16:creationId xmlns:a16="http://schemas.microsoft.com/office/drawing/2014/main" xmlns="" id="{0502CA8F-51C8-4AA3-9C1A-5E3B31C5808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799485" y="1210573"/>
            <a:ext cx="9298745" cy="3262419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6000" b="1" dirty="0" err="1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Dặn</a:t>
            </a:r>
            <a:r>
              <a:rPr lang="en-US" altLang="zh-CN" sz="600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6000" b="1" dirty="0" err="1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dò</a:t>
            </a:r>
            <a:endParaRPr lang="en-US" altLang="zh-CN" sz="6000" b="1" dirty="0">
              <a:ln w="12700">
                <a:noFill/>
                <a:prstDash val="solid"/>
              </a:ln>
              <a:solidFill>
                <a:srgbClr val="422813"/>
              </a:solidFill>
              <a:latin typeface="Arial" pitchFamily="34" charset="0"/>
              <a:ea typeface="思源黑体 CN Heavy" panose="020B0A00000000000000" pitchFamily="34" charset="-122"/>
              <a:cs typeface="Arial" pitchFamily="34" charset="0"/>
              <a:sym typeface="FZHei-B01S" panose="02010601030101010101" pitchFamily="2" charset="-122"/>
            </a:endParaRPr>
          </a:p>
          <a:p>
            <a:pPr algn="just">
              <a:buFontTx/>
              <a:buChar char="-"/>
            </a:pPr>
            <a:r>
              <a:rPr lang="en-US" altLang="zh-CN" sz="480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4800" b="1" dirty="0" err="1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Hoàn</a:t>
            </a:r>
            <a:r>
              <a:rPr lang="en-US" altLang="zh-CN" sz="480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4800" b="1" dirty="0" err="1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thành</a:t>
            </a:r>
            <a:r>
              <a:rPr lang="en-US" altLang="zh-CN" sz="480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4800" b="1" dirty="0" err="1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bài</a:t>
            </a:r>
            <a:r>
              <a:rPr lang="en-US" altLang="zh-CN" sz="480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4800" b="1" dirty="0" err="1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tập</a:t>
            </a:r>
            <a:r>
              <a:rPr lang="en-US" altLang="zh-CN" sz="480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4800" b="1" dirty="0" err="1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vào</a:t>
            </a:r>
            <a:r>
              <a:rPr lang="en-US" altLang="zh-CN" sz="480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4800" b="1" dirty="0" err="1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vở</a:t>
            </a:r>
            <a:r>
              <a:rPr lang="en-US" altLang="zh-CN" sz="480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, </a:t>
            </a:r>
            <a:r>
              <a:rPr lang="en-US" altLang="zh-CN" sz="4800" b="1" dirty="0" err="1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chụp</a:t>
            </a:r>
            <a:r>
              <a:rPr lang="en-US" altLang="zh-CN" sz="480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4800" b="1" dirty="0" err="1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hình</a:t>
            </a:r>
            <a:r>
              <a:rPr lang="en-US" altLang="zh-CN" sz="480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4800" b="1" dirty="0" err="1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gửi</a:t>
            </a:r>
            <a:r>
              <a:rPr lang="en-US" altLang="zh-CN" sz="480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4800" b="1" dirty="0" err="1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cô</a:t>
            </a:r>
            <a:r>
              <a:rPr lang="en-US" altLang="zh-CN" sz="480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. </a:t>
            </a:r>
          </a:p>
          <a:p>
            <a:pPr algn="just">
              <a:buFontTx/>
              <a:buChar char="-"/>
            </a:pPr>
            <a:r>
              <a:rPr lang="en-US" altLang="zh-CN" sz="480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4800" b="1" dirty="0" err="1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Chuẩn</a:t>
            </a:r>
            <a:r>
              <a:rPr lang="en-US" altLang="zh-CN" sz="480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4800" b="1" dirty="0" err="1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bị</a:t>
            </a:r>
            <a:r>
              <a:rPr lang="en-US" altLang="zh-CN" sz="480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4800" b="1" dirty="0" err="1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bài</a:t>
            </a:r>
            <a:r>
              <a:rPr lang="en-US" altLang="zh-CN" sz="480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4800" b="1" dirty="0" err="1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mới</a:t>
            </a:r>
            <a:r>
              <a:rPr lang="en-US" altLang="zh-CN" sz="480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Arial" pitchFamily="34" charset="0"/>
                <a:ea typeface="思源黑体 CN Heavy" panose="020B0A00000000000000" pitchFamily="34" charset="-122"/>
                <a:cs typeface="Arial" pitchFamily="34" charset="0"/>
                <a:sym typeface="FZHei-B01S" panose="02010601030101010101" pitchFamily="2" charset="-122"/>
              </a:rPr>
              <a:t>.</a:t>
            </a:r>
            <a:endParaRPr lang="zh-CN" altLang="en-US" sz="4800" b="1" dirty="0">
              <a:ln w="12700">
                <a:noFill/>
                <a:prstDash val="solid"/>
              </a:ln>
              <a:solidFill>
                <a:srgbClr val="422813"/>
              </a:solidFill>
              <a:latin typeface="Arial" pitchFamily="34" charset="0"/>
              <a:ea typeface="思源黑体 CN Heavy" panose="020B0A00000000000000" pitchFamily="34" charset="-122"/>
              <a:cs typeface="Arial" pitchFamily="34" charset="0"/>
              <a:sym typeface="FZHei-B01S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398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73466D0-A485-4779-ADB1-7AEF200AA7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2192000" cy="66611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23B786B4-A665-4FB6-AA8B-3581804C3D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46" y="478971"/>
            <a:ext cx="2774377" cy="26851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2168380-4589-4F74-B046-147DFDAA95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71" y="4276973"/>
            <a:ext cx="1824265" cy="23162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569D8A4-36A6-4A07-A280-E37EA7C0B0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2733">
            <a:off x="3872936" y="4601253"/>
            <a:ext cx="1726214" cy="193699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1914CF6-0C35-4C62-8E5E-7D3336A56D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793" y="3429000"/>
            <a:ext cx="979942" cy="84797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63948D0A-F231-43EA-837B-4694E584B5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493" y="4961844"/>
            <a:ext cx="1591162" cy="178006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92FD57A4-4BAB-4093-9C53-E23FE5B5F0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3242">
            <a:off x="262904" y="3889448"/>
            <a:ext cx="778803" cy="95580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6DC62F50-46EE-491B-AE67-49F4DABA20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865" y="3696569"/>
            <a:ext cx="723900" cy="82245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58A187ED-B5FD-485F-A346-27CC0463D9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00" y="-431348"/>
            <a:ext cx="1988710" cy="207531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BEED2DE9-60CC-4D27-966C-1A0A961994E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223" y="530981"/>
            <a:ext cx="1534070" cy="1023937"/>
          </a:xfrm>
          <a:prstGeom prst="rect">
            <a:avLst/>
          </a:prstGeom>
        </p:spPr>
      </p:pic>
      <p:sp>
        <p:nvSpPr>
          <p:cNvPr id="28" name="PA_文本框 15">
            <a:extLst>
              <a:ext uri="{FF2B5EF4-FFF2-40B4-BE49-F238E27FC236}">
                <a16:creationId xmlns:a16="http://schemas.microsoft.com/office/drawing/2014/main" xmlns="" id="{0502CA8F-51C8-4AA3-9C1A-5E3B31C5808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642178" y="1870358"/>
            <a:ext cx="9298745" cy="437041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1380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FZHei-B01S" panose="02010601030101010101" pitchFamily="2" charset="-122"/>
              </a:rPr>
              <a:t>Thank you!</a:t>
            </a:r>
            <a:endParaRPr lang="zh-CN" altLang="en-US" sz="13800" b="1" dirty="0">
              <a:ln w="12700">
                <a:noFill/>
                <a:prstDash val="solid"/>
              </a:ln>
              <a:solidFill>
                <a:srgbClr val="422813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FZHei-B01S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398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412980" cy="6871259"/>
          </a:xfrm>
        </p:spPr>
      </p:pic>
      <p:sp>
        <p:nvSpPr>
          <p:cNvPr id="5" name="WordArt 11"/>
          <p:cNvSpPr>
            <a:spLocks noTextEdit="1"/>
          </p:cNvSpPr>
          <p:nvPr/>
        </p:nvSpPr>
        <p:spPr>
          <a:xfrm>
            <a:off x="1760220" y="2468523"/>
            <a:ext cx="8618220" cy="19342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altLang="en-US" sz="3600" b="1" dirty="0" smtClean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YẾN, TẠ, TẤN </a:t>
            </a:r>
          </a:p>
          <a:p>
            <a:pPr algn="ctr"/>
            <a:r>
              <a:rPr lang="en-US" altLang="en-US" sz="3600" b="1" dirty="0" smtClean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(tr23)</a:t>
            </a:r>
            <a:r>
              <a:rPr lang="vi-VN" altLang="en-US" sz="3600" b="1" dirty="0" smtClean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endParaRPr lang="vi-VN" altLang="en-US" sz="3600" b="1" dirty="0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9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E3DC16C-6D2C-4288-BFB1-219106F7C1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2192000" cy="6661150"/>
          </a:xfrm>
          <a:prstGeom prst="rect">
            <a:avLst/>
          </a:prstGeom>
        </p:spPr>
      </p:pic>
      <p:sp>
        <p:nvSpPr>
          <p:cNvPr id="40" name="PA_文本框 8"/>
          <p:cNvSpPr txBox="1"/>
          <p:nvPr>
            <p:custDataLst>
              <p:tags r:id="rId1"/>
            </p:custDataLst>
          </p:nvPr>
        </p:nvSpPr>
        <p:spPr>
          <a:xfrm>
            <a:off x="1559780" y="1934961"/>
            <a:ext cx="91673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1.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Bước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đầu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nhận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biết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về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độ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lớn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của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,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,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;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mỗi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quan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hệ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của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,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với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ki-lô-gam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.</a:t>
            </a:r>
            <a:endParaRPr lang="zh-CN" altLang="en-US" sz="3200" b="1" dirty="0">
              <a:solidFill>
                <a:schemeClr val="accent1"/>
              </a:solidFill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</p:txBody>
      </p:sp>
      <p:sp>
        <p:nvSpPr>
          <p:cNvPr id="41" name="PA_文本框 9"/>
          <p:cNvSpPr txBox="1"/>
          <p:nvPr>
            <p:custDataLst>
              <p:tags r:id="rId2"/>
            </p:custDataLst>
          </p:nvPr>
        </p:nvSpPr>
        <p:spPr>
          <a:xfrm>
            <a:off x="1559780" y="3467564"/>
            <a:ext cx="8853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2.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Biết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chuyển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đổi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đơn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vị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đo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giữa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,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và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ki-lô-gam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.</a:t>
            </a:r>
            <a:endParaRPr lang="zh-CN" altLang="en-US" sz="3200" b="1" dirty="0">
              <a:solidFill>
                <a:schemeClr val="accent1"/>
              </a:solidFill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</p:txBody>
      </p:sp>
      <p:sp>
        <p:nvSpPr>
          <p:cNvPr id="42" name="PA_文本框 10"/>
          <p:cNvSpPr txBox="1"/>
          <p:nvPr>
            <p:custDataLst>
              <p:tags r:id="rId3"/>
            </p:custDataLst>
          </p:nvPr>
        </p:nvSpPr>
        <p:spPr>
          <a:xfrm>
            <a:off x="1559781" y="4984308"/>
            <a:ext cx="84986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3.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Biết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thực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hiện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phép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tính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với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các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số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đo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: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, </a:t>
            </a:r>
            <a:r>
              <a:rPr lang="en-US" altLang="zh-CN" sz="3200" b="1" dirty="0" err="1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r>
              <a:rPr lang="en-US" altLang="zh-CN" sz="3200" b="1" dirty="0">
                <a:solidFill>
                  <a:schemeClr val="accent1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.</a:t>
            </a:r>
            <a:endParaRPr lang="zh-CN" altLang="en-US" sz="3200" b="1" dirty="0">
              <a:solidFill>
                <a:schemeClr val="accent1"/>
              </a:solidFill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BE22A44A-49A5-476C-A5EC-38EAD2DC22E4}"/>
              </a:ext>
            </a:extLst>
          </p:cNvPr>
          <p:cNvGrpSpPr/>
          <p:nvPr/>
        </p:nvGrpSpPr>
        <p:grpSpPr>
          <a:xfrm flipV="1">
            <a:off x="3164109" y="353538"/>
            <a:ext cx="4641745" cy="1450598"/>
            <a:chOff x="479766" y="849487"/>
            <a:chExt cx="4641745" cy="1450598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3D280A23-6E05-48BC-9628-1DD6D031795A}"/>
                </a:ext>
              </a:extLst>
            </p:cNvPr>
            <p:cNvSpPr/>
            <p:nvPr/>
          </p:nvSpPr>
          <p:spPr>
            <a:xfrm>
              <a:off x="479766" y="849487"/>
              <a:ext cx="1500019" cy="14280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15" name="流程图: 库存数据 5">
              <a:extLst>
                <a:ext uri="{FF2B5EF4-FFF2-40B4-BE49-F238E27FC236}">
                  <a16:creationId xmlns:a16="http://schemas.microsoft.com/office/drawing/2014/main" xmlns="" id="{C8D2A1C6-0AFB-4A85-AF3D-AAE64D7D6268}"/>
                </a:ext>
              </a:extLst>
            </p:cNvPr>
            <p:cNvSpPr/>
            <p:nvPr/>
          </p:nvSpPr>
          <p:spPr>
            <a:xfrm flipH="1">
              <a:off x="1745788" y="872049"/>
              <a:ext cx="3375723" cy="1428036"/>
            </a:xfrm>
            <a:prstGeom prst="flowChartOnlineStorag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FZHei-B01S" panose="02010601030101010101" pitchFamily="2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964939" y="723917"/>
            <a:ext cx="2827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FZHei-B01S" panose="02010601030101010101" pitchFamily="2" charset="-122"/>
              </a:rPr>
              <a:t>Mục</a:t>
            </a:r>
            <a:r>
              <a:rPr lang="en-US" altLang="zh-CN" sz="4400" b="1" dirty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FZHei-B01S" panose="02010601030101010101" pitchFamily="2" charset="-122"/>
              </a:rPr>
              <a:t> </a:t>
            </a:r>
            <a:r>
              <a:rPr lang="en-US" altLang="zh-CN" sz="4400" b="1" dirty="0" err="1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FZHei-B01S" panose="02010601030101010101" pitchFamily="2" charset="-122"/>
              </a:rPr>
              <a:t>tiêu</a:t>
            </a:r>
            <a:endParaRPr lang="en-US" altLang="zh-CN" sz="4400" b="1" dirty="0">
              <a:solidFill>
                <a:schemeClr val="bg1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6" y="438568"/>
            <a:ext cx="1642839" cy="106066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71DC21A-077A-4FC8-9E3F-EF03AFE447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24" y="5172479"/>
            <a:ext cx="1331949" cy="14900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8E1A874-5C19-48EC-BBA4-1E9ED00C48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8128">
            <a:off x="9816324" y="4649508"/>
            <a:ext cx="1978512" cy="206467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F7C39A07-BCBD-4409-86F1-3D15437F15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9613">
            <a:off x="272067" y="1600822"/>
            <a:ext cx="1398217" cy="135324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8D82E863-4F26-4845-AD12-90841851002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782" y="450000"/>
            <a:ext cx="2459544" cy="21446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4035037F-F53F-45E0-B3BA-B3D22FCFA82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1" y="3133586"/>
            <a:ext cx="1365502" cy="155141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C7A8455A-F488-4394-BB41-00AD0B14F25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0478">
            <a:off x="10332058" y="3164221"/>
            <a:ext cx="1553640" cy="103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3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740"/>
            <a:ext cx="12192000" cy="7292340"/>
          </a:xfrm>
          <a:prstGeom prst="rect">
            <a:avLst/>
          </a:prstGeom>
        </p:spPr>
      </p:pic>
      <p:sp>
        <p:nvSpPr>
          <p:cNvPr id="6" name="文本框 29">
            <a:extLst>
              <a:ext uri="{FF2B5EF4-FFF2-40B4-BE49-F238E27FC236}">
                <a16:creationId xmlns:a16="http://schemas.microsoft.com/office/drawing/2014/main" xmlns="" id="{5C1893C4-D165-4791-AFE9-101796948943}"/>
              </a:ext>
            </a:extLst>
          </p:cNvPr>
          <p:cNvSpPr txBox="1"/>
          <p:nvPr/>
        </p:nvSpPr>
        <p:spPr>
          <a:xfrm>
            <a:off x="2648893" y="990471"/>
            <a:ext cx="8576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Các</a:t>
            </a:r>
            <a:r>
              <a:rPr lang="en-US" altLang="zh-CN" sz="3600" b="1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đơn</a:t>
            </a:r>
            <a:r>
              <a:rPr lang="en-US" altLang="zh-CN" sz="3600" b="1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vị</a:t>
            </a:r>
            <a:r>
              <a:rPr lang="en-US" altLang="zh-CN" sz="3600" b="1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đo</a:t>
            </a:r>
            <a:r>
              <a:rPr lang="en-US" altLang="zh-CN" sz="3600" b="1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khối</a:t>
            </a:r>
            <a:r>
              <a:rPr lang="en-US" altLang="zh-CN" sz="3600" b="1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lượng</a:t>
            </a:r>
            <a:r>
              <a:rPr lang="en-US" altLang="zh-CN" sz="3600" b="1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đã</a:t>
            </a:r>
            <a:r>
              <a:rPr lang="en-US" altLang="zh-CN" sz="3600" b="1" dirty="0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học</a:t>
            </a:r>
            <a:endParaRPr lang="zh-CN" altLang="en-US" sz="3600" b="1" dirty="0">
              <a:solidFill>
                <a:srgbClr val="FF0000"/>
              </a:solidFill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310" y="796920"/>
            <a:ext cx="1062045" cy="68568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502931" y="1972973"/>
            <a:ext cx="2706399" cy="2706399"/>
            <a:chOff x="1851746" y="1858673"/>
            <a:chExt cx="2706399" cy="2706399"/>
          </a:xfrm>
        </p:grpSpPr>
        <p:pic>
          <p:nvPicPr>
            <p:cNvPr id="9" name="Picture 8" descr="image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1746" y="1858673"/>
              <a:ext cx="2706399" cy="270639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479964" y="3283527"/>
              <a:ext cx="15378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1kg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24567" y="4700155"/>
            <a:ext cx="2798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Ki-lô-gam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850957" y="3815615"/>
            <a:ext cx="808332" cy="808332"/>
            <a:chOff x="7850957" y="3701315"/>
            <a:chExt cx="808332" cy="808332"/>
          </a:xfrm>
        </p:grpSpPr>
        <p:pic>
          <p:nvPicPr>
            <p:cNvPr id="13" name="Picture 12" descr="image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50957" y="3701315"/>
              <a:ext cx="808332" cy="80833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966379" y="3990109"/>
              <a:ext cx="581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" pitchFamily="34" charset="0"/>
                  <a:cs typeface="Arial" pitchFamily="34" charset="0"/>
                </a:rPr>
                <a:t>1g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58162" y="4700150"/>
            <a:ext cx="2798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Gam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57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5C1893C4-D165-4791-AFE9-101796948943}"/>
              </a:ext>
            </a:extLst>
          </p:cNvPr>
          <p:cNvSpPr txBox="1"/>
          <p:nvPr/>
        </p:nvSpPr>
        <p:spPr>
          <a:xfrm>
            <a:off x="248594" y="258951"/>
            <a:ext cx="1358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endParaRPr lang="zh-CN" altLang="en-US" sz="4400" b="1" dirty="0">
              <a:solidFill>
                <a:schemeClr val="accent2"/>
              </a:solidFill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</p:txBody>
      </p:sp>
      <p:pic>
        <p:nvPicPr>
          <p:cNvPr id="32" name="图片 3">
            <a:extLst>
              <a:ext uri="{FF2B5EF4-FFF2-40B4-BE49-F238E27FC236}">
                <a16:creationId xmlns:a16="http://schemas.microsoft.com/office/drawing/2014/main" xmlns="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90" y="190095"/>
            <a:ext cx="1062045" cy="685689"/>
          </a:xfrm>
          <a:prstGeom prst="rect">
            <a:avLst/>
          </a:prstGeom>
        </p:spPr>
      </p:pic>
      <p:grpSp>
        <p:nvGrpSpPr>
          <p:cNvPr id="2" name="Group 38"/>
          <p:cNvGrpSpPr/>
          <p:nvPr/>
        </p:nvGrpSpPr>
        <p:grpSpPr>
          <a:xfrm>
            <a:off x="674132" y="1745677"/>
            <a:ext cx="1168524" cy="1281540"/>
            <a:chOff x="1851746" y="1834615"/>
            <a:chExt cx="2706399" cy="2706398"/>
          </a:xfrm>
        </p:grpSpPr>
        <p:pic>
          <p:nvPicPr>
            <p:cNvPr id="33" name="Picture 32" descr="image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1746" y="1834615"/>
              <a:ext cx="2706399" cy="2706398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060138" y="3187297"/>
              <a:ext cx="2273187" cy="110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1kg</a:t>
              </a:r>
            </a:p>
          </p:txBody>
        </p:sp>
      </p:grpSp>
      <p:grpSp>
        <p:nvGrpSpPr>
          <p:cNvPr id="12" name="Group 38"/>
          <p:cNvGrpSpPr/>
          <p:nvPr/>
        </p:nvGrpSpPr>
        <p:grpSpPr>
          <a:xfrm>
            <a:off x="2405950" y="1731820"/>
            <a:ext cx="1168524" cy="1281540"/>
            <a:chOff x="1851746" y="1834615"/>
            <a:chExt cx="2706399" cy="2706398"/>
          </a:xfrm>
        </p:grpSpPr>
        <p:pic>
          <p:nvPicPr>
            <p:cNvPr id="13" name="Picture 12" descr="image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1746" y="1834615"/>
              <a:ext cx="2706399" cy="270639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060138" y="3187297"/>
              <a:ext cx="2273187" cy="110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1kg</a:t>
              </a:r>
            </a:p>
          </p:txBody>
        </p:sp>
      </p:grpSp>
      <p:grpSp>
        <p:nvGrpSpPr>
          <p:cNvPr id="15" name="Group 38"/>
          <p:cNvGrpSpPr/>
          <p:nvPr/>
        </p:nvGrpSpPr>
        <p:grpSpPr>
          <a:xfrm>
            <a:off x="4110059" y="1731818"/>
            <a:ext cx="1168524" cy="1281540"/>
            <a:chOff x="1851746" y="1834615"/>
            <a:chExt cx="2706399" cy="2706398"/>
          </a:xfrm>
        </p:grpSpPr>
        <p:pic>
          <p:nvPicPr>
            <p:cNvPr id="16" name="Picture 15" descr="image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1746" y="1834615"/>
              <a:ext cx="2706399" cy="270639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060138" y="3187297"/>
              <a:ext cx="2273187" cy="110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1kg</a:t>
              </a:r>
            </a:p>
          </p:txBody>
        </p:sp>
      </p:grpSp>
      <p:grpSp>
        <p:nvGrpSpPr>
          <p:cNvPr id="18" name="Group 38"/>
          <p:cNvGrpSpPr/>
          <p:nvPr/>
        </p:nvGrpSpPr>
        <p:grpSpPr>
          <a:xfrm>
            <a:off x="646417" y="3325142"/>
            <a:ext cx="1168524" cy="1281540"/>
            <a:chOff x="1851746" y="1834615"/>
            <a:chExt cx="2706399" cy="2706398"/>
          </a:xfrm>
        </p:grpSpPr>
        <p:pic>
          <p:nvPicPr>
            <p:cNvPr id="19" name="Picture 18" descr="image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1746" y="1834615"/>
              <a:ext cx="2706399" cy="270639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60138" y="3187297"/>
              <a:ext cx="2273187" cy="110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1kg</a:t>
              </a:r>
            </a:p>
          </p:txBody>
        </p:sp>
      </p:grpSp>
      <p:grpSp>
        <p:nvGrpSpPr>
          <p:cNvPr id="21" name="Group 38"/>
          <p:cNvGrpSpPr/>
          <p:nvPr/>
        </p:nvGrpSpPr>
        <p:grpSpPr>
          <a:xfrm>
            <a:off x="2378235" y="3311285"/>
            <a:ext cx="1168524" cy="1281540"/>
            <a:chOff x="1851746" y="1834615"/>
            <a:chExt cx="2706399" cy="2706398"/>
          </a:xfrm>
        </p:grpSpPr>
        <p:pic>
          <p:nvPicPr>
            <p:cNvPr id="22" name="Picture 21" descr="image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1746" y="1834615"/>
              <a:ext cx="2706399" cy="270639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060138" y="3187297"/>
              <a:ext cx="2273187" cy="110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1kg</a:t>
              </a:r>
            </a:p>
          </p:txBody>
        </p:sp>
      </p:grpSp>
      <p:grpSp>
        <p:nvGrpSpPr>
          <p:cNvPr id="24" name="Group 38"/>
          <p:cNvGrpSpPr/>
          <p:nvPr/>
        </p:nvGrpSpPr>
        <p:grpSpPr>
          <a:xfrm>
            <a:off x="4082344" y="3311283"/>
            <a:ext cx="1168524" cy="1281540"/>
            <a:chOff x="1851746" y="1834615"/>
            <a:chExt cx="2706399" cy="2706398"/>
          </a:xfrm>
        </p:grpSpPr>
        <p:pic>
          <p:nvPicPr>
            <p:cNvPr id="25" name="Picture 24" descr="image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1746" y="1834615"/>
              <a:ext cx="2706399" cy="270639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060138" y="3187297"/>
              <a:ext cx="2273187" cy="110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1kg</a:t>
              </a:r>
            </a:p>
          </p:txBody>
        </p:sp>
      </p:grpSp>
      <p:grpSp>
        <p:nvGrpSpPr>
          <p:cNvPr id="27" name="Group 38"/>
          <p:cNvGrpSpPr/>
          <p:nvPr/>
        </p:nvGrpSpPr>
        <p:grpSpPr>
          <a:xfrm>
            <a:off x="5731145" y="1745670"/>
            <a:ext cx="1168524" cy="1281540"/>
            <a:chOff x="1851746" y="1834615"/>
            <a:chExt cx="2706399" cy="2706398"/>
          </a:xfrm>
        </p:grpSpPr>
        <p:pic>
          <p:nvPicPr>
            <p:cNvPr id="28" name="Picture 27" descr="image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1746" y="1834615"/>
              <a:ext cx="2706399" cy="270639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060138" y="3187297"/>
              <a:ext cx="2273187" cy="110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1kg</a:t>
              </a:r>
            </a:p>
          </p:txBody>
        </p:sp>
      </p:grpSp>
      <p:grpSp>
        <p:nvGrpSpPr>
          <p:cNvPr id="31" name="Group 38"/>
          <p:cNvGrpSpPr/>
          <p:nvPr/>
        </p:nvGrpSpPr>
        <p:grpSpPr>
          <a:xfrm>
            <a:off x="7435254" y="1745668"/>
            <a:ext cx="1168524" cy="1281540"/>
            <a:chOff x="1851746" y="1834615"/>
            <a:chExt cx="2706399" cy="2706398"/>
          </a:xfrm>
        </p:grpSpPr>
        <p:pic>
          <p:nvPicPr>
            <p:cNvPr id="39" name="Picture 38" descr="image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1746" y="1834615"/>
              <a:ext cx="2706399" cy="2706398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2060138" y="3187297"/>
              <a:ext cx="2273187" cy="110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1kg</a:t>
              </a:r>
            </a:p>
          </p:txBody>
        </p:sp>
      </p:grpSp>
      <p:grpSp>
        <p:nvGrpSpPr>
          <p:cNvPr id="41" name="Group 38"/>
          <p:cNvGrpSpPr/>
          <p:nvPr/>
        </p:nvGrpSpPr>
        <p:grpSpPr>
          <a:xfrm>
            <a:off x="5703430" y="3325135"/>
            <a:ext cx="1168524" cy="1281540"/>
            <a:chOff x="1851746" y="1834615"/>
            <a:chExt cx="2706399" cy="2706398"/>
          </a:xfrm>
        </p:grpSpPr>
        <p:pic>
          <p:nvPicPr>
            <p:cNvPr id="42" name="Picture 41" descr="image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1746" y="1834615"/>
              <a:ext cx="2706399" cy="270639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2060138" y="3187297"/>
              <a:ext cx="2273187" cy="110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1kg</a:t>
              </a:r>
            </a:p>
          </p:txBody>
        </p:sp>
      </p:grpSp>
      <p:grpSp>
        <p:nvGrpSpPr>
          <p:cNvPr id="44" name="Group 38"/>
          <p:cNvGrpSpPr/>
          <p:nvPr/>
        </p:nvGrpSpPr>
        <p:grpSpPr>
          <a:xfrm>
            <a:off x="7407539" y="3325133"/>
            <a:ext cx="1168524" cy="1281540"/>
            <a:chOff x="1851746" y="1834615"/>
            <a:chExt cx="2706399" cy="2706398"/>
          </a:xfrm>
        </p:grpSpPr>
        <p:pic>
          <p:nvPicPr>
            <p:cNvPr id="45" name="Picture 44" descr="image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1746" y="1834615"/>
              <a:ext cx="2706399" cy="2706398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2060138" y="3187297"/>
              <a:ext cx="2273187" cy="110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1kg</a:t>
              </a:r>
            </a:p>
          </p:txBody>
        </p:sp>
      </p:grpSp>
      <p:sp>
        <p:nvSpPr>
          <p:cNvPr id="47" name="Rounded Rectangle 46"/>
          <p:cNvSpPr/>
          <p:nvPr/>
        </p:nvSpPr>
        <p:spPr>
          <a:xfrm>
            <a:off x="180109" y="1385455"/>
            <a:ext cx="10404764" cy="392083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9347053" y="2011072"/>
            <a:ext cx="2505509" cy="2505509"/>
            <a:chOff x="9347053" y="2011072"/>
            <a:chExt cx="2505509" cy="2505509"/>
          </a:xfrm>
        </p:grpSpPr>
        <p:pic>
          <p:nvPicPr>
            <p:cNvPr id="48" name="Picture 47" descr="images (1)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47053" y="2011072"/>
              <a:ext cx="2505509" cy="2505509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9617266" y="3203606"/>
              <a:ext cx="19651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4400" b="1" dirty="0" err="1">
                  <a:latin typeface="Arial" pitchFamily="34" charset="0"/>
                  <a:cs typeface="Arial" pitchFamily="34" charset="0"/>
                </a:rPr>
                <a:t>yến</a:t>
              </a:r>
              <a:endParaRPr lang="en-US" sz="4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606830" y="5323351"/>
            <a:ext cx="46944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itchFamily="34" charset="0"/>
                <a:cs typeface="Arial" pitchFamily="34" charset="0"/>
              </a:rPr>
              <a:t>1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yến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= 10kg</a:t>
            </a:r>
          </a:p>
          <a:p>
            <a:pPr algn="ctr"/>
            <a:r>
              <a:rPr lang="en-US" sz="4400" b="1" dirty="0">
                <a:latin typeface="Arial" pitchFamily="34" charset="0"/>
                <a:cs typeface="Arial" pitchFamily="34" charset="0"/>
              </a:rPr>
              <a:t>10kg = 1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yến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4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5C1893C4-D165-4791-AFE9-101796948943}"/>
              </a:ext>
            </a:extLst>
          </p:cNvPr>
          <p:cNvSpPr txBox="1"/>
          <p:nvPr/>
        </p:nvSpPr>
        <p:spPr>
          <a:xfrm>
            <a:off x="248594" y="258951"/>
            <a:ext cx="1358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endParaRPr lang="zh-CN" altLang="en-US" sz="4400" b="1" dirty="0">
              <a:solidFill>
                <a:schemeClr val="accent2"/>
              </a:solidFill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</p:txBody>
      </p:sp>
      <p:pic>
        <p:nvPicPr>
          <p:cNvPr id="32" name="图片 3">
            <a:extLst>
              <a:ext uri="{FF2B5EF4-FFF2-40B4-BE49-F238E27FC236}">
                <a16:creationId xmlns:a16="http://schemas.microsoft.com/office/drawing/2014/main" xmlns="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90" y="190095"/>
            <a:ext cx="1062045" cy="685689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180109" y="1385455"/>
            <a:ext cx="10404764" cy="392083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49"/>
          <p:cNvGrpSpPr/>
          <p:nvPr/>
        </p:nvGrpSpPr>
        <p:grpSpPr>
          <a:xfrm>
            <a:off x="480142" y="1842664"/>
            <a:ext cx="1348564" cy="1316171"/>
            <a:chOff x="9347054" y="2973961"/>
            <a:chExt cx="1542620" cy="1542620"/>
          </a:xfrm>
        </p:grpSpPr>
        <p:pic>
          <p:nvPicPr>
            <p:cNvPr id="48" name="Picture 47" descr="images (1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7054" y="2973961"/>
              <a:ext cx="1542620" cy="154262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9573491" y="3716223"/>
              <a:ext cx="1122218" cy="541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yến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606830" y="5323351"/>
            <a:ext cx="46944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itchFamily="34" charset="0"/>
                <a:cs typeface="Arial" pitchFamily="34" charset="0"/>
              </a:rPr>
              <a:t>1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tạ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= 10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yến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latin typeface="Arial" pitchFamily="34" charset="0"/>
                <a:cs typeface="Arial" pitchFamily="34" charset="0"/>
              </a:rPr>
              <a:t>10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yến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= 1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tạ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 49"/>
          <p:cNvGrpSpPr/>
          <p:nvPr/>
        </p:nvGrpSpPr>
        <p:grpSpPr>
          <a:xfrm>
            <a:off x="2281243" y="1856519"/>
            <a:ext cx="1348564" cy="1316171"/>
            <a:chOff x="9347054" y="2973961"/>
            <a:chExt cx="1542620" cy="1542620"/>
          </a:xfrm>
        </p:grpSpPr>
        <p:pic>
          <p:nvPicPr>
            <p:cNvPr id="44" name="Picture 43" descr="images (1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7054" y="2973961"/>
              <a:ext cx="1542620" cy="154262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9573491" y="3716223"/>
              <a:ext cx="1122218" cy="541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yến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2" name="Group 49"/>
          <p:cNvGrpSpPr/>
          <p:nvPr/>
        </p:nvGrpSpPr>
        <p:grpSpPr>
          <a:xfrm>
            <a:off x="4082388" y="1870369"/>
            <a:ext cx="1348564" cy="1316171"/>
            <a:chOff x="9347054" y="2973961"/>
            <a:chExt cx="1542620" cy="1542620"/>
          </a:xfrm>
        </p:grpSpPr>
        <p:pic>
          <p:nvPicPr>
            <p:cNvPr id="53" name="Picture 52" descr="images (1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7054" y="2973961"/>
              <a:ext cx="1542620" cy="154262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9573491" y="3716223"/>
              <a:ext cx="1122218" cy="541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yến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5" name="Group 49"/>
          <p:cNvGrpSpPr/>
          <p:nvPr/>
        </p:nvGrpSpPr>
        <p:grpSpPr>
          <a:xfrm>
            <a:off x="5911243" y="1884219"/>
            <a:ext cx="1348564" cy="1316171"/>
            <a:chOff x="9347054" y="2973961"/>
            <a:chExt cx="1542620" cy="1542620"/>
          </a:xfrm>
        </p:grpSpPr>
        <p:pic>
          <p:nvPicPr>
            <p:cNvPr id="56" name="Picture 55" descr="images (1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7054" y="2973961"/>
              <a:ext cx="1542620" cy="154262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9573491" y="3716223"/>
              <a:ext cx="1122218" cy="541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yến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8" name="Group 49"/>
          <p:cNvGrpSpPr/>
          <p:nvPr/>
        </p:nvGrpSpPr>
        <p:grpSpPr>
          <a:xfrm>
            <a:off x="7740018" y="1884220"/>
            <a:ext cx="1348564" cy="1316171"/>
            <a:chOff x="9347054" y="2973961"/>
            <a:chExt cx="1542620" cy="1542620"/>
          </a:xfrm>
        </p:grpSpPr>
        <p:pic>
          <p:nvPicPr>
            <p:cNvPr id="59" name="Picture 58" descr="images (1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7054" y="2973961"/>
              <a:ext cx="1542620" cy="154262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9573491" y="3716223"/>
              <a:ext cx="1122218" cy="541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yến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" name="Group 49"/>
          <p:cNvGrpSpPr/>
          <p:nvPr/>
        </p:nvGrpSpPr>
        <p:grpSpPr>
          <a:xfrm>
            <a:off x="452427" y="3519114"/>
            <a:ext cx="1348564" cy="1316171"/>
            <a:chOff x="9347054" y="2973961"/>
            <a:chExt cx="1542620" cy="1542620"/>
          </a:xfrm>
        </p:grpSpPr>
        <p:pic>
          <p:nvPicPr>
            <p:cNvPr id="62" name="Picture 61" descr="images (1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7054" y="2973961"/>
              <a:ext cx="1542620" cy="1542620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9573491" y="3716223"/>
              <a:ext cx="1122218" cy="541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yến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4" name="Group 49"/>
          <p:cNvGrpSpPr/>
          <p:nvPr/>
        </p:nvGrpSpPr>
        <p:grpSpPr>
          <a:xfrm>
            <a:off x="2253528" y="3532969"/>
            <a:ext cx="1348564" cy="1316171"/>
            <a:chOff x="9347054" y="2973961"/>
            <a:chExt cx="1542620" cy="1542620"/>
          </a:xfrm>
        </p:grpSpPr>
        <p:pic>
          <p:nvPicPr>
            <p:cNvPr id="65" name="Picture 64" descr="images (1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7054" y="2973961"/>
              <a:ext cx="1542620" cy="1542620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9573491" y="3716223"/>
              <a:ext cx="1122218" cy="541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yến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oup 49"/>
          <p:cNvGrpSpPr/>
          <p:nvPr/>
        </p:nvGrpSpPr>
        <p:grpSpPr>
          <a:xfrm>
            <a:off x="4054673" y="3546819"/>
            <a:ext cx="1348564" cy="1316171"/>
            <a:chOff x="9347054" y="2973961"/>
            <a:chExt cx="1542620" cy="1542620"/>
          </a:xfrm>
        </p:grpSpPr>
        <p:pic>
          <p:nvPicPr>
            <p:cNvPr id="68" name="Picture 67" descr="images (1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7054" y="2973961"/>
              <a:ext cx="1542620" cy="1542620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9573491" y="3716223"/>
              <a:ext cx="1122218" cy="541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yến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0" name="Group 49"/>
          <p:cNvGrpSpPr/>
          <p:nvPr/>
        </p:nvGrpSpPr>
        <p:grpSpPr>
          <a:xfrm>
            <a:off x="5883528" y="3560669"/>
            <a:ext cx="1348564" cy="1316171"/>
            <a:chOff x="9347054" y="2973961"/>
            <a:chExt cx="1542620" cy="1542620"/>
          </a:xfrm>
        </p:grpSpPr>
        <p:pic>
          <p:nvPicPr>
            <p:cNvPr id="71" name="Picture 70" descr="images (1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7054" y="2973961"/>
              <a:ext cx="1542620" cy="1542620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9573491" y="3716223"/>
              <a:ext cx="1122218" cy="541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yến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3" name="Group 49"/>
          <p:cNvGrpSpPr/>
          <p:nvPr/>
        </p:nvGrpSpPr>
        <p:grpSpPr>
          <a:xfrm>
            <a:off x="7712303" y="3560670"/>
            <a:ext cx="1348564" cy="1316171"/>
            <a:chOff x="9347054" y="2973961"/>
            <a:chExt cx="1542620" cy="1542620"/>
          </a:xfrm>
        </p:grpSpPr>
        <p:pic>
          <p:nvPicPr>
            <p:cNvPr id="74" name="Picture 73" descr="images (1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7054" y="2973961"/>
              <a:ext cx="1542620" cy="1542620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9573491" y="3716223"/>
              <a:ext cx="1122218" cy="541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yến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9430183" y="2078182"/>
            <a:ext cx="2410690" cy="2410690"/>
            <a:chOff x="9430183" y="2078182"/>
            <a:chExt cx="2410690" cy="2410690"/>
          </a:xfrm>
        </p:grpSpPr>
        <p:pic>
          <p:nvPicPr>
            <p:cNvPr id="76" name="Picture 75" descr="images (2)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30183" y="2078182"/>
              <a:ext cx="2410690" cy="2410690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9682361" y="3224149"/>
              <a:ext cx="19693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4000" b="1" dirty="0" err="1">
                  <a:latin typeface="Arial" pitchFamily="34" charset="0"/>
                  <a:cs typeface="Arial" pitchFamily="34" charset="0"/>
                </a:rPr>
                <a:t>tạ</a:t>
              </a:r>
              <a:endParaRPr lang="en-US" sz="40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284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5C1893C4-D165-4791-AFE9-101796948943}"/>
              </a:ext>
            </a:extLst>
          </p:cNvPr>
          <p:cNvSpPr txBox="1"/>
          <p:nvPr/>
        </p:nvSpPr>
        <p:spPr>
          <a:xfrm>
            <a:off x="248594" y="258951"/>
            <a:ext cx="1358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endParaRPr lang="zh-CN" altLang="en-US" sz="4400" b="1" dirty="0">
              <a:solidFill>
                <a:schemeClr val="accent2"/>
              </a:solidFill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</p:txBody>
      </p:sp>
      <p:pic>
        <p:nvPicPr>
          <p:cNvPr id="32" name="图片 3">
            <a:extLst>
              <a:ext uri="{FF2B5EF4-FFF2-40B4-BE49-F238E27FC236}">
                <a16:creationId xmlns:a16="http://schemas.microsoft.com/office/drawing/2014/main" xmlns="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90" y="190095"/>
            <a:ext cx="1062045" cy="685689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180109" y="1385455"/>
            <a:ext cx="10293927" cy="392083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606830" y="5323351"/>
            <a:ext cx="46944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itchFamily="34" charset="0"/>
                <a:cs typeface="Arial" pitchFamily="34" charset="0"/>
              </a:rPr>
              <a:t>1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tấn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= 10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tạ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latin typeface="Arial" pitchFamily="34" charset="0"/>
                <a:cs typeface="Arial" pitchFamily="34" charset="0"/>
              </a:rPr>
              <a:t>10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tạ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= 1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tấn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77"/>
          <p:cNvGrpSpPr/>
          <p:nvPr/>
        </p:nvGrpSpPr>
        <p:grpSpPr>
          <a:xfrm>
            <a:off x="646400" y="1565564"/>
            <a:ext cx="1182399" cy="1371600"/>
            <a:chOff x="9430183" y="2078182"/>
            <a:chExt cx="2410690" cy="2410690"/>
          </a:xfrm>
        </p:grpSpPr>
        <p:pic>
          <p:nvPicPr>
            <p:cNvPr id="76" name="Picture 75" descr="images (2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30183" y="2078182"/>
              <a:ext cx="2410690" cy="2410690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9682361" y="3224149"/>
              <a:ext cx="1969312" cy="850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tạ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77"/>
          <p:cNvGrpSpPr/>
          <p:nvPr/>
        </p:nvGrpSpPr>
        <p:grpSpPr>
          <a:xfrm>
            <a:off x="2114982" y="1579416"/>
            <a:ext cx="1182399" cy="1371600"/>
            <a:chOff x="9430183" y="2078182"/>
            <a:chExt cx="2410690" cy="2410690"/>
          </a:xfrm>
        </p:grpSpPr>
        <p:pic>
          <p:nvPicPr>
            <p:cNvPr id="40" name="Picture 39" descr="images (2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30183" y="2078182"/>
              <a:ext cx="2410690" cy="241069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9682361" y="3224149"/>
              <a:ext cx="1969312" cy="850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tạ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77"/>
          <p:cNvGrpSpPr/>
          <p:nvPr/>
        </p:nvGrpSpPr>
        <p:grpSpPr>
          <a:xfrm>
            <a:off x="3583607" y="1579411"/>
            <a:ext cx="1182399" cy="1371600"/>
            <a:chOff x="9430183" y="2078182"/>
            <a:chExt cx="2410690" cy="2410690"/>
          </a:xfrm>
        </p:grpSpPr>
        <p:pic>
          <p:nvPicPr>
            <p:cNvPr id="43" name="Picture 42" descr="images (2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30183" y="2078182"/>
              <a:ext cx="2410690" cy="241069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9682361" y="3224149"/>
              <a:ext cx="1969312" cy="850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tạ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Group 77"/>
          <p:cNvGrpSpPr/>
          <p:nvPr/>
        </p:nvGrpSpPr>
        <p:grpSpPr>
          <a:xfrm>
            <a:off x="5079942" y="1593261"/>
            <a:ext cx="1182399" cy="1371600"/>
            <a:chOff x="9430183" y="2078182"/>
            <a:chExt cx="2410690" cy="2410690"/>
          </a:xfrm>
        </p:grpSpPr>
        <p:pic>
          <p:nvPicPr>
            <p:cNvPr id="52" name="Picture 51" descr="images (2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30183" y="2078182"/>
              <a:ext cx="2410690" cy="2410690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9682361" y="3224149"/>
              <a:ext cx="1969312" cy="850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tạ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8" name="Group 77"/>
          <p:cNvGrpSpPr/>
          <p:nvPr/>
        </p:nvGrpSpPr>
        <p:grpSpPr>
          <a:xfrm>
            <a:off x="6576277" y="1579401"/>
            <a:ext cx="1182399" cy="1371600"/>
            <a:chOff x="9430183" y="2078182"/>
            <a:chExt cx="2410690" cy="2410690"/>
          </a:xfrm>
        </p:grpSpPr>
        <p:pic>
          <p:nvPicPr>
            <p:cNvPr id="61" name="Picture 60" descr="images (2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30183" y="2078182"/>
              <a:ext cx="2410690" cy="2410690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9682361" y="3224149"/>
              <a:ext cx="1969312" cy="850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tạ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oup 77"/>
          <p:cNvGrpSpPr/>
          <p:nvPr/>
        </p:nvGrpSpPr>
        <p:grpSpPr>
          <a:xfrm>
            <a:off x="632540" y="3463694"/>
            <a:ext cx="1182399" cy="1371600"/>
            <a:chOff x="9430183" y="2078182"/>
            <a:chExt cx="2410690" cy="2410690"/>
          </a:xfrm>
        </p:grpSpPr>
        <p:pic>
          <p:nvPicPr>
            <p:cNvPr id="70" name="Picture 69" descr="images (2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30183" y="2078182"/>
              <a:ext cx="2410690" cy="2410690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9682361" y="3224149"/>
              <a:ext cx="1969312" cy="850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tạ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101122" y="3477546"/>
            <a:ext cx="1182399" cy="1371600"/>
            <a:chOff x="9430183" y="2078182"/>
            <a:chExt cx="2410690" cy="2410690"/>
          </a:xfrm>
        </p:grpSpPr>
        <p:pic>
          <p:nvPicPr>
            <p:cNvPr id="79" name="Picture 78" descr="images (2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30183" y="2078182"/>
              <a:ext cx="2410690" cy="2410690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9682361" y="3224149"/>
              <a:ext cx="1969312" cy="850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tạ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1" name="Group 77"/>
          <p:cNvGrpSpPr/>
          <p:nvPr/>
        </p:nvGrpSpPr>
        <p:grpSpPr>
          <a:xfrm>
            <a:off x="3569747" y="3477541"/>
            <a:ext cx="1182399" cy="1371600"/>
            <a:chOff x="9430183" y="2078182"/>
            <a:chExt cx="2410690" cy="2410690"/>
          </a:xfrm>
        </p:grpSpPr>
        <p:pic>
          <p:nvPicPr>
            <p:cNvPr id="82" name="Picture 81" descr="images (2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30183" y="2078182"/>
              <a:ext cx="2410690" cy="2410690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9682361" y="3224149"/>
              <a:ext cx="1969312" cy="850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tạ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4" name="Group 77"/>
          <p:cNvGrpSpPr/>
          <p:nvPr/>
        </p:nvGrpSpPr>
        <p:grpSpPr>
          <a:xfrm>
            <a:off x="5066082" y="3491391"/>
            <a:ext cx="1182399" cy="1371600"/>
            <a:chOff x="9430183" y="2078182"/>
            <a:chExt cx="2410690" cy="2410690"/>
          </a:xfrm>
        </p:grpSpPr>
        <p:pic>
          <p:nvPicPr>
            <p:cNvPr id="85" name="Picture 84" descr="images (2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30183" y="2078182"/>
              <a:ext cx="2410690" cy="2410690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9682361" y="3224149"/>
              <a:ext cx="1969312" cy="850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tạ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7" name="Group 77"/>
          <p:cNvGrpSpPr/>
          <p:nvPr/>
        </p:nvGrpSpPr>
        <p:grpSpPr>
          <a:xfrm>
            <a:off x="6562417" y="3477531"/>
            <a:ext cx="1182399" cy="1371600"/>
            <a:chOff x="9430183" y="2078182"/>
            <a:chExt cx="2410690" cy="2410690"/>
          </a:xfrm>
        </p:grpSpPr>
        <p:pic>
          <p:nvPicPr>
            <p:cNvPr id="88" name="Picture 87" descr="images (2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30183" y="2078182"/>
              <a:ext cx="2410690" cy="2410690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9682361" y="3224149"/>
              <a:ext cx="1969312" cy="850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tạ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9180802" y="1927946"/>
            <a:ext cx="2602489" cy="2602489"/>
            <a:chOff x="9180802" y="1927946"/>
            <a:chExt cx="2602489" cy="2602489"/>
          </a:xfrm>
        </p:grpSpPr>
        <p:pic>
          <p:nvPicPr>
            <p:cNvPr id="91" name="Picture 90" descr="images (3)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80802" y="1927946"/>
              <a:ext cx="2602489" cy="2602489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9470869" y="3242857"/>
              <a:ext cx="20006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4400" b="1" dirty="0" err="1">
                  <a:latin typeface="Arial" pitchFamily="34" charset="0"/>
                  <a:cs typeface="Arial" pitchFamily="34" charset="0"/>
                </a:rPr>
                <a:t>tấn</a:t>
              </a:r>
              <a:endParaRPr lang="en-US" sz="44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284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5C1893C4-D165-4791-AFE9-101796948943}"/>
              </a:ext>
            </a:extLst>
          </p:cNvPr>
          <p:cNvSpPr txBox="1"/>
          <p:nvPr/>
        </p:nvSpPr>
        <p:spPr>
          <a:xfrm>
            <a:off x="248594" y="258951"/>
            <a:ext cx="3561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Yến</a:t>
            </a:r>
            <a:r>
              <a:rPr lang="en-US" altLang="zh-CN" sz="44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, </a:t>
            </a:r>
            <a:r>
              <a:rPr lang="en-US" altLang="zh-CN" sz="44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tạ</a:t>
            </a:r>
            <a:r>
              <a:rPr lang="en-US" altLang="zh-CN" sz="4400" b="1" dirty="0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, </a:t>
            </a:r>
            <a:r>
              <a:rPr lang="en-US" altLang="zh-CN" sz="4400" b="1" dirty="0" err="1">
                <a:solidFill>
                  <a:schemeClr val="accent2"/>
                </a:solidFill>
                <a:latin typeface="Arial" pitchFamily="34" charset="0"/>
                <a:ea typeface="Source Han Sans CN Medium" panose="020B0500000000000000" pitchFamily="34" charset="-128"/>
                <a:cs typeface="Arial" pitchFamily="34" charset="0"/>
                <a:sym typeface="FZHei-B01S" panose="02010601030101010101" pitchFamily="2" charset="-122"/>
              </a:rPr>
              <a:t>tấn</a:t>
            </a:r>
            <a:endParaRPr lang="zh-CN" altLang="en-US" sz="4400" b="1" dirty="0">
              <a:solidFill>
                <a:schemeClr val="accent2"/>
              </a:solidFill>
              <a:latin typeface="Arial" pitchFamily="34" charset="0"/>
              <a:ea typeface="Source Han Sans CN Medium" panose="020B0500000000000000" pitchFamily="34" charset="-128"/>
              <a:cs typeface="Arial" pitchFamily="34" charset="0"/>
              <a:sym typeface="FZHei-B01S" panose="02010601030101010101" pitchFamily="2" charset="-122"/>
            </a:endParaRPr>
          </a:p>
        </p:txBody>
      </p:sp>
      <p:pic>
        <p:nvPicPr>
          <p:cNvPr id="32" name="图片 3">
            <a:extLst>
              <a:ext uri="{FF2B5EF4-FFF2-40B4-BE49-F238E27FC236}">
                <a16:creationId xmlns:a16="http://schemas.microsoft.com/office/drawing/2014/main" xmlns="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65" y="190095"/>
            <a:ext cx="1062045" cy="685689"/>
          </a:xfrm>
          <a:prstGeom prst="rect">
            <a:avLst/>
          </a:prstGeom>
        </p:spPr>
      </p:pic>
      <p:pic>
        <p:nvPicPr>
          <p:cNvPr id="68" name="Picture 67" descr="balance_41848_md.gif"/>
          <p:cNvPicPr>
            <a:picLocks noChangeAspect="1"/>
          </p:cNvPicPr>
          <p:nvPr/>
        </p:nvPicPr>
        <p:blipFill>
          <a:blip r:embed="rId4"/>
          <a:srcRect l="4636" t="31597" r="4194" b="13636"/>
          <a:stretch>
            <a:fillRect/>
          </a:stretch>
        </p:blipFill>
        <p:spPr>
          <a:xfrm>
            <a:off x="609610" y="2729335"/>
            <a:ext cx="5721928" cy="2576946"/>
          </a:xfrm>
          <a:prstGeom prst="rect">
            <a:avLst/>
          </a:prstGeom>
        </p:spPr>
      </p:pic>
      <p:grpSp>
        <p:nvGrpSpPr>
          <p:cNvPr id="69" name="Group 38"/>
          <p:cNvGrpSpPr/>
          <p:nvPr/>
        </p:nvGrpSpPr>
        <p:grpSpPr>
          <a:xfrm>
            <a:off x="4401120" y="2064322"/>
            <a:ext cx="1348632" cy="1281540"/>
            <a:chOff x="1851746" y="1834615"/>
            <a:chExt cx="2706399" cy="2706398"/>
          </a:xfrm>
        </p:grpSpPr>
        <p:pic>
          <p:nvPicPr>
            <p:cNvPr id="71" name="Picture 70" descr="images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1746" y="1834615"/>
              <a:ext cx="2706399" cy="2706398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2060138" y="3187297"/>
              <a:ext cx="2273187" cy="110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10kg</a:t>
              </a:r>
            </a:p>
          </p:txBody>
        </p:sp>
      </p:grpSp>
      <p:grpSp>
        <p:nvGrpSpPr>
          <p:cNvPr id="74" name="Group 49"/>
          <p:cNvGrpSpPr/>
          <p:nvPr/>
        </p:nvGrpSpPr>
        <p:grpSpPr>
          <a:xfrm>
            <a:off x="1200589" y="2050472"/>
            <a:ext cx="1348564" cy="1316171"/>
            <a:chOff x="9347054" y="2973961"/>
            <a:chExt cx="1542620" cy="1542620"/>
          </a:xfrm>
        </p:grpSpPr>
        <p:pic>
          <p:nvPicPr>
            <p:cNvPr id="75" name="Picture 74" descr="images (1)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47054" y="2973961"/>
              <a:ext cx="1542620" cy="1542620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9573491" y="3716223"/>
              <a:ext cx="1122218" cy="541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yến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1" name="Rounded Rectangle 80"/>
          <p:cNvSpPr/>
          <p:nvPr/>
        </p:nvSpPr>
        <p:spPr>
          <a:xfrm>
            <a:off x="7675418" y="1163782"/>
            <a:ext cx="3685309" cy="361603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822035" y="1415534"/>
            <a:ext cx="2632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1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yến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= 10kg</a:t>
            </a:r>
          </a:p>
        </p:txBody>
      </p:sp>
      <p:grpSp>
        <p:nvGrpSpPr>
          <p:cNvPr id="87" name="Group 77"/>
          <p:cNvGrpSpPr/>
          <p:nvPr/>
        </p:nvGrpSpPr>
        <p:grpSpPr>
          <a:xfrm>
            <a:off x="1214447" y="2064317"/>
            <a:ext cx="1334800" cy="1371600"/>
            <a:chOff x="9430183" y="2078182"/>
            <a:chExt cx="2410690" cy="2410690"/>
          </a:xfrm>
        </p:grpSpPr>
        <p:pic>
          <p:nvPicPr>
            <p:cNvPr id="90" name="Picture 89" descr="images (2)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30183" y="2078182"/>
              <a:ext cx="2410690" cy="2410690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9682361" y="3224149"/>
              <a:ext cx="1969312" cy="850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tạ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4" name="Group 49"/>
          <p:cNvGrpSpPr/>
          <p:nvPr/>
        </p:nvGrpSpPr>
        <p:grpSpPr>
          <a:xfrm>
            <a:off x="4387133" y="2036619"/>
            <a:ext cx="1348661" cy="1316171"/>
            <a:chOff x="9347054" y="2973961"/>
            <a:chExt cx="1542731" cy="1542620"/>
          </a:xfrm>
        </p:grpSpPr>
        <p:pic>
          <p:nvPicPr>
            <p:cNvPr id="95" name="Picture 94" descr="images (1)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47054" y="2973961"/>
              <a:ext cx="1542620" cy="1542620"/>
            </a:xfrm>
            <a:prstGeom prst="rect">
              <a:avLst/>
            </a:prstGeom>
          </p:spPr>
        </p:pic>
        <p:sp>
          <p:nvSpPr>
            <p:cNvPr id="96" name="TextBox 95"/>
            <p:cNvSpPr txBox="1"/>
            <p:nvPr/>
          </p:nvSpPr>
          <p:spPr>
            <a:xfrm>
              <a:off x="9463449" y="3716224"/>
              <a:ext cx="1426336" cy="541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" pitchFamily="34" charset="0"/>
                  <a:cs typeface="Arial" pitchFamily="34" charset="0"/>
                </a:rPr>
                <a:t>10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yến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7" name="Rectangle 96"/>
          <p:cNvSpPr/>
          <p:nvPr/>
        </p:nvSpPr>
        <p:spPr>
          <a:xfrm>
            <a:off x="7835888" y="2052850"/>
            <a:ext cx="2973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1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tạ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   = 10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yến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8" name="Group 77"/>
          <p:cNvGrpSpPr/>
          <p:nvPr/>
        </p:nvGrpSpPr>
        <p:grpSpPr>
          <a:xfrm>
            <a:off x="1200592" y="2050463"/>
            <a:ext cx="1334800" cy="1371600"/>
            <a:chOff x="9430183" y="2078182"/>
            <a:chExt cx="2410690" cy="2410690"/>
          </a:xfrm>
        </p:grpSpPr>
        <p:pic>
          <p:nvPicPr>
            <p:cNvPr id="99" name="Picture 98" descr="images (2)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30183" y="2078182"/>
              <a:ext cx="2410690" cy="2410690"/>
            </a:xfrm>
            <a:prstGeom prst="rect">
              <a:avLst/>
            </a:prstGeom>
          </p:spPr>
        </p:pic>
        <p:sp>
          <p:nvSpPr>
            <p:cNvPr id="100" name="TextBox 99"/>
            <p:cNvSpPr txBox="1"/>
            <p:nvPr/>
          </p:nvSpPr>
          <p:spPr>
            <a:xfrm>
              <a:off x="9682361" y="3224149"/>
              <a:ext cx="1969312" cy="850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tạ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1" name="Group 38"/>
          <p:cNvGrpSpPr/>
          <p:nvPr/>
        </p:nvGrpSpPr>
        <p:grpSpPr>
          <a:xfrm>
            <a:off x="4394017" y="1981189"/>
            <a:ext cx="1355628" cy="1420089"/>
            <a:chOff x="1837707" y="1834615"/>
            <a:chExt cx="2720438" cy="2706398"/>
          </a:xfrm>
        </p:grpSpPr>
        <p:pic>
          <p:nvPicPr>
            <p:cNvPr id="102" name="Picture 101" descr="images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1746" y="1834615"/>
              <a:ext cx="2706399" cy="2706398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1837707" y="3187297"/>
              <a:ext cx="2637023" cy="987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100kg</a:t>
              </a:r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7835883" y="2704030"/>
            <a:ext cx="2973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1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tạ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   = 100 kg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1200595" y="2064380"/>
            <a:ext cx="1362506" cy="1413163"/>
            <a:chOff x="9180802" y="1927946"/>
            <a:chExt cx="2602489" cy="2602489"/>
          </a:xfrm>
        </p:grpSpPr>
        <p:pic>
          <p:nvPicPr>
            <p:cNvPr id="107" name="Picture 106" descr="images (3)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80802" y="1927946"/>
              <a:ext cx="2602489" cy="2602489"/>
            </a:xfrm>
            <a:prstGeom prst="rect">
              <a:avLst/>
            </a:prstGeom>
          </p:spPr>
        </p:pic>
        <p:sp>
          <p:nvSpPr>
            <p:cNvPr id="108" name="TextBox 107"/>
            <p:cNvSpPr txBox="1"/>
            <p:nvPr/>
          </p:nvSpPr>
          <p:spPr>
            <a:xfrm>
              <a:off x="9470870" y="3242858"/>
              <a:ext cx="2000695" cy="96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tấn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9" name="Group 77"/>
          <p:cNvGrpSpPr/>
          <p:nvPr/>
        </p:nvGrpSpPr>
        <p:grpSpPr>
          <a:xfrm>
            <a:off x="4387132" y="1953543"/>
            <a:ext cx="1390223" cy="1524057"/>
            <a:chOff x="16407149" y="105798"/>
            <a:chExt cx="2410690" cy="2410690"/>
          </a:xfrm>
        </p:grpSpPr>
        <p:pic>
          <p:nvPicPr>
            <p:cNvPr id="110" name="Picture 109" descr="images (2)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407149" y="105798"/>
              <a:ext cx="2410690" cy="2410690"/>
            </a:xfrm>
            <a:prstGeom prst="rect">
              <a:avLst/>
            </a:prstGeom>
          </p:spPr>
        </p:pic>
        <p:sp>
          <p:nvSpPr>
            <p:cNvPr id="111" name="TextBox 110"/>
            <p:cNvSpPr txBox="1"/>
            <p:nvPr/>
          </p:nvSpPr>
          <p:spPr>
            <a:xfrm>
              <a:off x="16602833" y="1311098"/>
              <a:ext cx="1969311" cy="827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10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tạ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2" name="Rectangle 111"/>
          <p:cNvSpPr/>
          <p:nvPr/>
        </p:nvSpPr>
        <p:spPr>
          <a:xfrm>
            <a:off x="7835878" y="3285935"/>
            <a:ext cx="2654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1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tấn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 = 10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tạ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1159032" y="2050559"/>
            <a:ext cx="1362506" cy="1413163"/>
            <a:chOff x="9180802" y="1927946"/>
            <a:chExt cx="2602489" cy="2602489"/>
          </a:xfrm>
        </p:grpSpPr>
        <p:pic>
          <p:nvPicPr>
            <p:cNvPr id="114" name="Picture 113" descr="images (3)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80802" y="1927946"/>
              <a:ext cx="2602489" cy="2602489"/>
            </a:xfrm>
            <a:prstGeom prst="rect">
              <a:avLst/>
            </a:prstGeom>
          </p:spPr>
        </p:pic>
        <p:sp>
          <p:nvSpPr>
            <p:cNvPr id="115" name="TextBox 114"/>
            <p:cNvSpPr txBox="1"/>
            <p:nvPr/>
          </p:nvSpPr>
          <p:spPr>
            <a:xfrm>
              <a:off x="9470870" y="3242858"/>
              <a:ext cx="2000695" cy="96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tấn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6" name="Group 38"/>
          <p:cNvGrpSpPr/>
          <p:nvPr/>
        </p:nvGrpSpPr>
        <p:grpSpPr>
          <a:xfrm>
            <a:off x="4308775" y="1939722"/>
            <a:ext cx="1551709" cy="1530922"/>
            <a:chOff x="1755956" y="1834615"/>
            <a:chExt cx="2933136" cy="2706398"/>
          </a:xfrm>
        </p:grpSpPr>
        <p:pic>
          <p:nvPicPr>
            <p:cNvPr id="117" name="Picture 116" descr="images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1746" y="1834615"/>
              <a:ext cx="2706399" cy="2706398"/>
            </a:xfrm>
            <a:prstGeom prst="rect">
              <a:avLst/>
            </a:prstGeom>
          </p:spPr>
        </p:pic>
        <p:sp>
          <p:nvSpPr>
            <p:cNvPr id="118" name="TextBox 117"/>
            <p:cNvSpPr txBox="1"/>
            <p:nvPr/>
          </p:nvSpPr>
          <p:spPr>
            <a:xfrm>
              <a:off x="1755956" y="3211791"/>
              <a:ext cx="2933136" cy="924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1000kg</a:t>
              </a:r>
            </a:p>
          </p:txBody>
        </p:sp>
      </p:grpSp>
      <p:sp>
        <p:nvSpPr>
          <p:cNvPr id="119" name="Rectangle 118"/>
          <p:cNvSpPr/>
          <p:nvPr/>
        </p:nvSpPr>
        <p:spPr>
          <a:xfrm>
            <a:off x="7835873" y="3853985"/>
            <a:ext cx="3110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1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tấn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 = 1000kg</a:t>
            </a:r>
          </a:p>
        </p:txBody>
      </p:sp>
    </p:spTree>
    <p:extLst>
      <p:ext uri="{BB962C8B-B14F-4D97-AF65-F5344CB8AC3E}">
        <p14:creationId xmlns:p14="http://schemas.microsoft.com/office/powerpoint/2010/main" val="411284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81" grpId="0" uiExpand="1" build="allAtOnce" animBg="1"/>
      <p:bldP spid="84" grpId="0"/>
      <p:bldP spid="97" grpId="0"/>
      <p:bldP spid="104" grpId="0"/>
      <p:bldP spid="112" grpId="0"/>
      <p:bldP spid="1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2-0927-4">
  <a:themeElements>
    <a:clrScheme name="自定义 12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813"/>
      </a:accent1>
      <a:accent2>
        <a:srgbClr val="422813"/>
      </a:accent2>
      <a:accent3>
        <a:srgbClr val="422813"/>
      </a:accent3>
      <a:accent4>
        <a:srgbClr val="422813"/>
      </a:accent4>
      <a:accent5>
        <a:srgbClr val="422813"/>
      </a:accent5>
      <a:accent6>
        <a:srgbClr val="422813"/>
      </a:accent6>
      <a:hlink>
        <a:srgbClr val="422813"/>
      </a:hlink>
      <a:folHlink>
        <a:srgbClr val="422813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2-0927-4</Template>
  <TotalTime>319</TotalTime>
  <Words>842</Words>
  <Application>Microsoft Office PowerPoint</Application>
  <PresentationFormat>Widescreen</PresentationFormat>
  <Paragraphs>251</Paragraphs>
  <Slides>24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.VnArial</vt:lpstr>
      <vt:lpstr>.VnAvant</vt:lpstr>
      <vt:lpstr>.VnTime</vt:lpstr>
      <vt:lpstr>.VnTimeH</vt:lpstr>
      <vt:lpstr>Arial</vt:lpstr>
      <vt:lpstr>Calibri</vt:lpstr>
      <vt:lpstr>FZHei-B01S</vt:lpstr>
      <vt:lpstr>HP001 4 hàng</vt:lpstr>
      <vt:lpstr>Source Han Sans CN Medium</vt:lpstr>
      <vt:lpstr>Times New Roman</vt:lpstr>
      <vt:lpstr>Wingdings</vt:lpstr>
      <vt:lpstr>思源黑体 CN Heavy</vt:lpstr>
      <vt:lpstr>等线</vt:lpstr>
      <vt:lpstr>2-0927-4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Administrator</cp:lastModifiedBy>
  <cp:revision>55</cp:revision>
  <dcterms:created xsi:type="dcterms:W3CDTF">2018-12-13T14:09:31Z</dcterms:created>
  <dcterms:modified xsi:type="dcterms:W3CDTF">2021-09-26T10:21:19Z</dcterms:modified>
</cp:coreProperties>
</file>