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96" r:id="rId2"/>
    <p:sldId id="283" r:id="rId3"/>
    <p:sldId id="284" r:id="rId4"/>
    <p:sldId id="285" r:id="rId5"/>
    <p:sldId id="297" r:id="rId6"/>
    <p:sldId id="272" r:id="rId7"/>
    <p:sldId id="259" r:id="rId8"/>
    <p:sldId id="319" r:id="rId9"/>
    <p:sldId id="307" r:id="rId10"/>
    <p:sldId id="299" r:id="rId11"/>
    <p:sldId id="323" r:id="rId12"/>
    <p:sldId id="300" r:id="rId13"/>
    <p:sldId id="301" r:id="rId14"/>
    <p:sldId id="315" r:id="rId15"/>
    <p:sldId id="316" r:id="rId16"/>
    <p:sldId id="314" r:id="rId17"/>
    <p:sldId id="306" r:id="rId18"/>
    <p:sldId id="322" r:id="rId19"/>
    <p:sldId id="321" r:id="rId20"/>
    <p:sldId id="294" r:id="rId21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FF66"/>
    <a:srgbClr val="FF3300"/>
    <a:srgbClr val="00FF00"/>
    <a:srgbClr val="FF00FF"/>
    <a:srgbClr val="FF9900"/>
    <a:srgbClr val="EAB4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Kiểu, Không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04" autoAdjust="0"/>
    <p:restoredTop sz="94660"/>
  </p:normalViewPr>
  <p:slideViewPr>
    <p:cSldViewPr showGuides="1">
      <p:cViewPr varScale="1">
        <p:scale>
          <a:sx n="69" d="100"/>
          <a:sy n="69" d="100"/>
        </p:scale>
        <p:origin x="-372" y="-108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8" tIns="47469" rIns="94938" bIns="4746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8" tIns="47469" rIns="94938" bIns="4746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8" tIns="47469" rIns="94938" bIns="47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8" tIns="47469" rIns="94938" bIns="4746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8" tIns="47469" rIns="94938" bIns="4746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305A2D67-49FD-4FDC-B5B2-16A1548E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2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27F4E-8ADB-4927-82FC-7C5758DB915A}" type="slidenum">
              <a:rPr lang="en-US"/>
              <a:pPr/>
              <a:t>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4945F2-D42A-4CE5-AC78-243A992CB7AA}" type="slidenum">
              <a:rPr lang="en-US" sz="1200" b="0">
                <a:latin typeface="Arial" charset="0"/>
              </a:rPr>
              <a:pPr eaLnBrk="1" hangingPunct="1"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18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048BA7-35AA-41D5-A0F2-B17CD86F63E9}" type="slidenum">
              <a:rPr lang="en-US" sz="1200" b="0">
                <a:latin typeface="Arial" charset="0"/>
              </a:rPr>
              <a:pPr eaLnBrk="1" hangingPunct="1"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7DA3F7-6F93-4886-882A-A5D23095469A}" type="slidenum">
              <a:rPr lang="en-US" sz="1200" b="0">
                <a:latin typeface="Arial" charset="0"/>
              </a:rPr>
              <a:pPr eaLnBrk="1" hangingPunct="1"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4945F2-D42A-4CE5-AC78-243A992CB7AA}" type="slidenum">
              <a:rPr lang="en-US" sz="1200" b="0">
                <a:latin typeface="Arial" charset="0"/>
              </a:rPr>
              <a:pPr eaLnBrk="1" hangingPunct="1"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7C59B-23EB-4691-A503-E5BE18FB0F3C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365" indent="-296679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717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1404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6090" indent="-237344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10777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5463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60150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4836" indent="-23734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43C9E-C4C5-40A2-B546-C6EAA5C61DA3}" type="slidenum">
              <a:rPr lang="en-US" sz="1200" b="0">
                <a:latin typeface="Arial" charset="0"/>
              </a:rPr>
              <a:pPr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53864-BC35-4CA5-AD49-89D9B3A50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4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091B8-50B3-4BE9-B111-939AB33139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61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41E5-2B27-4C75-A4FC-3826327ABF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5CCA7-6C9D-4879-BCB4-BA6CD1182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93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747D-A65B-4590-8327-86226C5A68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4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43EC7-017B-4DBE-8DE8-165E5BB52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6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84023-EFFD-4445-9429-F862EC021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39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267A1-96F3-4C2A-B78D-37863D75C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6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F4C5B-3B99-43A8-AB6F-E456A5806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46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A3DE5-691D-4847-B7A5-D400ACA72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2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81E3E-036A-4EC4-9CAB-AFA6F0D85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3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CA0D0-F861-4489-9BD3-6F0DC9ADF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2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_Văn_Bản 16"/>
          <p:cNvSpPr txBox="1"/>
          <p:nvPr/>
        </p:nvSpPr>
        <p:spPr>
          <a:xfrm>
            <a:off x="3342613" y="1349514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Khoa học</a:t>
            </a:r>
            <a:endParaRPr lang="en-US" sz="40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1585864" y="2209800"/>
            <a:ext cx="5913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NHU CẦU KHÔNG KHÍ </a:t>
            </a:r>
            <a:endParaRPr lang="en-US" sz="400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4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 </a:t>
            </a:r>
            <a:r>
              <a:rPr lang="vi-VN" sz="40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 VẬT</a:t>
            </a:r>
          </a:p>
        </p:txBody>
      </p:sp>
    </p:spTree>
    <p:extLst>
      <p:ext uri="{BB962C8B-B14F-4D97-AF65-F5344CB8AC3E}">
        <p14:creationId xmlns:p14="http://schemas.microsoft.com/office/powerpoint/2010/main" xmlns="" val="17171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Đường kết nối Thẳng 13"/>
          <p:cNvCxnSpPr/>
          <p:nvPr/>
        </p:nvCxnSpPr>
        <p:spPr>
          <a:xfrm>
            <a:off x="4572000" y="761999"/>
            <a:ext cx="0" cy="411480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800350" y="5025195"/>
            <a:ext cx="32385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smtClean="0">
                <a:latin typeface="Times New Roman"/>
              </a:rPr>
              <a:t>Thảo luận nhóm </a:t>
            </a:r>
            <a:r>
              <a:rPr lang="vi-VN" sz="2400" b="1" smtClean="0">
                <a:latin typeface="Times New Roman"/>
              </a:rPr>
              <a:t>đ</a:t>
            </a:r>
            <a:r>
              <a:rPr lang="en-US" sz="2400" b="1" smtClean="0">
                <a:latin typeface="Times New Roman"/>
              </a:rPr>
              <a:t>ôi</a:t>
            </a:r>
            <a:endParaRPr lang="en-US" sz="2400" b="1">
              <a:latin typeface="Times New Roman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sz="3600">
                <a:solidFill>
                  <a:srgbClr val="FF3300"/>
                </a:solidFill>
                <a:latin typeface="VNI-Times" pitchFamily="2" charset="0"/>
              </a:defRPr>
            </a:lvl1pPr>
          </a:lstStyle>
          <a:p>
            <a:r>
              <a:rPr lang="en-US" sz="2400" smtClean="0">
                <a:solidFill>
                  <a:schemeClr val="tx1"/>
                </a:solidFill>
                <a:latin typeface="Times New Roman"/>
              </a:rPr>
              <a:t>Câu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1 :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Tại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sao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vào những ngày trời nắng nóng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, nghỉ ngơi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d</a:t>
            </a:r>
            <a:r>
              <a:rPr lang="vi-VN" sz="2400" smtClean="0">
                <a:solidFill>
                  <a:schemeClr val="tx1"/>
                </a:solidFill>
                <a:latin typeface="Times New Roman"/>
              </a:rPr>
              <a:t>ư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ới bóng mát của cây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ta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cảm thấy dễ chịu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?</a:t>
            </a:r>
            <a:endParaRPr lang="en-US" sz="240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35052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sz="3600">
                <a:solidFill>
                  <a:srgbClr val="FF3300"/>
                </a:solidFill>
                <a:latin typeface="VNI-Times" pitchFamily="2" charset="0"/>
              </a:defRPr>
            </a:lvl1pPr>
          </a:lstStyle>
          <a:p>
            <a:r>
              <a:rPr lang="en-US" sz="2400" smtClean="0">
                <a:solidFill>
                  <a:schemeClr val="tx1"/>
                </a:solidFill>
                <a:latin typeface="Times New Roman"/>
              </a:rPr>
              <a:t>Câu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2 :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Tại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sao ban </a:t>
            </a:r>
            <a:r>
              <a:rPr lang="vi-VN" sz="2400" smtClean="0">
                <a:solidFill>
                  <a:schemeClr val="tx1"/>
                </a:solidFill>
                <a:latin typeface="Times New Roman"/>
              </a:rPr>
              <a:t>đ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êm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không nên </a:t>
            </a:r>
            <a:r>
              <a:rPr lang="vi-VN" sz="2400" smtClean="0">
                <a:solidFill>
                  <a:schemeClr val="tx1"/>
                </a:solidFill>
                <a:latin typeface="Times New Roman"/>
              </a:rPr>
              <a:t>đ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ể chậu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hoa,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cây cảnh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trong 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phòng ngủ </a:t>
            </a:r>
            <a:r>
              <a:rPr lang="vi-VN" sz="2400" smtClean="0">
                <a:solidFill>
                  <a:schemeClr val="tx1"/>
                </a:solidFill>
                <a:latin typeface="Times New Roman"/>
              </a:rPr>
              <a:t>đ</a:t>
            </a:r>
            <a:r>
              <a:rPr lang="en-US" sz="2400" smtClean="0">
                <a:solidFill>
                  <a:schemeClr val="tx1"/>
                </a:solidFill>
                <a:latin typeface="Times New Roman"/>
              </a:rPr>
              <a:t>óng kín cửa lại </a:t>
            </a:r>
            <a:r>
              <a:rPr lang="en-US" sz="2400">
                <a:solidFill>
                  <a:schemeClr val="tx1"/>
                </a:solidFill>
                <a:latin typeface="Times New Roman"/>
              </a:rPr>
              <a:t>?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662055" y="5505271"/>
            <a:ext cx="42533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Vì </a:t>
            </a:r>
            <a:r>
              <a:rPr lang="en-US" sz="2400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cây </a:t>
            </a:r>
            <a:r>
              <a:rPr lang="en-US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hô hấp, </a:t>
            </a:r>
            <a:r>
              <a:rPr lang="en-US" sz="2400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sẽ tranh </a:t>
            </a:r>
            <a:r>
              <a:rPr lang="en-US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giành khí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ô-</a:t>
            </a:r>
            <a:r>
              <a:rPr lang="en-US" sz="2400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xi </a:t>
            </a:r>
            <a:r>
              <a:rPr lang="en-US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 chúng ta, sẽ gây ngạt thở.</a:t>
            </a:r>
            <a:endParaRPr lang="en-US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66255" y="5505271"/>
            <a:ext cx="42533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Vì cây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quang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hợp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,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sẽ hút khí các-bô-níc và thả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ra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khí ô-xi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, do </a:t>
            </a:r>
            <a:r>
              <a:rPr lang="vi-VN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ó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ta 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cảm thấy dễ chịu</a:t>
            </a:r>
            <a:r>
              <a:rPr lang="en-US" sz="2400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.</a:t>
            </a:r>
            <a:endParaRPr lang="en-US">
              <a:latin typeface="Times New Roman"/>
            </a:endParaRPr>
          </a:p>
        </p:txBody>
      </p:sp>
      <p:grpSp>
        <p:nvGrpSpPr>
          <p:cNvPr id="9" name="Nhóm 8"/>
          <p:cNvGrpSpPr/>
          <p:nvPr/>
        </p:nvGrpSpPr>
        <p:grpSpPr>
          <a:xfrm>
            <a:off x="228600" y="762000"/>
            <a:ext cx="4038600" cy="2614613"/>
            <a:chOff x="152400" y="840583"/>
            <a:chExt cx="4038600" cy="2614613"/>
          </a:xfrm>
        </p:grpSpPr>
        <p:pic>
          <p:nvPicPr>
            <p:cNvPr id="3" name="Ảnh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27000"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840583"/>
              <a:ext cx="3962400" cy="2614613"/>
            </a:xfrm>
            <a:prstGeom prst="rect">
              <a:avLst/>
            </a:prstGeom>
          </p:spPr>
        </p:pic>
        <p:sp>
          <p:nvSpPr>
            <p:cNvPr id="8" name="Hình Bầu dục 7"/>
            <p:cNvSpPr/>
            <p:nvPr/>
          </p:nvSpPr>
          <p:spPr>
            <a:xfrm>
              <a:off x="3657600" y="2971800"/>
              <a:ext cx="533400" cy="4572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</a:t>
              </a:r>
              <a:endParaRPr lang="en-US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4921827" y="713510"/>
            <a:ext cx="3733800" cy="2663103"/>
            <a:chOff x="4953000" y="762000"/>
            <a:chExt cx="3733800" cy="2663103"/>
          </a:xfrm>
        </p:grpSpPr>
        <p:pic>
          <p:nvPicPr>
            <p:cNvPr id="7" name="Picture 21" descr="clip_image0023%281%29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19000"/>
                      </a14:imgEffect>
                      <a14:imgEffect>
                        <a14:brightnessContrast bright="17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762000"/>
              <a:ext cx="3733800" cy="261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ình Bầu dục 12"/>
            <p:cNvSpPr/>
            <p:nvPr/>
          </p:nvSpPr>
          <p:spPr>
            <a:xfrm>
              <a:off x="8153400" y="2967903"/>
              <a:ext cx="533400" cy="4572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2</a:t>
              </a:r>
              <a:endParaRPr lang="en-US"/>
            </a:p>
          </p:txBody>
        </p:sp>
      </p:grpSp>
      <p:sp>
        <p:nvSpPr>
          <p:cNvPr id="15" name="Hộp_Văn_Bản 14"/>
          <p:cNvSpPr txBox="1"/>
          <p:nvPr/>
        </p:nvSpPr>
        <p:spPr>
          <a:xfrm>
            <a:off x="3352800" y="76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Liên hệ thực tế</a:t>
            </a:r>
            <a:endParaRPr lang="en-US" sz="2400"/>
          </a:p>
        </p:txBody>
      </p:sp>
      <p:sp>
        <p:nvSpPr>
          <p:cNvPr id="18" name="Hình chữ nhật 17"/>
          <p:cNvSpPr/>
          <p:nvPr/>
        </p:nvSpPr>
        <p:spPr>
          <a:xfrm>
            <a:off x="5257800" y="1066801"/>
            <a:ext cx="7620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8000">
                <a:solidFill>
                  <a:srgbClr val="FF0000"/>
                </a:solidFill>
              </a:rPr>
              <a:t>×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6407727" y="914395"/>
            <a:ext cx="7620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8000">
                <a:solidFill>
                  <a:srgbClr val="FF0000"/>
                </a:solidFill>
              </a:rPr>
              <a:t>×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19" name="Đường kết nối Thẳng 18"/>
          <p:cNvCxnSpPr/>
          <p:nvPr/>
        </p:nvCxnSpPr>
        <p:spPr>
          <a:xfrm>
            <a:off x="4572000" y="5715000"/>
            <a:ext cx="0" cy="9906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59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6" grpId="1" animBg="1"/>
      <p:bldP spid="7177" grpId="0"/>
      <p:bldP spid="7178" grpId="0"/>
      <p:bldP spid="6" grpId="0"/>
      <p:bldP spid="10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19200" y="19050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762000" y="2971800"/>
            <a:ext cx="3810000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FF"/>
                </a:solidFill>
              </a:rPr>
              <a:t>Lượng khí các-bô-níc có sẵn</a:t>
            </a:r>
          </a:p>
          <a:p>
            <a:pPr algn="ctr"/>
            <a:r>
              <a:rPr lang="en-US" sz="2000">
                <a:solidFill>
                  <a:srgbClr val="FF00FF"/>
                </a:solidFill>
              </a:rPr>
              <a:t> trong không khí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762000" y="3886200"/>
            <a:ext cx="38100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FF"/>
                </a:solidFill>
              </a:rPr>
              <a:t>Lượng khí các-bô-níc cung cấp </a:t>
            </a:r>
          </a:p>
          <a:p>
            <a:pPr algn="ctr"/>
            <a:r>
              <a:rPr lang="en-US" sz="2000">
                <a:solidFill>
                  <a:srgbClr val="FF00FF"/>
                </a:solidFill>
              </a:rPr>
              <a:t>Không đủ cho cây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819928" y="4724400"/>
            <a:ext cx="378489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FF"/>
                </a:solidFill>
              </a:rPr>
              <a:t>Lượng khí các-bô-nic tăng gấp đôi 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819928" y="5562600"/>
            <a:ext cx="378489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FF"/>
                </a:solidFill>
              </a:rPr>
              <a:t>Lượng khí các-bô-níc tăng </a:t>
            </a:r>
          </a:p>
          <a:p>
            <a:pPr algn="ctr"/>
            <a:r>
              <a:rPr lang="en-US" sz="2000">
                <a:solidFill>
                  <a:srgbClr val="FF00FF"/>
                </a:solidFill>
              </a:rPr>
              <a:t>cao hơn gấp đôi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5334000" y="55626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Cây sẽ chết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5334000" y="47244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Cây phát triển cho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năng xuất cao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5334000" y="38862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Cây phát triển bình thường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5334000" y="29718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Cây phát triển kém</a:t>
            </a:r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4572000" y="3429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flipV="1">
            <a:off x="4572000" y="33528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4572000" y="5029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4572000" y="5791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2209800" y="2438400"/>
            <a:ext cx="6096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6674427" y="2514600"/>
            <a:ext cx="6096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45646" y="971490"/>
            <a:ext cx="8769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.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Một số ứng dụng thực tế về nhu cầu không khí của thực vật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294236" y="1745159"/>
            <a:ext cx="8621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smtClean="0"/>
              <a:t>Hãy đọc thông tin ở năm dòng cuối trang 121(SGK), sau đó hãy nối các từ ngữ ở cột A với từ ngữ ở cột B sao cho có ý nghĩa phù họp.</a:t>
            </a:r>
            <a:endParaRPr lang="en-US" sz="2200" b="0"/>
          </a:p>
        </p:txBody>
      </p:sp>
      <p:sp>
        <p:nvSpPr>
          <p:cNvPr id="3" name="Hộp_Văn_Bản 2"/>
          <p:cNvSpPr txBox="1"/>
          <p:nvPr/>
        </p:nvSpPr>
        <p:spPr>
          <a:xfrm>
            <a:off x="457200" y="1377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Ảnh hưởng của khí các-bô-níc đối với thực vật như thế nào?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xmlns="" val="11292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  <p:bldP spid="78873" grpId="0" animBg="1"/>
      <p:bldP spid="78875" grpId="0" animBg="1"/>
      <p:bldP spid="78876" grpId="0" animBg="1"/>
      <p:bldP spid="26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36220" y="971490"/>
            <a:ext cx="8679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.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Một số ứng dụng thực tế về nhu cầu không khí của thực vật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60245" y="2233374"/>
            <a:ext cx="797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     Trong </a:t>
            </a:r>
            <a:r>
              <a:rPr lang="en-US" sz="2200">
                <a:solidFill>
                  <a:srgbClr val="003300"/>
                </a:solidFill>
                <a:latin typeface="Times New Roman" pitchFamily="18" charset="0"/>
              </a:rPr>
              <a:t>trồng </a:t>
            </a:r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trọt, để </a:t>
            </a:r>
            <a:r>
              <a:rPr lang="en-US" sz="2200">
                <a:solidFill>
                  <a:srgbClr val="003300"/>
                </a:solidFill>
                <a:latin typeface="Times New Roman" pitchFamily="18" charset="0"/>
              </a:rPr>
              <a:t>tạo điều kiện thuận lợi cho </a:t>
            </a:r>
            <a:r>
              <a:rPr lang="en-US" sz="2200" i="1">
                <a:solidFill>
                  <a:srgbClr val="003300"/>
                </a:solidFill>
                <a:latin typeface="Times New Roman" pitchFamily="18" charset="0"/>
              </a:rPr>
              <a:t>rễ, hạt mới  gieo hô hấp tốt </a:t>
            </a:r>
            <a:r>
              <a:rPr lang="en-US" sz="2200">
                <a:solidFill>
                  <a:srgbClr val="003300"/>
                </a:solidFill>
                <a:latin typeface="Times New Roman" pitchFamily="18" charset="0"/>
              </a:rPr>
              <a:t> và  </a:t>
            </a:r>
            <a:r>
              <a:rPr lang="en-US" sz="2200" i="1">
                <a:solidFill>
                  <a:srgbClr val="003300"/>
                </a:solidFill>
                <a:latin typeface="Times New Roman" pitchFamily="18" charset="0"/>
              </a:rPr>
              <a:t>khi cây trồng bị ngập </a:t>
            </a:r>
            <a:r>
              <a:rPr lang="en-US" sz="2200" i="1" smtClean="0">
                <a:solidFill>
                  <a:srgbClr val="003300"/>
                </a:solidFill>
                <a:latin typeface="Times New Roman" pitchFamily="18" charset="0"/>
              </a:rPr>
              <a:t>úng </a:t>
            </a:r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ta phải làm gì?</a:t>
            </a:r>
            <a:endParaRPr lang="en-US" sz="22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52500" y="3311237"/>
            <a:ext cx="342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003300"/>
                </a:solidFill>
                <a:latin typeface="Times New Roman" pitchFamily="18" charset="0"/>
              </a:rPr>
              <a:t>+Phải làm cho đất thoáng: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38200" y="4144963"/>
            <a:ext cx="464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003300"/>
                </a:solidFill>
                <a:latin typeface="Times New Roman" pitchFamily="18" charset="0"/>
              </a:rPr>
              <a:t>+ Khi ngập úng phải tháo nước ngay.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65935" y="3693471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003300"/>
                </a:solidFill>
                <a:latin typeface="Times New Roman" pitchFamily="18" charset="0"/>
              </a:rPr>
              <a:t>Xới </a:t>
            </a:r>
            <a:r>
              <a:rPr lang="en-US" sz="2200" smtClean="0">
                <a:solidFill>
                  <a:srgbClr val="003300"/>
                </a:solidFill>
              </a:rPr>
              <a:t>đất, </a:t>
            </a:r>
            <a:r>
              <a:rPr lang="en-US" sz="2200">
                <a:solidFill>
                  <a:srgbClr val="003300"/>
                </a:solidFill>
              </a:rPr>
              <a:t>cày bừa,</a:t>
            </a:r>
            <a:r>
              <a:rPr lang="en-US" sz="2400"/>
              <a:t> </a:t>
            </a:r>
            <a:r>
              <a:rPr lang="en-US" sz="2200">
                <a:solidFill>
                  <a:srgbClr val="003300"/>
                </a:solidFill>
              </a:rPr>
              <a:t>làm cỏ sục bùn, phơi ải</a:t>
            </a:r>
            <a:r>
              <a:rPr lang="en-US" sz="2200" smtClean="0">
                <a:solidFill>
                  <a:srgbClr val="003300"/>
                </a:solidFill>
              </a:rPr>
              <a:t>…</a:t>
            </a:r>
            <a:endParaRPr lang="en-US" sz="2200">
              <a:solidFill>
                <a:srgbClr val="003300"/>
              </a:solidFill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09600" y="1802487"/>
            <a:ext cx="830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3300"/>
                </a:solidFill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/>
              <a:t>Ta đã biết lá và rễ là hai bộ phận hô hấp chủ yếu của thực vật, vậy:</a:t>
            </a:r>
          </a:p>
        </p:txBody>
      </p:sp>
      <p:pic>
        <p:nvPicPr>
          <p:cNvPr id="16" name="Picture 1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" y="2362200"/>
            <a:ext cx="2971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7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  <p:bldP spid="32" grpId="0"/>
      <p:bldP spid="3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imagesCAYP7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58" y="3581399"/>
            <a:ext cx="3656941" cy="30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 descr="nongdan%20thu%20ot%20-%20QP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58" y="228599"/>
            <a:ext cx="3678383" cy="30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lam%20dat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733800" cy="30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images899285_Ruong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718560" cy="30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610258" y="2713868"/>
            <a:ext cx="139865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</a:rPr>
              <a:t>Xới đất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4876800" y="2775423"/>
            <a:ext cx="139865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</a:rPr>
              <a:t>Cày, bừa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610257" y="6128223"/>
            <a:ext cx="220914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</a:rPr>
              <a:t>Làm cỏ sục bùn 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876799" y="6117211"/>
            <a:ext cx="139865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</a:rPr>
              <a:t>Phơi ải</a:t>
            </a:r>
            <a:endParaRPr 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36220" y="971490"/>
            <a:ext cx="8679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: Một số ứng dụng thực tế về nhu cầu không khí của thực vật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60245" y="2233374"/>
            <a:ext cx="797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     Ngoài việc làm đất mà em thấy ở trên, ta còn phải làm gì để cây phát triển tốt  hơn và cho năng suất cao ?</a:t>
            </a:r>
            <a:endParaRPr lang="en-US" sz="22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52500" y="3311237"/>
            <a:ext cx="7962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Phải bón phân đúng cách, cần bón phân xanh hoặc phân chuồng đã ủ kĩ vừa cung cấp chất khoáng, vừa cung cấp khí các-bô-níc cho cây.</a:t>
            </a:r>
            <a:endParaRPr lang="en-US" sz="22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6" name="Picture 1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" y="2362200"/>
            <a:ext cx="2971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0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84810" y="1138535"/>
            <a:ext cx="8454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</a:rPr>
              <a:t>2</a:t>
            </a:r>
            <a:r>
              <a:rPr lang="en-US" sz="2400">
                <a:solidFill>
                  <a:srgbClr val="0000FF"/>
                </a:solidFill>
              </a:rPr>
              <a:t>: Một số ứng dụng thực tế về nhu cầu không khí của thực vật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13510" y="1981200"/>
            <a:ext cx="797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smtClean="0">
                <a:solidFill>
                  <a:srgbClr val="003300"/>
                </a:solidFill>
                <a:latin typeface="Times New Roman" pitchFamily="18" charset="0"/>
              </a:rPr>
              <a:t>Khi các em đã biết nhu cầu không khí của thực vật, để tăng năng suất cây trồng em phải làm gì?</a:t>
            </a:r>
            <a:endParaRPr lang="en-US" sz="22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6" name="Picture 1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" y="1905000"/>
            <a:ext cx="2971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622590" y="3828871"/>
            <a:ext cx="8064210" cy="1200329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Tx/>
              <a:buChar char="-"/>
              <a:defRPr sz="2400">
                <a:solidFill>
                  <a:srgbClr val="0000FF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/>
              <a:t>Phải bón phân đúng cách, cần bón phân xanh hoặc phân chuồng đã ủ kĩ vừa cung cấp chất khoáng, vừa cung cấp khí các-bô-níc cho cây. Đất trồng cần tơi, xốp, thoáng khí</a:t>
            </a:r>
          </a:p>
        </p:txBody>
      </p:sp>
      <p:sp>
        <p:nvSpPr>
          <p:cNvPr id="10" name="Hộp_Văn_Bản 9"/>
          <p:cNvSpPr txBox="1"/>
          <p:nvPr/>
        </p:nvSpPr>
        <p:spPr>
          <a:xfrm>
            <a:off x="685800" y="3124200"/>
            <a:ext cx="1790700" cy="523220"/>
          </a:xfrm>
          <a:prstGeom prst="rect">
            <a:avLst/>
          </a:prstGeo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3300"/>
                </a:solidFill>
              </a:rPr>
              <a:t>Kết luận: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7403"/>
            <a:ext cx="2895600" cy="3318972"/>
          </a:xfrm>
          <a:prstGeom prst="rect">
            <a:avLst/>
          </a:prstGeom>
        </p:spPr>
      </p:pic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200" y="37403"/>
            <a:ext cx="4430999" cy="3318972"/>
          </a:xfrm>
          <a:prstGeom prst="rect">
            <a:avLst/>
          </a:prstGeom>
        </p:spPr>
      </p:pic>
      <p:pic>
        <p:nvPicPr>
          <p:cNvPr id="4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564" y="3581400"/>
            <a:ext cx="5105400" cy="2667000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2466109" y="6320135"/>
            <a:ext cx="53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Cách ủ phân hữu cơ bằng thân cây bắp</a:t>
            </a:r>
            <a:endParaRPr lang="en-US" sz="2400" b="0"/>
          </a:p>
        </p:txBody>
      </p:sp>
      <p:sp>
        <p:nvSpPr>
          <p:cNvPr id="6" name="Hộp_Văn_Bản 5"/>
          <p:cNvSpPr txBox="1"/>
          <p:nvPr/>
        </p:nvSpPr>
        <p:spPr>
          <a:xfrm>
            <a:off x="762000" y="2971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Bón phân cho lúa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4567200" y="2956265"/>
            <a:ext cx="25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Bón phân cho cà phê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7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10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13" name="Hộp_Văn_Bản 12"/>
          <p:cNvSpPr txBox="1"/>
          <p:nvPr/>
        </p:nvSpPr>
        <p:spPr>
          <a:xfrm>
            <a:off x="838200" y="914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smtClean="0"/>
              <a:t>- Thực vật cần không khí để làm gì? </a:t>
            </a:r>
            <a:endParaRPr lang="en-US" sz="2000" b="0"/>
          </a:p>
        </p:txBody>
      </p:sp>
      <p:sp>
        <p:nvSpPr>
          <p:cNvPr id="14" name="Hộp_Văn_Bản 13"/>
          <p:cNvSpPr txBox="1"/>
          <p:nvPr/>
        </p:nvSpPr>
        <p:spPr>
          <a:xfrm>
            <a:off x="851190" y="122813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smtClean="0"/>
              <a:t>- Quá trình quang hợp cần khí gì? </a:t>
            </a:r>
            <a:endParaRPr lang="en-US" sz="2000" b="0"/>
          </a:p>
        </p:txBody>
      </p:sp>
      <p:sp>
        <p:nvSpPr>
          <p:cNvPr id="15" name="Hộp_Văn_Bản 14"/>
          <p:cNvSpPr txBox="1"/>
          <p:nvPr/>
        </p:nvSpPr>
        <p:spPr>
          <a:xfrm>
            <a:off x="852714" y="155393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smtClean="0"/>
              <a:t>- Quá trình hô hấp cần khí gì? </a:t>
            </a:r>
            <a:endParaRPr lang="en-US" sz="2000" b="0"/>
          </a:p>
        </p:txBody>
      </p:sp>
      <p:sp>
        <p:nvSpPr>
          <p:cNvPr id="16" name="Hộp_Văn_Bản 15"/>
          <p:cNvSpPr txBox="1"/>
          <p:nvPr/>
        </p:nvSpPr>
        <p:spPr>
          <a:xfrm>
            <a:off x="838200" y="18540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smtClean="0"/>
              <a:t>- Cây thiếu không khí sống được không?</a:t>
            </a:r>
            <a:endParaRPr lang="en-US" sz="2000" b="0"/>
          </a:p>
        </p:txBody>
      </p:sp>
      <p:pic>
        <p:nvPicPr>
          <p:cNvPr id="17" name="Picture 1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50" y="1294841"/>
            <a:ext cx="398710" cy="6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852714" y="219100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smtClean="0"/>
              <a:t>- Để tăng năng suất cây trồng người ta tăng khí gì?</a:t>
            </a:r>
            <a:endParaRPr lang="en-US" sz="2000" b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00891" y="3505200"/>
            <a:ext cx="8610600" cy="3046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>
                <a:latin typeface="Times New Roman"/>
              </a:rPr>
              <a:t>- </a:t>
            </a:r>
            <a:r>
              <a:rPr lang="en-US" sz="2400" smtClean="0">
                <a:latin typeface="Times New Roman"/>
              </a:rPr>
              <a:t>Thực vật cần không khí </a:t>
            </a:r>
            <a:r>
              <a:rPr lang="vi-VN" sz="2400" smtClean="0">
                <a:latin typeface="Times New Roman"/>
              </a:rPr>
              <a:t>đ</a:t>
            </a:r>
            <a:r>
              <a:rPr lang="en-US" sz="2400" smtClean="0">
                <a:latin typeface="Times New Roman"/>
              </a:rPr>
              <a:t>ể </a:t>
            </a:r>
            <a:r>
              <a:rPr lang="en-US" sz="2400">
                <a:latin typeface="Times New Roman"/>
              </a:rPr>
              <a:t>quang </a:t>
            </a:r>
            <a:r>
              <a:rPr lang="en-US" sz="2400" smtClean="0">
                <a:latin typeface="Times New Roman"/>
              </a:rPr>
              <a:t>hợp và hô hấp</a:t>
            </a:r>
            <a:r>
              <a:rPr lang="en-US" sz="2400">
                <a:latin typeface="Times New Roman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 smtClean="0">
                <a:latin typeface="Times New Roman"/>
              </a:rPr>
              <a:t>- </a:t>
            </a:r>
            <a:r>
              <a:rPr lang="en-US" sz="2400" smtClean="0">
                <a:latin typeface="Times New Roman"/>
              </a:rPr>
              <a:t>Khí ô-xi cần </a:t>
            </a:r>
            <a:r>
              <a:rPr lang="en-US" sz="2400">
                <a:latin typeface="Times New Roman"/>
              </a:rPr>
              <a:t>cho </a:t>
            </a:r>
            <a:r>
              <a:rPr lang="en-US" sz="2400" smtClean="0">
                <a:latin typeface="Times New Roman"/>
              </a:rPr>
              <a:t>quá trình hô hấp của thực vật</a:t>
            </a:r>
            <a:r>
              <a:rPr lang="en-US" sz="2400" smtClean="0">
                <a:latin typeface="Times New Roman"/>
              </a:rPr>
              <a:t>. </a:t>
            </a:r>
            <a:r>
              <a:rPr lang="en-US" sz="2400" smtClean="0">
                <a:latin typeface="Times New Roman"/>
              </a:rPr>
              <a:t>Thiếu ô-xi</a:t>
            </a:r>
            <a:r>
              <a:rPr lang="en-US" sz="2400">
                <a:latin typeface="Times New Roman"/>
              </a:rPr>
              <a:t>, </a:t>
            </a:r>
            <a:r>
              <a:rPr lang="en-US" sz="2400" smtClean="0">
                <a:latin typeface="Times New Roman"/>
              </a:rPr>
              <a:t>thực vật sẽ ngừng hô hấp và chết</a:t>
            </a:r>
            <a:r>
              <a:rPr lang="en-US" sz="2400">
                <a:latin typeface="Times New Roman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>
                <a:latin typeface="Times New Roman"/>
              </a:rPr>
              <a:t>- </a:t>
            </a:r>
            <a:r>
              <a:rPr lang="en-US" sz="2400" smtClean="0">
                <a:latin typeface="Times New Roman"/>
              </a:rPr>
              <a:t>Khí các-bô-níc cần </a:t>
            </a:r>
            <a:r>
              <a:rPr lang="en-US" sz="2400">
                <a:latin typeface="Times New Roman"/>
              </a:rPr>
              <a:t>cho </a:t>
            </a:r>
            <a:r>
              <a:rPr lang="en-US" sz="2400" smtClean="0">
                <a:latin typeface="Times New Roman"/>
              </a:rPr>
              <a:t>quá trình </a:t>
            </a:r>
            <a:r>
              <a:rPr lang="en-US" sz="2400">
                <a:latin typeface="Times New Roman"/>
              </a:rPr>
              <a:t>quang </a:t>
            </a:r>
            <a:r>
              <a:rPr lang="en-US" sz="2400" smtClean="0">
                <a:latin typeface="Times New Roman"/>
              </a:rPr>
              <a:t>hợp</a:t>
            </a:r>
            <a:r>
              <a:rPr lang="en-US" sz="2400">
                <a:latin typeface="Times New Roman"/>
              </a:rPr>
              <a:t>. </a:t>
            </a:r>
            <a:r>
              <a:rPr lang="en-US" sz="2400" smtClean="0">
                <a:latin typeface="Times New Roman"/>
              </a:rPr>
              <a:t>Ng</a:t>
            </a:r>
            <a:r>
              <a:rPr lang="vi-VN" sz="2400" smtClean="0">
                <a:latin typeface="Times New Roman"/>
              </a:rPr>
              <a:t>ư</a:t>
            </a:r>
            <a:r>
              <a:rPr lang="en-US" sz="2400" smtClean="0">
                <a:latin typeface="Times New Roman"/>
              </a:rPr>
              <a:t>ời </a:t>
            </a:r>
            <a:r>
              <a:rPr lang="en-US" sz="2400">
                <a:latin typeface="Times New Roman"/>
              </a:rPr>
              <a:t>ta </a:t>
            </a:r>
            <a:r>
              <a:rPr lang="vi-VN" sz="2400" smtClean="0">
                <a:latin typeface="Times New Roman"/>
              </a:rPr>
              <a:t>đ</a:t>
            </a:r>
            <a:r>
              <a:rPr lang="en-US" sz="2400" smtClean="0">
                <a:latin typeface="Times New Roman"/>
              </a:rPr>
              <a:t>ã phát hiện khí các-bô-níc có </a:t>
            </a:r>
            <a:r>
              <a:rPr lang="en-US" sz="2400">
                <a:latin typeface="Times New Roman"/>
              </a:rPr>
              <a:t>trong </a:t>
            </a:r>
            <a:r>
              <a:rPr lang="en-US" sz="2400" smtClean="0">
                <a:latin typeface="Times New Roman"/>
              </a:rPr>
              <a:t>không khí chỉ </a:t>
            </a:r>
            <a:r>
              <a:rPr lang="vi-VN" sz="2400" smtClean="0">
                <a:latin typeface="Times New Roman"/>
              </a:rPr>
              <a:t>đ</a:t>
            </a:r>
            <a:r>
              <a:rPr lang="en-US" sz="2400" smtClean="0">
                <a:latin typeface="Times New Roman"/>
              </a:rPr>
              <a:t>ủ </a:t>
            </a:r>
            <a:r>
              <a:rPr lang="en-US" sz="2400">
                <a:latin typeface="Times New Roman"/>
              </a:rPr>
              <a:t>cho </a:t>
            </a:r>
            <a:r>
              <a:rPr lang="en-US" sz="2400" smtClean="0">
                <a:latin typeface="Times New Roman"/>
              </a:rPr>
              <a:t>cây phát triển bình th</a:t>
            </a:r>
            <a:r>
              <a:rPr lang="vi-VN" sz="2400" smtClean="0">
                <a:latin typeface="Times New Roman"/>
              </a:rPr>
              <a:t>ư</a:t>
            </a:r>
            <a:r>
              <a:rPr lang="en-US" sz="2400" smtClean="0">
                <a:latin typeface="Times New Roman"/>
              </a:rPr>
              <a:t>ờng</a:t>
            </a:r>
            <a:r>
              <a:rPr lang="en-US" sz="2400">
                <a:latin typeface="Times New Roman"/>
              </a:rPr>
              <a:t>. </a:t>
            </a:r>
            <a:r>
              <a:rPr lang="en-US" sz="2400" smtClean="0">
                <a:latin typeface="Times New Roman"/>
              </a:rPr>
              <a:t>Nếu t</a:t>
            </a:r>
            <a:r>
              <a:rPr lang="vi-VN" sz="2400" smtClean="0">
                <a:latin typeface="Times New Roman"/>
              </a:rPr>
              <a:t>ă</a:t>
            </a:r>
            <a:r>
              <a:rPr lang="en-US" sz="2400" smtClean="0">
                <a:latin typeface="Times New Roman"/>
              </a:rPr>
              <a:t>ng l</a:t>
            </a:r>
            <a:r>
              <a:rPr lang="vi-VN" sz="2400" smtClean="0">
                <a:latin typeface="Times New Roman"/>
              </a:rPr>
              <a:t>ư</a:t>
            </a:r>
            <a:r>
              <a:rPr lang="en-US" sz="2400" smtClean="0">
                <a:latin typeface="Times New Roman"/>
              </a:rPr>
              <a:t>ợng khí các-bô-níc lên gấp </a:t>
            </a:r>
            <a:r>
              <a:rPr lang="vi-VN" sz="2400" smtClean="0">
                <a:latin typeface="Times New Roman"/>
              </a:rPr>
              <a:t>đ</a:t>
            </a:r>
            <a:r>
              <a:rPr lang="en-US" sz="2400" smtClean="0">
                <a:latin typeface="Times New Roman"/>
              </a:rPr>
              <a:t>ôi thì cây trồng sẽ </a:t>
            </a:r>
            <a:r>
              <a:rPr lang="en-US" sz="2400">
                <a:latin typeface="Times New Roman"/>
              </a:rPr>
              <a:t>cho </a:t>
            </a:r>
            <a:r>
              <a:rPr lang="en-US" sz="2400" smtClean="0">
                <a:latin typeface="Times New Roman"/>
              </a:rPr>
              <a:t>n</a:t>
            </a:r>
            <a:r>
              <a:rPr lang="vi-VN" sz="2400" smtClean="0">
                <a:latin typeface="Times New Roman"/>
              </a:rPr>
              <a:t>ă</a:t>
            </a:r>
            <a:r>
              <a:rPr lang="en-US" sz="2400" smtClean="0">
                <a:latin typeface="Times New Roman"/>
              </a:rPr>
              <a:t>ng suất </a:t>
            </a:r>
            <a:r>
              <a:rPr lang="en-US" sz="2400">
                <a:latin typeface="Times New Roman"/>
              </a:rPr>
              <a:t>cao </a:t>
            </a:r>
            <a:r>
              <a:rPr lang="en-US" sz="2400" smtClean="0">
                <a:latin typeface="Times New Roman"/>
              </a:rPr>
              <a:t>h</a:t>
            </a:r>
            <a:r>
              <a:rPr lang="vi-VN" sz="2400" smtClean="0">
                <a:latin typeface="Times New Roman"/>
              </a:rPr>
              <a:t>ơ</a:t>
            </a:r>
            <a:r>
              <a:rPr lang="en-US" sz="2400" smtClean="0">
                <a:latin typeface="Times New Roman"/>
              </a:rPr>
              <a:t>n</a:t>
            </a:r>
            <a:r>
              <a:rPr lang="en-US" sz="2400">
                <a:latin typeface="Times New Roman"/>
              </a:rPr>
              <a:t>. </a:t>
            </a:r>
            <a:r>
              <a:rPr lang="en-US" sz="2400" smtClean="0">
                <a:latin typeface="Times New Roman"/>
              </a:rPr>
              <a:t>Nh</a:t>
            </a:r>
            <a:r>
              <a:rPr lang="vi-VN" sz="2400" smtClean="0">
                <a:latin typeface="Times New Roman"/>
              </a:rPr>
              <a:t>ư</a:t>
            </a:r>
            <a:r>
              <a:rPr lang="en-US" sz="2400" smtClean="0">
                <a:latin typeface="Times New Roman"/>
              </a:rPr>
              <a:t>ng nếu l</a:t>
            </a:r>
            <a:r>
              <a:rPr lang="vi-VN" sz="2400" smtClean="0">
                <a:latin typeface="Times New Roman"/>
              </a:rPr>
              <a:t>ư</a:t>
            </a:r>
            <a:r>
              <a:rPr lang="en-US" sz="2400" smtClean="0">
                <a:latin typeface="Times New Roman"/>
              </a:rPr>
              <a:t>ợng khí các-bô-níc </a:t>
            </a:r>
            <a:r>
              <a:rPr lang="en-US" sz="2400">
                <a:latin typeface="Times New Roman"/>
              </a:rPr>
              <a:t>cao </a:t>
            </a:r>
            <a:r>
              <a:rPr lang="en-US" sz="2400" smtClean="0">
                <a:latin typeface="Times New Roman"/>
              </a:rPr>
              <a:t>h</a:t>
            </a:r>
            <a:r>
              <a:rPr lang="vi-VN" sz="2400" smtClean="0">
                <a:latin typeface="Times New Roman"/>
              </a:rPr>
              <a:t>ơ</a:t>
            </a:r>
            <a:r>
              <a:rPr lang="en-US" sz="2400" smtClean="0">
                <a:latin typeface="Times New Roman"/>
              </a:rPr>
              <a:t>n nữa</a:t>
            </a:r>
            <a:r>
              <a:rPr lang="en-US" sz="2400">
                <a:latin typeface="Times New Roman"/>
              </a:rPr>
              <a:t>, </a:t>
            </a:r>
            <a:r>
              <a:rPr lang="en-US" sz="2400" smtClean="0">
                <a:latin typeface="Times New Roman"/>
              </a:rPr>
              <a:t>cây trồng sẽ chết</a:t>
            </a:r>
            <a:r>
              <a:rPr lang="en-US" sz="2400">
                <a:latin typeface="Times New Roman"/>
              </a:rPr>
              <a:t>.</a:t>
            </a:r>
          </a:p>
        </p:txBody>
      </p:sp>
      <p:pic>
        <p:nvPicPr>
          <p:cNvPr id="19" name="Picture 15" descr="anh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32" y="2819400"/>
            <a:ext cx="565968" cy="5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5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1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</p:spTree>
    <p:extLst>
      <p:ext uri="{BB962C8B-B14F-4D97-AF65-F5344CB8AC3E}">
        <p14:creationId xmlns:p14="http://schemas.microsoft.com/office/powerpoint/2010/main" xmlns="" val="7877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29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1295400" y="1828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mtClean="0"/>
              <a:t>Chuẩn bị bài: </a:t>
            </a:r>
            <a:r>
              <a:rPr lang="en-US" smtClean="0"/>
              <a:t>Trao đổi chất ở thực vật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946815" y="270155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762000" y="1295400"/>
            <a:ext cx="2624196" cy="1253118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Kiểm tra bài cũ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7696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Những loại cây khác nhau thì cần </a:t>
            </a:r>
            <a:r>
              <a:rPr lang="en-US" sz="1800" smtClean="0">
                <a:latin typeface="Arial" charset="0"/>
              </a:rPr>
              <a:t>lượng chất </a:t>
            </a:r>
            <a:r>
              <a:rPr lang="en-US" sz="1800">
                <a:latin typeface="Arial" charset="0"/>
              </a:rPr>
              <a:t>khoáng như thế nào</a:t>
            </a:r>
            <a:r>
              <a:rPr lang="en-US" sz="1800" smtClean="0">
                <a:latin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smtClean="0">
                <a:latin typeface="Arial" charset="0"/>
              </a:rPr>
              <a:t>Hãy chọn ý đúng</a:t>
            </a:r>
            <a:endParaRPr lang="en-US" sz="1800">
              <a:latin typeface="Arial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990600" y="3886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990600" y="44196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990600" y="51054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C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05000" y="38862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Liều lượng như nhau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905000" y="44196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Nhiều ni- tơ hơn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905000" y="51054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Liều lượng khác nhau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6096000" y="4419600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6096000" y="3810000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6096000" y="5029200"/>
            <a:ext cx="9906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569595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sức khỏe các thầy cô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914400" y="28194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Cùng một cây, ở những giai đoạn phát triển khác nhau, nhu cầu về chất khoáng như thế nào</a:t>
            </a:r>
            <a:r>
              <a:rPr lang="en-US" sz="1800" smtClean="0">
                <a:latin typeface="Arial" charset="0"/>
              </a:rPr>
              <a:t>? Hãy chọn ý đúng</a:t>
            </a:r>
            <a:endParaRPr lang="en-US" sz="1800">
              <a:latin typeface="Arial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990600" y="3886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990600" y="44196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990600" y="51054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C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905000" y="38862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Đều như nhau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905000" y="44196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Cũng khác nhau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1905000" y="51054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Không cần chất khoáng</a:t>
            </a: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6096000" y="4419600"/>
            <a:ext cx="9906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Đúng</a:t>
            </a: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6096000" y="3810000"/>
            <a:ext cx="990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6096000" y="5029200"/>
            <a:ext cx="990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946815" y="270155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762000" y="1295400"/>
            <a:ext cx="2624196" cy="1253118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</p:childTnLst>
        </p:cTn>
      </p:par>
    </p:tnLst>
    <p:bldLst>
      <p:bldP spid="68615" grpId="0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914400" y="2819400"/>
            <a:ext cx="792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Những cây lấy quả</a:t>
            </a:r>
            <a:r>
              <a:rPr lang="en-US" sz="1800" smtClean="0">
                <a:latin typeface="Arial" charset="0"/>
              </a:rPr>
              <a:t>, hạt</a:t>
            </a:r>
            <a:r>
              <a:rPr lang="en-US" sz="1800">
                <a:latin typeface="Arial" charset="0"/>
              </a:rPr>
              <a:t>, lá thì cần nhiều chất khoáng gì</a:t>
            </a:r>
            <a:r>
              <a:rPr lang="en-US" sz="1800" smtClean="0">
                <a:latin typeface="Arial" charset="0"/>
              </a:rPr>
              <a:t>? Hãy chọn ý đúng.</a:t>
            </a:r>
            <a:endParaRPr lang="en-US" sz="1800">
              <a:latin typeface="Arial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990600" y="3886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990600" y="44196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990600" y="51054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C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905000" y="38862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Nhiều ka- li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1905000" y="44196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Nhiều ni- tơ, phốt pho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1905000" y="5105400"/>
            <a:ext cx="31242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Nhiều phốt pho</a:t>
            </a: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6019800" y="3810000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6096000" y="4419600"/>
            <a:ext cx="990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Đúng</a:t>
            </a: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6096000" y="5029200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Sai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946815" y="270155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dirty="0" err="1" smtClean="0"/>
              <a:t>Khoa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endParaRPr lang="en-US" sz="1600" dirty="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762000" y="1295400"/>
            <a:ext cx="2624196" cy="1253118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</p:childTnLst>
        </p:cTn>
      </p:par>
    </p:tnLst>
    <p:bldLst>
      <p:bldP spid="69639" grpId="0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Taso.9999</a:t>
            </a:r>
          </a:p>
        </p:txBody>
      </p:sp>
      <p:pic>
        <p:nvPicPr>
          <p:cNvPr id="115714" name="Picture 2" descr="A01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15720" name="Picture 8" descr="p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  <a14:imgEffect>
                      <a14:brightnessContrast bright="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276600" cy="44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724400" y="5163161"/>
            <a:ext cx="457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66"/>
                </a:solidFill>
                <a:latin typeface="Times New Roman"/>
              </a:rPr>
              <a:t>Vì </a:t>
            </a:r>
            <a:r>
              <a:rPr lang="en-US" sz="2800" b="1">
                <a:solidFill>
                  <a:srgbClr val="FF0066"/>
                </a:solidFill>
                <a:latin typeface="Times New Roman"/>
              </a:rPr>
              <a:t>sao </a:t>
            </a:r>
            <a:r>
              <a:rPr lang="en-US" sz="2800" b="1" smtClean="0">
                <a:solidFill>
                  <a:srgbClr val="FF0066"/>
                </a:solidFill>
                <a:latin typeface="Times New Roman"/>
              </a:rPr>
              <a:t>cây </a:t>
            </a:r>
            <a:r>
              <a:rPr lang="en-US" sz="2800" b="1">
                <a:solidFill>
                  <a:srgbClr val="FF0066"/>
                </a:solidFill>
                <a:latin typeface="Times New Roman"/>
              </a:rPr>
              <a:t>ở </a:t>
            </a:r>
            <a:r>
              <a:rPr lang="en-US" sz="2800" b="1" smtClean="0">
                <a:solidFill>
                  <a:srgbClr val="FF0066"/>
                </a:solidFill>
                <a:latin typeface="Times New Roman"/>
              </a:rPr>
              <a:t>hình </a:t>
            </a:r>
            <a:r>
              <a:rPr lang="en-US" sz="2800" b="1">
                <a:solidFill>
                  <a:srgbClr val="FF0066"/>
                </a:solidFill>
                <a:latin typeface="Times New Roman"/>
              </a:rPr>
              <a:t>b) </a:t>
            </a:r>
            <a:r>
              <a:rPr lang="en-US" smtClean="0">
                <a:solidFill>
                  <a:srgbClr val="FF0066"/>
                </a:solidFill>
                <a:latin typeface="Times New Roman"/>
              </a:rPr>
              <a:t>lá bị úa vàng và </a:t>
            </a:r>
            <a:r>
              <a:rPr lang="en-US" smtClean="0">
                <a:solidFill>
                  <a:srgbClr val="FF0066"/>
                </a:solidFill>
                <a:latin typeface="Times New Roman"/>
                <a:cs typeface="Times New Roman" pitchFamily="18" charset="0"/>
              </a:rPr>
              <a:t>thân, lá </a:t>
            </a:r>
            <a:r>
              <a:rPr lang="en-US" smtClean="0">
                <a:solidFill>
                  <a:srgbClr val="FF0066"/>
                </a:solidFill>
                <a:latin typeface="Times New Roman"/>
              </a:rPr>
              <a:t>rủ xuống</a:t>
            </a:r>
            <a:r>
              <a:rPr lang="en-US" sz="2800" b="1" smtClean="0">
                <a:solidFill>
                  <a:srgbClr val="FF0066"/>
                </a:solidFill>
                <a:latin typeface="Times New Roman"/>
              </a:rPr>
              <a:t>?</a:t>
            </a:r>
            <a:endParaRPr lang="en-US" sz="2800" b="1">
              <a:solidFill>
                <a:srgbClr val="FF0066"/>
              </a:solidFill>
              <a:latin typeface="Times New Roman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25000"/>
                    </a14:imgEffect>
                    <a14:imgEffect>
                      <a14:brightnessContrast bright="1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01" y="488156"/>
            <a:ext cx="3858768" cy="4237037"/>
          </a:xfrm>
          <a:prstGeom prst="rect">
            <a:avLst/>
          </a:prstGeom>
          <a:effectLst>
            <a:glow rad="279400">
              <a:schemeClr val="accent1">
                <a:alpha val="40000"/>
              </a:schemeClr>
            </a:glow>
          </a:effectLst>
        </p:spPr>
      </p:pic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087087" y="470149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xmlns="" val="22393077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  <p:bldP spid="115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692"/>
          <p:cNvSpPr txBox="1">
            <a:spLocks noChangeArrowheads="1"/>
          </p:cNvSpPr>
          <p:nvPr/>
        </p:nvSpPr>
        <p:spPr bwMode="auto">
          <a:xfrm>
            <a:off x="1165515" y="19050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/>
          </a:p>
        </p:txBody>
      </p:sp>
      <p:sp>
        <p:nvSpPr>
          <p:cNvPr id="25271" name="Text Box 695"/>
          <p:cNvSpPr txBox="1">
            <a:spLocks noChangeArrowheads="1"/>
          </p:cNvSpPr>
          <p:nvPr/>
        </p:nvSpPr>
        <p:spPr bwMode="auto">
          <a:xfrm>
            <a:off x="2552700" y="457200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25272" name="Text Box 696"/>
          <p:cNvSpPr txBox="1">
            <a:spLocks noChangeArrowheads="1"/>
          </p:cNvSpPr>
          <p:nvPr/>
        </p:nvSpPr>
        <p:spPr bwMode="auto">
          <a:xfrm>
            <a:off x="838200" y="1066800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.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Sự trao đổi khí của thực vật trong quá trình quang hợp và hô hấp</a:t>
            </a:r>
          </a:p>
        </p:txBody>
      </p:sp>
      <p:sp>
        <p:nvSpPr>
          <p:cNvPr id="25274" name="Text Box 698"/>
          <p:cNvSpPr txBox="1">
            <a:spLocks noChangeArrowheads="1"/>
          </p:cNvSpPr>
          <p:nvPr/>
        </p:nvSpPr>
        <p:spPr bwMode="auto">
          <a:xfrm>
            <a:off x="2057400" y="17526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- Không </a:t>
            </a:r>
            <a:r>
              <a:rPr lang="en-US" sz="2000"/>
              <a:t>khí gồm những thành phần nào?</a:t>
            </a:r>
          </a:p>
        </p:txBody>
      </p:sp>
      <p:sp>
        <p:nvSpPr>
          <p:cNvPr id="25275" name="Text Box 699"/>
          <p:cNvSpPr txBox="1">
            <a:spLocks noChangeArrowheads="1"/>
          </p:cNvSpPr>
          <p:nvPr/>
        </p:nvSpPr>
        <p:spPr bwMode="auto">
          <a:xfrm>
            <a:off x="3048000" y="243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Ô -xi</a:t>
            </a:r>
          </a:p>
        </p:txBody>
      </p:sp>
      <p:sp>
        <p:nvSpPr>
          <p:cNvPr id="25276" name="Text Box 700"/>
          <p:cNvSpPr txBox="1">
            <a:spLocks noChangeArrowheads="1"/>
          </p:cNvSpPr>
          <p:nvPr/>
        </p:nvSpPr>
        <p:spPr bwMode="auto">
          <a:xfrm>
            <a:off x="4648200" y="243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Các - bô- níc</a:t>
            </a:r>
          </a:p>
        </p:txBody>
      </p:sp>
      <p:sp>
        <p:nvSpPr>
          <p:cNvPr id="25277" name="Text Box 701"/>
          <p:cNvSpPr txBox="1">
            <a:spLocks noChangeArrowheads="1"/>
          </p:cNvSpPr>
          <p:nvPr/>
        </p:nvSpPr>
        <p:spPr bwMode="auto">
          <a:xfrm>
            <a:off x="3733800" y="243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Ni - tơ</a:t>
            </a:r>
          </a:p>
        </p:txBody>
      </p:sp>
      <p:sp>
        <p:nvSpPr>
          <p:cNvPr id="25278" name="Text Box 702"/>
          <p:cNvSpPr txBox="1">
            <a:spLocks noChangeArrowheads="1"/>
          </p:cNvSpPr>
          <p:nvPr/>
        </p:nvSpPr>
        <p:spPr bwMode="auto">
          <a:xfrm>
            <a:off x="7315200" y="243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Vi khuẩn</a:t>
            </a:r>
          </a:p>
        </p:txBody>
      </p:sp>
      <p:sp>
        <p:nvSpPr>
          <p:cNvPr id="25279" name="Text Box 703"/>
          <p:cNvSpPr txBox="1">
            <a:spLocks noChangeArrowheads="1"/>
          </p:cNvSpPr>
          <p:nvPr/>
        </p:nvSpPr>
        <p:spPr bwMode="auto">
          <a:xfrm>
            <a:off x="6248400" y="243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Bụi, khói</a:t>
            </a:r>
          </a:p>
        </p:txBody>
      </p:sp>
      <p:sp>
        <p:nvSpPr>
          <p:cNvPr id="25280" name="Text Box 704"/>
          <p:cNvSpPr txBox="1">
            <a:spLocks noChangeArrowheads="1"/>
          </p:cNvSpPr>
          <p:nvPr/>
        </p:nvSpPr>
        <p:spPr bwMode="auto">
          <a:xfrm>
            <a:off x="1981200" y="28956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/>
              <a:t>- Thành </a:t>
            </a:r>
            <a:r>
              <a:rPr lang="en-US" sz="2000"/>
              <a:t>phần nào có trong không khí là quan trọng đối với đời sống của thực vật?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46815" y="7620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781 L -3.33333E-6 0.228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012 L 0 0.228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71" grpId="0"/>
      <p:bldP spid="25272" grpId="0"/>
      <p:bldP spid="25274" grpId="0"/>
      <p:bldP spid="25275" grpId="0"/>
      <p:bldP spid="25275" grpId="1"/>
      <p:bldP spid="25276" grpId="0"/>
      <p:bldP spid="25276" grpId="1"/>
      <p:bldP spid="25277" grpId="0"/>
      <p:bldP spid="25278" grpId="0"/>
      <p:bldP spid="25279" grpId="0"/>
      <p:bldP spid="25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uon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63000"/>
                    </a14:imgEffect>
                    <a14:imgEffect>
                      <a14:brightnessContrast bright="-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51624"/>
            <a:ext cx="4343400" cy="5145266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7" descr="Huong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45000"/>
                    </a14:imgEffect>
                    <a14:imgEffect>
                      <a14:brightnessContrast bright="-9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9436" y="1143000"/>
            <a:ext cx="4260850" cy="511925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Rectangle 21"/>
          <p:cNvSpPr>
            <a:spLocks noChangeArrowheads="1"/>
          </p:cNvSpPr>
          <p:nvPr/>
        </p:nvSpPr>
        <p:spPr bwMode="auto">
          <a:xfrm>
            <a:off x="339436" y="5687290"/>
            <a:ext cx="4118264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Sơ đồ sự trao đổi khí trong </a:t>
            </a:r>
            <a:r>
              <a:rPr lang="en-US" sz="1800" i="1">
                <a:solidFill>
                  <a:schemeClr val="bg1"/>
                </a:solidFill>
              </a:rPr>
              <a:t>quang hợp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của thực vật</a:t>
            </a:r>
          </a:p>
        </p:txBody>
      </p:sp>
      <p:sp>
        <p:nvSpPr>
          <p:cNvPr id="10249" name="Rectangle 22"/>
          <p:cNvSpPr>
            <a:spLocks noChangeArrowheads="1"/>
          </p:cNvSpPr>
          <p:nvPr/>
        </p:nvSpPr>
        <p:spPr bwMode="auto">
          <a:xfrm>
            <a:off x="4672445" y="5687290"/>
            <a:ext cx="434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Sơ đồ sự trao đổi khí trong </a:t>
            </a:r>
            <a:r>
              <a:rPr lang="en-US" sz="1800" i="1">
                <a:solidFill>
                  <a:schemeClr val="bg1"/>
                </a:solidFill>
              </a:rPr>
              <a:t>hô hấp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 của thực vật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14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13" name="Hình Bầu dục 12"/>
          <p:cNvSpPr/>
          <p:nvPr/>
        </p:nvSpPr>
        <p:spPr>
          <a:xfrm>
            <a:off x="3210791" y="3927755"/>
            <a:ext cx="1361209" cy="588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800" smtClean="0">
                <a:solidFill>
                  <a:schemeClr val="tx1"/>
                </a:solidFill>
              </a:rPr>
              <a:t>?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" name="Hình Bầu dục 24"/>
          <p:cNvSpPr/>
          <p:nvPr/>
        </p:nvSpPr>
        <p:spPr>
          <a:xfrm>
            <a:off x="214745" y="4059381"/>
            <a:ext cx="914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800" smtClean="0">
                <a:solidFill>
                  <a:schemeClr val="tx1"/>
                </a:solidFill>
              </a:rPr>
              <a:t>?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Hình Bầu dục 25"/>
          <p:cNvSpPr/>
          <p:nvPr/>
        </p:nvSpPr>
        <p:spPr>
          <a:xfrm>
            <a:off x="7391400" y="4481941"/>
            <a:ext cx="914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800" smtClean="0">
                <a:solidFill>
                  <a:schemeClr val="tx1"/>
                </a:solidFill>
              </a:rPr>
              <a:t>?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" name="Hình Bầu dục 26"/>
          <p:cNvSpPr/>
          <p:nvPr/>
        </p:nvSpPr>
        <p:spPr>
          <a:xfrm>
            <a:off x="4648199" y="3643738"/>
            <a:ext cx="1361209" cy="588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800" smtClean="0">
                <a:solidFill>
                  <a:schemeClr val="tx1"/>
                </a:solidFill>
              </a:rPr>
              <a:t>?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Hình Bầu dục 14"/>
          <p:cNvSpPr/>
          <p:nvPr/>
        </p:nvSpPr>
        <p:spPr>
          <a:xfrm>
            <a:off x="207818" y="4055913"/>
            <a:ext cx="914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smtClean="0">
                <a:solidFill>
                  <a:schemeClr val="tx1"/>
                </a:solidFill>
              </a:rPr>
              <a:t>Khí</a:t>
            </a:r>
          </a:p>
          <a:p>
            <a:pPr algn="ctr">
              <a:lnSpc>
                <a:spcPts val="1500"/>
              </a:lnSpc>
            </a:pPr>
            <a:r>
              <a:rPr lang="en-US" sz="1600" smtClean="0">
                <a:solidFill>
                  <a:schemeClr val="tx1"/>
                </a:solidFill>
              </a:rPr>
              <a:t>ô-xi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Hình Bầu dục 15"/>
          <p:cNvSpPr/>
          <p:nvPr/>
        </p:nvSpPr>
        <p:spPr>
          <a:xfrm>
            <a:off x="3213391" y="3927755"/>
            <a:ext cx="1361209" cy="588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smtClean="0">
                <a:solidFill>
                  <a:schemeClr val="tx1"/>
                </a:solidFill>
              </a:rPr>
              <a:t>Khí </a:t>
            </a:r>
            <a:endParaRPr lang="en-US" sz="1400">
              <a:solidFill>
                <a:schemeClr val="tx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400" smtClean="0">
                <a:solidFill>
                  <a:schemeClr val="tx1"/>
                </a:solidFill>
              </a:rPr>
              <a:t>các-bô-níc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Hình Bầu dục 16"/>
          <p:cNvSpPr/>
          <p:nvPr/>
        </p:nvSpPr>
        <p:spPr>
          <a:xfrm>
            <a:off x="4662055" y="3629891"/>
            <a:ext cx="1361209" cy="588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smtClean="0">
                <a:solidFill>
                  <a:schemeClr val="tx1"/>
                </a:solidFill>
              </a:rPr>
              <a:t>Khí </a:t>
            </a:r>
            <a:endParaRPr lang="en-US" sz="1400">
              <a:solidFill>
                <a:schemeClr val="tx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400" smtClean="0">
                <a:solidFill>
                  <a:schemeClr val="tx1"/>
                </a:solidFill>
              </a:rPr>
              <a:t>các-bô-níc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Hình Bầu dục 17"/>
          <p:cNvSpPr/>
          <p:nvPr/>
        </p:nvSpPr>
        <p:spPr>
          <a:xfrm>
            <a:off x="7398328" y="4488871"/>
            <a:ext cx="9144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smtClean="0">
                <a:solidFill>
                  <a:schemeClr val="tx1"/>
                </a:solidFill>
              </a:rPr>
              <a:t>Khí</a:t>
            </a:r>
          </a:p>
          <a:p>
            <a:pPr algn="ctr">
              <a:lnSpc>
                <a:spcPts val="1500"/>
              </a:lnSpc>
            </a:pPr>
            <a:r>
              <a:rPr lang="en-US" sz="1600" smtClean="0">
                <a:solidFill>
                  <a:schemeClr val="tx1"/>
                </a:solidFill>
              </a:rPr>
              <a:t>ô-xi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Hình Bầu dục 2"/>
          <p:cNvSpPr/>
          <p:nvPr/>
        </p:nvSpPr>
        <p:spPr>
          <a:xfrm>
            <a:off x="339437" y="1143000"/>
            <a:ext cx="65116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ình Bầu dục 19"/>
          <p:cNvSpPr/>
          <p:nvPr/>
        </p:nvSpPr>
        <p:spPr>
          <a:xfrm>
            <a:off x="4662055" y="1143000"/>
            <a:ext cx="651164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3" grpId="0" animBg="1"/>
      <p:bldP spid="25" grpId="0" animBg="1"/>
      <p:bldP spid="26" grpId="0" animBg="1"/>
      <p:bldP spid="27" grpId="0" animBg="1"/>
      <p:bldP spid="15" grpId="0" animBg="1"/>
      <p:bldP spid="16" grpId="0" animBg="1"/>
      <p:bldP spid="17" grpId="0" animBg="1"/>
      <p:bldP spid="18" grpId="0" animBg="1"/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965389"/>
              </p:ext>
            </p:extLst>
          </p:nvPr>
        </p:nvGraphicFramePr>
        <p:xfrm>
          <a:off x="342900" y="1371595"/>
          <a:ext cx="8458200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Hình</a:t>
                      </a:r>
                      <a:r>
                        <a:rPr lang="en-US" b="1" baseline="0" smtClean="0"/>
                        <a:t> 1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Hình</a:t>
                      </a:r>
                      <a:r>
                        <a:rPr lang="en-US" b="1" baseline="0" smtClean="0"/>
                        <a:t> 2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/>
                        <a:t>Hút khí 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Thải khí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Là</a:t>
                      </a:r>
                      <a:r>
                        <a:rPr lang="en-US" b="1" baseline="0" smtClean="0"/>
                        <a:t> </a:t>
                      </a:r>
                      <a:r>
                        <a:rPr lang="en-US" b="1" smtClean="0"/>
                        <a:t>quá</a:t>
                      </a:r>
                      <a:r>
                        <a:rPr lang="en-US" b="1" baseline="0" smtClean="0"/>
                        <a:t> trình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/>
                        <a:t> Thời gian </a:t>
                      </a:r>
                    </a:p>
                    <a:p>
                      <a:pPr algn="ctr"/>
                      <a:r>
                        <a:rPr lang="en-US" b="1" baseline="0" smtClean="0"/>
                        <a:t>xảy ra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/>
                        <a:t>Hút khí 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Thải khí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Là</a:t>
                      </a:r>
                      <a:r>
                        <a:rPr lang="en-US" b="1" baseline="0" smtClean="0"/>
                        <a:t> </a:t>
                      </a:r>
                      <a:r>
                        <a:rPr lang="en-US" b="1" smtClean="0"/>
                        <a:t>quá</a:t>
                      </a:r>
                      <a:r>
                        <a:rPr lang="en-US" b="1" baseline="0" smtClean="0"/>
                        <a:t> trình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/>
                        <a:t>Thời gian </a:t>
                      </a:r>
                    </a:p>
                    <a:p>
                      <a:pPr algn="ctr"/>
                      <a:r>
                        <a:rPr lang="en-US" b="1" baseline="0" smtClean="0"/>
                        <a:t>xảy ra 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smtClean="0"/>
                    </a:p>
                    <a:p>
                      <a:pPr algn="ctr"/>
                      <a:endParaRPr lang="en-US" b="1" smtClean="0"/>
                    </a:p>
                    <a:p>
                      <a:pPr algn="ctr"/>
                      <a:endParaRPr lang="en-US" b="1" smtClean="0"/>
                    </a:p>
                    <a:p>
                      <a:pPr algn="ctr"/>
                      <a:endParaRPr lang="en-US" b="1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Hộp_Văn_Bản 5"/>
          <p:cNvSpPr txBox="1"/>
          <p:nvPr/>
        </p:nvSpPr>
        <p:spPr>
          <a:xfrm>
            <a:off x="90055" y="24237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Tên: </a:t>
            </a:r>
            <a:endParaRPr lang="en-US" sz="2000"/>
          </a:p>
        </p:txBody>
      </p:sp>
      <p:cxnSp>
        <p:nvCxnSpPr>
          <p:cNvPr id="7" name="Đường kết nối Thẳng 6"/>
          <p:cNvCxnSpPr/>
          <p:nvPr/>
        </p:nvCxnSpPr>
        <p:spPr>
          <a:xfrm>
            <a:off x="762000" y="533400"/>
            <a:ext cx="16764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_Văn_Bản 7"/>
          <p:cNvSpPr txBox="1"/>
          <p:nvPr/>
        </p:nvSpPr>
        <p:spPr>
          <a:xfrm>
            <a:off x="3314700" y="18082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mtClean="0"/>
              <a:t>Phiếu học tập</a:t>
            </a:r>
            <a:endParaRPr lang="en-US" b="0"/>
          </a:p>
        </p:txBody>
      </p:sp>
      <p:sp>
        <p:nvSpPr>
          <p:cNvPr id="9" name="Hộp_Văn_Bản 8"/>
          <p:cNvSpPr txBox="1"/>
          <p:nvPr/>
        </p:nvSpPr>
        <p:spPr>
          <a:xfrm>
            <a:off x="152400" y="80356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1. Hãy quan sát hình 1 và hình 2 rồi hoàn thành bảng sau:</a:t>
            </a:r>
            <a:endParaRPr lang="en-US" sz="2400" b="0"/>
          </a:p>
        </p:txBody>
      </p:sp>
      <p:sp>
        <p:nvSpPr>
          <p:cNvPr id="10" name="Hộp_Văn_Bản 9"/>
          <p:cNvSpPr txBox="1"/>
          <p:nvPr/>
        </p:nvSpPr>
        <p:spPr>
          <a:xfrm>
            <a:off x="117764" y="3886200"/>
            <a:ext cx="879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/>
              <a:t>2</a:t>
            </a:r>
            <a:r>
              <a:rPr lang="en-US" sz="2400" b="0" smtClean="0"/>
              <a:t>. Điều gì sẽ xảy ra với thực vật nếu một trong hai quá trình trên ngừng hoạt động?:</a:t>
            </a:r>
            <a:endParaRPr lang="en-US" sz="2400" b="0"/>
          </a:p>
        </p:txBody>
      </p:sp>
      <p:sp>
        <p:nvSpPr>
          <p:cNvPr id="11" name="Hộp_Văn_Bản 10"/>
          <p:cNvSpPr txBox="1"/>
          <p:nvPr/>
        </p:nvSpPr>
        <p:spPr>
          <a:xfrm>
            <a:off x="0" y="5029200"/>
            <a:ext cx="10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smtClean="0">
                <a:solidFill>
                  <a:srgbClr val="002060"/>
                </a:solidFill>
              </a:rPr>
              <a:t>Chú ý: </a:t>
            </a:r>
            <a:endParaRPr lang="en-US" sz="2000" b="0" i="1">
              <a:solidFill>
                <a:srgbClr val="00206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900545" y="504831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smtClean="0">
                <a:solidFill>
                  <a:srgbClr val="002060"/>
                </a:solidFill>
              </a:rPr>
              <a:t>Cũng có khi xảy ra hô hấp sáng (khi cường độ ánh sáng tăng, lượng khí các-bô-níc cạn kiệt, lượng ô-xi tăng). Hô hấp sáng làm giảm năng lượng của thực vật.</a:t>
            </a:r>
          </a:p>
          <a:p>
            <a:r>
              <a:rPr lang="en-US" sz="2000" b="0" i="1" smtClean="0">
                <a:solidFill>
                  <a:srgbClr val="002060"/>
                </a:solidFill>
              </a:rPr>
              <a:t>Các bộ phận của cây đều có thể tham gia vào quá trình hô hấp. Đặc biệt là ở lá và rễ.</a:t>
            </a:r>
            <a:endParaRPr lang="en-US" sz="2000" b="0" i="1">
              <a:solidFill>
                <a:srgbClr val="00206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81000" y="2819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/>
            </a:lvl1pPr>
          </a:lstStyle>
          <a:p>
            <a:pPr algn="ctr"/>
            <a:r>
              <a:rPr lang="en-US">
                <a:solidFill>
                  <a:srgbClr val="0000FF"/>
                </a:solidFill>
              </a:rPr>
              <a:t>Các-bô-níc</a:t>
            </a:r>
          </a:p>
        </p:txBody>
      </p:sp>
      <p:sp>
        <p:nvSpPr>
          <p:cNvPr id="14" name="Hộp_Văn_Bản 13"/>
          <p:cNvSpPr txBox="1"/>
          <p:nvPr/>
        </p:nvSpPr>
        <p:spPr>
          <a:xfrm>
            <a:off x="1468582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/>
            </a:lvl1pPr>
          </a:lstStyle>
          <a:p>
            <a:pPr algn="ctr"/>
            <a:r>
              <a:rPr lang="en-US">
                <a:solidFill>
                  <a:srgbClr val="0000FF"/>
                </a:solidFill>
              </a:rPr>
              <a:t>Ô-xi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2466109" y="281247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smtClean="0">
                <a:solidFill>
                  <a:srgbClr val="0000FF"/>
                </a:solidFill>
              </a:rPr>
              <a:t>Quang hợp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3525982" y="280554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smtClean="0">
                <a:solidFill>
                  <a:srgbClr val="0000FF"/>
                </a:solidFill>
              </a:rPr>
              <a:t>Ban ngày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4630882" y="28055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smtClean="0">
                <a:solidFill>
                  <a:srgbClr val="0000FF"/>
                </a:solidFill>
              </a:rPr>
              <a:t>Ô-xi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5663046" y="2873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/>
            </a:lvl1pPr>
          </a:lstStyle>
          <a:p>
            <a:pPr algn="ctr"/>
            <a:r>
              <a:rPr lang="en-US">
                <a:solidFill>
                  <a:srgbClr val="0000FF"/>
                </a:solidFill>
              </a:rPr>
              <a:t>Các-bô-níc</a:t>
            </a:r>
          </a:p>
        </p:txBody>
      </p:sp>
      <p:sp>
        <p:nvSpPr>
          <p:cNvPr id="20" name="Hộp_Văn_Bản 19"/>
          <p:cNvSpPr txBox="1"/>
          <p:nvPr/>
        </p:nvSpPr>
        <p:spPr>
          <a:xfrm>
            <a:off x="6681355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/>
            </a:lvl1pPr>
          </a:lstStyle>
          <a:p>
            <a:pPr algn="ctr"/>
            <a:r>
              <a:rPr lang="en-US" smtClean="0">
                <a:solidFill>
                  <a:srgbClr val="0000FF"/>
                </a:solidFill>
              </a:rPr>
              <a:t>Hô hấp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671955" y="2625435"/>
            <a:ext cx="11118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/>
            </a:lvl1pPr>
          </a:lstStyle>
          <a:p>
            <a:pPr algn="ctr"/>
            <a:r>
              <a:rPr lang="en-US" smtClean="0">
                <a:solidFill>
                  <a:srgbClr val="0000FF"/>
                </a:solidFill>
              </a:rPr>
              <a:t>Cả ngày đêm </a:t>
            </a:r>
            <a:r>
              <a:rPr lang="en-US" sz="1800" smtClean="0">
                <a:solidFill>
                  <a:srgbClr val="0000FF"/>
                </a:solidFill>
              </a:rPr>
              <a:t>(khi không có ánh sáng)</a:t>
            </a:r>
          </a:p>
        </p:txBody>
      </p:sp>
      <p:sp>
        <p:nvSpPr>
          <p:cNvPr id="22" name="Hộp_Văn_Bản 21"/>
          <p:cNvSpPr txBox="1"/>
          <p:nvPr/>
        </p:nvSpPr>
        <p:spPr>
          <a:xfrm>
            <a:off x="117764" y="4627430"/>
            <a:ext cx="879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smtClean="0">
                <a:solidFill>
                  <a:srgbClr val="0000FF"/>
                </a:solidFill>
              </a:rPr>
              <a:t>Một trong hai quá trình trên ngừng hoạt động thì thực vật sẽ chết.</a:t>
            </a:r>
            <a:endParaRPr lang="en-US" sz="2400" b="0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8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8001000" cy="2492990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 Thực </a:t>
            </a:r>
            <a:r>
              <a:rPr lang="en-US" sz="2400">
                <a:solidFill>
                  <a:srgbClr val="0000FF"/>
                </a:solidFill>
              </a:rPr>
              <a:t>vật cần không khí để quang hợp và hô hấp.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 Khí </a:t>
            </a:r>
            <a:r>
              <a:rPr lang="en-US" sz="2400">
                <a:solidFill>
                  <a:srgbClr val="0000FF"/>
                </a:solidFill>
              </a:rPr>
              <a:t>các - bô -níc cần cho quá trình quang hợp.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>
                <a:solidFill>
                  <a:srgbClr val="0000FF"/>
                </a:solidFill>
              </a:rPr>
              <a:t> Khí </a:t>
            </a:r>
            <a:r>
              <a:rPr lang="en-US" sz="2400">
                <a:solidFill>
                  <a:srgbClr val="0000FF"/>
                </a:solidFill>
              </a:rPr>
              <a:t>ô – xi cần cho quá trình hô hấp</a:t>
            </a:r>
            <a:r>
              <a:rPr lang="en-US" sz="240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smtClean="0">
                <a:solidFill>
                  <a:srgbClr val="0000FF"/>
                </a:solidFill>
              </a:rPr>
              <a:t>Cây dù được cung cấp đủ nước, chất khoáng và ánh sáng nhưng thiếu không khí cây cũng không sống được.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46815" y="200880"/>
            <a:ext cx="1200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800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smtClean="0"/>
              <a:t>Khoa học</a:t>
            </a:r>
            <a:endParaRPr lang="en-US" sz="1600"/>
          </a:p>
        </p:txBody>
      </p:sp>
      <p:sp>
        <p:nvSpPr>
          <p:cNvPr id="10" name="Text Box 695"/>
          <p:cNvSpPr txBox="1">
            <a:spLocks noChangeArrowheads="1"/>
          </p:cNvSpPr>
          <p:nvPr/>
        </p:nvSpPr>
        <p:spPr bwMode="auto">
          <a:xfrm>
            <a:off x="2552700" y="471055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Nhu cầu không khí của thực vật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183243" y="3048000"/>
            <a:ext cx="1790700" cy="523220"/>
          </a:xfrm>
          <a:prstGeom prst="rect">
            <a:avLst/>
          </a:prstGeo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3300"/>
                </a:solidFill>
              </a:rPr>
              <a:t>Kết luận: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838200" y="9861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- Thực vật cần không khí để làm gì? </a:t>
            </a:r>
            <a:endParaRPr lang="en-US" sz="2400" b="0"/>
          </a:p>
        </p:txBody>
      </p:sp>
      <p:sp>
        <p:nvSpPr>
          <p:cNvPr id="11" name="Hộp_Văn_Bản 10"/>
          <p:cNvSpPr txBox="1"/>
          <p:nvPr/>
        </p:nvSpPr>
        <p:spPr>
          <a:xfrm>
            <a:off x="851190" y="1447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- Quá trình quang hợp cần khí gì? Thải ra khí gì? </a:t>
            </a:r>
            <a:endParaRPr lang="en-US" sz="2400" b="0"/>
          </a:p>
        </p:txBody>
      </p:sp>
      <p:sp>
        <p:nvSpPr>
          <p:cNvPr id="12" name="Hộp_Văn_Bản 11"/>
          <p:cNvSpPr txBox="1"/>
          <p:nvPr/>
        </p:nvSpPr>
        <p:spPr>
          <a:xfrm>
            <a:off x="852714" y="190276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- Quá trình hô hấp cần khí gì? Thải ra khí gì? </a:t>
            </a:r>
            <a:endParaRPr lang="en-US" sz="2400" b="0"/>
          </a:p>
        </p:txBody>
      </p:sp>
      <p:sp>
        <p:nvSpPr>
          <p:cNvPr id="14" name="Hộp_Văn_Bản 13"/>
          <p:cNvSpPr txBox="1"/>
          <p:nvPr/>
        </p:nvSpPr>
        <p:spPr>
          <a:xfrm>
            <a:off x="838200" y="228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/>
              <a:t>- Cây dù được chăm sóc tốt nếu thiếu không khí sống được không?</a:t>
            </a:r>
            <a:endParaRPr lang="en-US" sz="2400" b="0"/>
          </a:p>
        </p:txBody>
      </p:sp>
      <p:pic>
        <p:nvPicPr>
          <p:cNvPr id="15" name="Picture 1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31" y="1366575"/>
            <a:ext cx="504274" cy="8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83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2" grpId="0" animBg="1"/>
      <p:bldP spid="3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1354</Words>
  <Application>Microsoft Office PowerPoint</Application>
  <PresentationFormat>On-screen Show (4:3)</PresentationFormat>
  <Paragraphs>198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Trong Phat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Phi Hung</dc:creator>
  <cp:lastModifiedBy>Xuan Khai</cp:lastModifiedBy>
  <cp:revision>317</cp:revision>
  <cp:lastPrinted>2012-04-17T15:23:37Z</cp:lastPrinted>
  <dcterms:created xsi:type="dcterms:W3CDTF">2008-04-14T00:54:54Z</dcterms:created>
  <dcterms:modified xsi:type="dcterms:W3CDTF">2014-08-09T04:18:18Z</dcterms:modified>
</cp:coreProperties>
</file>