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6" r:id="rId2"/>
    <p:sldId id="296" r:id="rId3"/>
    <p:sldId id="298" r:id="rId4"/>
    <p:sldId id="297" r:id="rId5"/>
    <p:sldId id="301" r:id="rId6"/>
    <p:sldId id="300" r:id="rId7"/>
    <p:sldId id="302" r:id="rId8"/>
    <p:sldId id="305" r:id="rId9"/>
    <p:sldId id="314" r:id="rId10"/>
    <p:sldId id="303" r:id="rId11"/>
    <p:sldId id="304" r:id="rId12"/>
    <p:sldId id="289" r:id="rId13"/>
    <p:sldId id="307" r:id="rId14"/>
    <p:sldId id="309" r:id="rId15"/>
    <p:sldId id="310" r:id="rId16"/>
    <p:sldId id="311" r:id="rId17"/>
    <p:sldId id="312" r:id="rId18"/>
    <p:sldId id="313" r:id="rId19"/>
    <p:sldId id="306" r:id="rId20"/>
  </p:sldIdLst>
  <p:sldSz cx="9144000" cy="6858000" type="screen4x3"/>
  <p:notesSz cx="6858000" cy="9144000"/>
  <p:custDataLst>
    <p:tags r:id="rId21"/>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F056"/>
    <a:srgbClr val="FFFF00"/>
    <a:srgbClr val="009900"/>
    <a:srgbClr val="66CC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p:cViewPr varScale="1">
        <p:scale>
          <a:sx n="87" d="100"/>
          <a:sy n="87" d="100"/>
        </p:scale>
        <p:origin x="94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6731F05-FCD0-4CB7-9C82-49602799D879}"/>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A2B1A9D7-C1C7-421C-A859-B705778E6E91}"/>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349B977-5BE4-4341-8E25-3DEF5114D64B}"/>
              </a:ext>
            </a:extLst>
          </p:cNvPr>
          <p:cNvSpPr>
            <a:spLocks noGrp="1"/>
          </p:cNvSpPr>
          <p:nvPr>
            <p:ph type="sldNum" sz="quarter" idx="12"/>
          </p:nvPr>
        </p:nvSpPr>
        <p:spPr/>
        <p:txBody>
          <a:bodyPr/>
          <a:lstStyle>
            <a:lvl1pPr>
              <a:defRPr/>
            </a:lvl1pPr>
          </a:lstStyle>
          <a:p>
            <a:fld id="{51622E54-C371-46FA-9087-6F556A12FE5E}" type="slidenum">
              <a:rPr lang="en-US" altLang="en-US"/>
              <a:pPr/>
              <a:t>‹#›</a:t>
            </a:fld>
            <a:endParaRPr lang="en-US" altLang="en-US"/>
          </a:p>
        </p:txBody>
      </p:sp>
    </p:spTree>
    <p:extLst>
      <p:ext uri="{BB962C8B-B14F-4D97-AF65-F5344CB8AC3E}">
        <p14:creationId xmlns:p14="http://schemas.microsoft.com/office/powerpoint/2010/main" val="1535007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983317-2175-4375-BD5B-CC9AF3C5CF1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2852044C-DC41-441D-A953-0014131651D2}"/>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5B0CBC8-6214-4AE7-B9AA-7A2C11254688}"/>
              </a:ext>
            </a:extLst>
          </p:cNvPr>
          <p:cNvSpPr>
            <a:spLocks noGrp="1"/>
          </p:cNvSpPr>
          <p:nvPr>
            <p:ph type="sldNum" sz="quarter" idx="12"/>
          </p:nvPr>
        </p:nvSpPr>
        <p:spPr/>
        <p:txBody>
          <a:bodyPr/>
          <a:lstStyle>
            <a:lvl1pPr>
              <a:defRPr/>
            </a:lvl1pPr>
          </a:lstStyle>
          <a:p>
            <a:fld id="{A7A07378-B0D5-4C8B-BD0B-42393857A278}" type="slidenum">
              <a:rPr lang="en-US" altLang="en-US"/>
              <a:pPr/>
              <a:t>‹#›</a:t>
            </a:fld>
            <a:endParaRPr lang="en-US" altLang="en-US"/>
          </a:p>
        </p:txBody>
      </p:sp>
    </p:spTree>
    <p:extLst>
      <p:ext uri="{BB962C8B-B14F-4D97-AF65-F5344CB8AC3E}">
        <p14:creationId xmlns:p14="http://schemas.microsoft.com/office/powerpoint/2010/main" val="3090065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563DF1-589C-45C2-B682-4FB6F9E03596}"/>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FB044BD4-0694-43E7-9070-97432AD3C168}"/>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A3C2FB7E-2D94-4482-8A63-DAA3D0290D90}"/>
              </a:ext>
            </a:extLst>
          </p:cNvPr>
          <p:cNvSpPr>
            <a:spLocks noGrp="1"/>
          </p:cNvSpPr>
          <p:nvPr>
            <p:ph type="sldNum" sz="quarter" idx="12"/>
          </p:nvPr>
        </p:nvSpPr>
        <p:spPr/>
        <p:txBody>
          <a:bodyPr/>
          <a:lstStyle>
            <a:lvl1pPr>
              <a:defRPr/>
            </a:lvl1pPr>
          </a:lstStyle>
          <a:p>
            <a:fld id="{2EC3BFDF-ED99-4E20-9E30-20A72BE5E7FB}" type="slidenum">
              <a:rPr lang="en-US" altLang="en-US"/>
              <a:pPr/>
              <a:t>‹#›</a:t>
            </a:fld>
            <a:endParaRPr lang="en-US" altLang="en-US"/>
          </a:p>
        </p:txBody>
      </p:sp>
    </p:spTree>
    <p:extLst>
      <p:ext uri="{BB962C8B-B14F-4D97-AF65-F5344CB8AC3E}">
        <p14:creationId xmlns:p14="http://schemas.microsoft.com/office/powerpoint/2010/main" val="2165011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7A551C-F82F-41E0-B7D4-AD2E4488507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D65315D2-1399-4394-B167-B957108BB7FA}"/>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CB4FB49A-7AC1-4712-92DE-16CD5E049BB1}"/>
              </a:ext>
            </a:extLst>
          </p:cNvPr>
          <p:cNvSpPr>
            <a:spLocks noGrp="1"/>
          </p:cNvSpPr>
          <p:nvPr>
            <p:ph type="sldNum" sz="quarter" idx="12"/>
          </p:nvPr>
        </p:nvSpPr>
        <p:spPr/>
        <p:txBody>
          <a:bodyPr/>
          <a:lstStyle>
            <a:lvl1pPr>
              <a:defRPr/>
            </a:lvl1pPr>
          </a:lstStyle>
          <a:p>
            <a:fld id="{6CA353D1-12F6-4875-9F2F-BC70137F7CD7}" type="slidenum">
              <a:rPr lang="en-US" altLang="en-US"/>
              <a:pPr/>
              <a:t>‹#›</a:t>
            </a:fld>
            <a:endParaRPr lang="en-US" altLang="en-US"/>
          </a:p>
        </p:txBody>
      </p:sp>
    </p:spTree>
    <p:extLst>
      <p:ext uri="{BB962C8B-B14F-4D97-AF65-F5344CB8AC3E}">
        <p14:creationId xmlns:p14="http://schemas.microsoft.com/office/powerpoint/2010/main" val="1374055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DB8B6A-46E4-4AD3-AFFF-01D35987C38F}"/>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2B5049C-04E0-4573-99F7-9AB483FF1FF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BB5A6D3E-2B96-41AE-8341-041AF2098B1D}"/>
              </a:ext>
            </a:extLst>
          </p:cNvPr>
          <p:cNvSpPr>
            <a:spLocks noGrp="1"/>
          </p:cNvSpPr>
          <p:nvPr>
            <p:ph type="sldNum" sz="quarter" idx="12"/>
          </p:nvPr>
        </p:nvSpPr>
        <p:spPr/>
        <p:txBody>
          <a:bodyPr/>
          <a:lstStyle>
            <a:lvl1pPr>
              <a:defRPr/>
            </a:lvl1pPr>
          </a:lstStyle>
          <a:p>
            <a:fld id="{EEAD262A-9BED-4BE9-828B-071EAA323057}" type="slidenum">
              <a:rPr lang="en-US" altLang="en-US"/>
              <a:pPr/>
              <a:t>‹#›</a:t>
            </a:fld>
            <a:endParaRPr lang="en-US" altLang="en-US"/>
          </a:p>
        </p:txBody>
      </p:sp>
    </p:spTree>
    <p:extLst>
      <p:ext uri="{BB962C8B-B14F-4D97-AF65-F5344CB8AC3E}">
        <p14:creationId xmlns:p14="http://schemas.microsoft.com/office/powerpoint/2010/main" val="612135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4F84890-D51D-471C-9C09-61744A37D144}"/>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D4A70C79-952C-446E-B9B1-8BDFFD4227C8}"/>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B116DAC4-C325-448A-9D15-4D9DC4CA6476}"/>
              </a:ext>
            </a:extLst>
          </p:cNvPr>
          <p:cNvSpPr>
            <a:spLocks noGrp="1"/>
          </p:cNvSpPr>
          <p:nvPr>
            <p:ph type="sldNum" sz="quarter" idx="12"/>
          </p:nvPr>
        </p:nvSpPr>
        <p:spPr/>
        <p:txBody>
          <a:bodyPr/>
          <a:lstStyle>
            <a:lvl1pPr>
              <a:defRPr/>
            </a:lvl1pPr>
          </a:lstStyle>
          <a:p>
            <a:fld id="{B5CE3D70-1281-4287-89B0-062F8C73E3CD}" type="slidenum">
              <a:rPr lang="en-US" altLang="en-US"/>
              <a:pPr/>
              <a:t>‹#›</a:t>
            </a:fld>
            <a:endParaRPr lang="en-US" altLang="en-US"/>
          </a:p>
        </p:txBody>
      </p:sp>
    </p:spTree>
    <p:extLst>
      <p:ext uri="{BB962C8B-B14F-4D97-AF65-F5344CB8AC3E}">
        <p14:creationId xmlns:p14="http://schemas.microsoft.com/office/powerpoint/2010/main" val="2048264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F5BDE46-A6AC-4506-A787-1EC30BAFC90E}"/>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3FEE5793-9BB9-435C-803B-B693BBD49D7F}"/>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B80CA2DB-5E68-4167-854E-29BD1A7B7A1B}"/>
              </a:ext>
            </a:extLst>
          </p:cNvPr>
          <p:cNvSpPr>
            <a:spLocks noGrp="1"/>
          </p:cNvSpPr>
          <p:nvPr>
            <p:ph type="sldNum" sz="quarter" idx="12"/>
          </p:nvPr>
        </p:nvSpPr>
        <p:spPr/>
        <p:txBody>
          <a:bodyPr/>
          <a:lstStyle>
            <a:lvl1pPr>
              <a:defRPr/>
            </a:lvl1pPr>
          </a:lstStyle>
          <a:p>
            <a:fld id="{C6D205E4-90A1-482C-8FDA-9481A273AF1C}" type="slidenum">
              <a:rPr lang="en-US" altLang="en-US"/>
              <a:pPr/>
              <a:t>‹#›</a:t>
            </a:fld>
            <a:endParaRPr lang="en-US" altLang="en-US"/>
          </a:p>
        </p:txBody>
      </p:sp>
    </p:spTree>
    <p:extLst>
      <p:ext uri="{BB962C8B-B14F-4D97-AF65-F5344CB8AC3E}">
        <p14:creationId xmlns:p14="http://schemas.microsoft.com/office/powerpoint/2010/main" val="2798084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AEFD201-2268-4A24-B267-1420BB08D79B}"/>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C8DBE936-D137-42A3-A8B0-40705722763F}"/>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444649CA-55E3-408B-9305-B077A4F3C6F9}"/>
              </a:ext>
            </a:extLst>
          </p:cNvPr>
          <p:cNvSpPr>
            <a:spLocks noGrp="1"/>
          </p:cNvSpPr>
          <p:nvPr>
            <p:ph type="sldNum" sz="quarter" idx="12"/>
          </p:nvPr>
        </p:nvSpPr>
        <p:spPr/>
        <p:txBody>
          <a:bodyPr/>
          <a:lstStyle>
            <a:lvl1pPr>
              <a:defRPr/>
            </a:lvl1pPr>
          </a:lstStyle>
          <a:p>
            <a:fld id="{57D4C9A6-1B22-4C54-A74D-A839A3F93F35}" type="slidenum">
              <a:rPr lang="en-US" altLang="en-US"/>
              <a:pPr/>
              <a:t>‹#›</a:t>
            </a:fld>
            <a:endParaRPr lang="en-US" altLang="en-US"/>
          </a:p>
        </p:txBody>
      </p:sp>
    </p:spTree>
    <p:extLst>
      <p:ext uri="{BB962C8B-B14F-4D97-AF65-F5344CB8AC3E}">
        <p14:creationId xmlns:p14="http://schemas.microsoft.com/office/powerpoint/2010/main" val="3922339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6CDE724-3799-4555-9581-2F303BA5707D}"/>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F4E78781-FCDB-49CA-AACC-97ABC702A350}"/>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86173DBC-F3DD-42D0-ABDF-FFA08A1E5295}"/>
              </a:ext>
            </a:extLst>
          </p:cNvPr>
          <p:cNvSpPr>
            <a:spLocks noGrp="1"/>
          </p:cNvSpPr>
          <p:nvPr>
            <p:ph type="sldNum" sz="quarter" idx="12"/>
          </p:nvPr>
        </p:nvSpPr>
        <p:spPr/>
        <p:txBody>
          <a:bodyPr/>
          <a:lstStyle>
            <a:lvl1pPr>
              <a:defRPr/>
            </a:lvl1pPr>
          </a:lstStyle>
          <a:p>
            <a:fld id="{DC1A6B44-3F46-4254-9A83-68ADA1AD3563}" type="slidenum">
              <a:rPr lang="en-US" altLang="en-US"/>
              <a:pPr/>
              <a:t>‹#›</a:t>
            </a:fld>
            <a:endParaRPr lang="en-US" altLang="en-US"/>
          </a:p>
        </p:txBody>
      </p:sp>
    </p:spTree>
    <p:extLst>
      <p:ext uri="{BB962C8B-B14F-4D97-AF65-F5344CB8AC3E}">
        <p14:creationId xmlns:p14="http://schemas.microsoft.com/office/powerpoint/2010/main" val="73599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a:extLst>
              <a:ext uri="{FF2B5EF4-FFF2-40B4-BE49-F238E27FC236}">
                <a16:creationId xmlns:a16="http://schemas.microsoft.com/office/drawing/2014/main" id="{8AE90A19-949A-49E3-B442-9F3D7073CEA6}"/>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2DFF70F0-E958-400E-8F18-C05CDB10EE60}"/>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BDD39A4E-FFD1-485E-89D7-C1B9DC262768}"/>
              </a:ext>
            </a:extLst>
          </p:cNvPr>
          <p:cNvSpPr>
            <a:spLocks noGrp="1"/>
          </p:cNvSpPr>
          <p:nvPr>
            <p:ph type="sldNum" sz="quarter" idx="12"/>
          </p:nvPr>
        </p:nvSpPr>
        <p:spPr/>
        <p:txBody>
          <a:bodyPr/>
          <a:lstStyle>
            <a:lvl1pPr>
              <a:defRPr/>
            </a:lvl1pPr>
          </a:lstStyle>
          <a:p>
            <a:fld id="{3EAADF51-9E7D-4BAD-9608-EE2910B9C7BB}" type="slidenum">
              <a:rPr lang="en-US" altLang="en-US"/>
              <a:pPr/>
              <a:t>‹#›</a:t>
            </a:fld>
            <a:endParaRPr lang="en-US" altLang="en-US"/>
          </a:p>
        </p:txBody>
      </p:sp>
    </p:spTree>
    <p:extLst>
      <p:ext uri="{BB962C8B-B14F-4D97-AF65-F5344CB8AC3E}">
        <p14:creationId xmlns:p14="http://schemas.microsoft.com/office/powerpoint/2010/main" val="3983983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a:extLst>
              <a:ext uri="{FF2B5EF4-FFF2-40B4-BE49-F238E27FC236}">
                <a16:creationId xmlns:a16="http://schemas.microsoft.com/office/drawing/2014/main" id="{CBB18B05-5333-45AA-AEFA-78D67D76FB5D}"/>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998F823C-6D3D-4598-948E-8ECDF947C937}"/>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C3A4EC56-8A1D-41F2-A29A-3537BE7B5A73}"/>
              </a:ext>
            </a:extLst>
          </p:cNvPr>
          <p:cNvSpPr>
            <a:spLocks noGrp="1"/>
          </p:cNvSpPr>
          <p:nvPr>
            <p:ph type="sldNum" sz="quarter" idx="12"/>
          </p:nvPr>
        </p:nvSpPr>
        <p:spPr/>
        <p:txBody>
          <a:bodyPr/>
          <a:lstStyle>
            <a:lvl1pPr>
              <a:defRPr/>
            </a:lvl1pPr>
          </a:lstStyle>
          <a:p>
            <a:fld id="{1CE218C1-026C-44C3-8CE9-A59929CE9966}" type="slidenum">
              <a:rPr lang="en-US" altLang="en-US"/>
              <a:pPr/>
              <a:t>‹#›</a:t>
            </a:fld>
            <a:endParaRPr lang="en-US" altLang="en-US"/>
          </a:p>
        </p:txBody>
      </p:sp>
    </p:spTree>
    <p:extLst>
      <p:ext uri="{BB962C8B-B14F-4D97-AF65-F5344CB8AC3E}">
        <p14:creationId xmlns:p14="http://schemas.microsoft.com/office/powerpoint/2010/main" val="2994946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464A998-6A65-4AF0-8E5C-17E3627BF04E}"/>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a:extLst>
              <a:ext uri="{FF2B5EF4-FFF2-40B4-BE49-F238E27FC236}">
                <a16:creationId xmlns:a16="http://schemas.microsoft.com/office/drawing/2014/main" id="{75F38D25-29C0-432E-978A-E2F3D8D087B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64B12-ECCD-4852-A900-22DCBC14FF70}"/>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4CD135E0-861B-4467-89BC-6D0CF55C1DDB}"/>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0289A5FC-9C54-458B-8026-E3F28CAB658A}"/>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rgbClr val="898989"/>
                </a:solidFill>
              </a:defRPr>
            </a:lvl1pPr>
          </a:lstStyle>
          <a:p>
            <a:fld id="{A5C3827A-FDBE-457D-9C8F-F8355ADD032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1">
            <a:extLst>
              <a:ext uri="{FF2B5EF4-FFF2-40B4-BE49-F238E27FC236}">
                <a16:creationId xmlns:a16="http://schemas.microsoft.com/office/drawing/2014/main" id="{DB15A80B-B7B4-4467-81F4-3D649C41DABE}"/>
              </a:ext>
            </a:extLst>
          </p:cNvPr>
          <p:cNvSpPr txBox="1">
            <a:spLocks noChangeArrowheads="1"/>
          </p:cNvSpPr>
          <p:nvPr/>
        </p:nvSpPr>
        <p:spPr bwMode="auto">
          <a:xfrm>
            <a:off x="223838" y="381000"/>
            <a:ext cx="8915400"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400" b="1">
                <a:latin typeface="Times New Roman" panose="02020603050405020304" pitchFamily="18" charset="0"/>
              </a:rPr>
              <a:t>ỦY BAN NHÂN DÂN QUẬN LONG BIÊN</a:t>
            </a:r>
          </a:p>
          <a:p>
            <a:pPr algn="ctr"/>
            <a:r>
              <a:rPr lang="en-US" altLang="en-US" sz="2400" b="1">
                <a:latin typeface="Times New Roman" panose="02020603050405020304" pitchFamily="18" charset="0"/>
              </a:rPr>
              <a:t>TRƯỜNG TIỂU HỌC GIA THỤY</a:t>
            </a:r>
          </a:p>
          <a:p>
            <a:pPr algn="ctr"/>
            <a:endParaRPr lang="en-US" altLang="en-US" sz="3600" b="1">
              <a:latin typeface="Times New Roman" panose="02020603050405020304" pitchFamily="18" charset="0"/>
            </a:endParaRPr>
          </a:p>
          <a:p>
            <a:pPr algn="ctr"/>
            <a:endParaRPr lang="en-US" altLang="en-US" sz="3600" b="1">
              <a:latin typeface="Times New Roman" panose="02020603050405020304" pitchFamily="18" charset="0"/>
            </a:endParaRPr>
          </a:p>
          <a:p>
            <a:pPr algn="ctr"/>
            <a:r>
              <a:rPr lang="en-US" altLang="en-US" sz="3600" b="1">
                <a:solidFill>
                  <a:srgbClr val="FF0000"/>
                </a:solidFill>
                <a:latin typeface="Times New Roman" panose="02020603050405020304" pitchFamily="18" charset="0"/>
              </a:rPr>
              <a:t>MÔN: KĨ THUẬT</a:t>
            </a:r>
          </a:p>
          <a:p>
            <a:pPr algn="ctr"/>
            <a:r>
              <a:rPr lang="en-US" altLang="en-US" sz="3600" b="1">
                <a:solidFill>
                  <a:srgbClr val="FF0000"/>
                </a:solidFill>
                <a:latin typeface="Times New Roman" panose="02020603050405020304" pitchFamily="18" charset="0"/>
              </a:rPr>
              <a:t>BÀI 1:VẬT LIỆU, DỤNG CỤ CẮT, KHÂU, THÊU (TIẾT 2) </a:t>
            </a:r>
          </a:p>
        </p:txBody>
      </p:sp>
      <p:pic>
        <p:nvPicPr>
          <p:cNvPr id="2051" name="Picture 8" descr="http://previews.123rf.com/images/yuyuyi/yuyuyi1209/yuyuyi120900222/15452353-Multicultural-children-and-banner--Stock-Vector-children-school-holding.jpg">
            <a:extLst>
              <a:ext uri="{FF2B5EF4-FFF2-40B4-BE49-F238E27FC236}">
                <a16:creationId xmlns:a16="http://schemas.microsoft.com/office/drawing/2014/main" id="{00CA39BD-5979-4C7C-BEDE-EDAC608294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49277"/>
          <a:stretch>
            <a:fillRect/>
          </a:stretch>
        </p:blipFill>
        <p:spPr bwMode="auto">
          <a:xfrm>
            <a:off x="-635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81AA8BE-ACA4-41C8-9464-23BCBC838949}"/>
              </a:ext>
            </a:extLst>
          </p:cNvPr>
          <p:cNvSpPr/>
          <p:nvPr/>
        </p:nvSpPr>
        <p:spPr>
          <a:xfrm>
            <a:off x="2386192" y="1559004"/>
            <a:ext cx="4371616" cy="1107996"/>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6600" b="1" dirty="0" err="1">
                <a:ln w="11430"/>
                <a:solidFill>
                  <a:srgbClr val="00B050"/>
                </a:solidFill>
                <a:latin typeface="Times New Roman" panose="02020603050405020304" pitchFamily="18" charset="0"/>
                <a:cs typeface="Times New Roman" panose="02020603050405020304" pitchFamily="18" charset="0"/>
              </a:rPr>
              <a:t>Thực</a:t>
            </a:r>
            <a:r>
              <a:rPr lang="en-US" sz="6600" b="1" dirty="0">
                <a:ln w="11430"/>
                <a:solidFill>
                  <a:srgbClr val="00B050"/>
                </a:solidFill>
                <a:latin typeface="Times New Roman" panose="02020603050405020304" pitchFamily="18" charset="0"/>
                <a:cs typeface="Times New Roman" panose="02020603050405020304" pitchFamily="18" charset="0"/>
              </a:rPr>
              <a:t> </a:t>
            </a:r>
            <a:r>
              <a:rPr lang="en-US" sz="6600" b="1" dirty="0" err="1">
                <a:ln w="11430"/>
                <a:solidFill>
                  <a:srgbClr val="00B050"/>
                </a:solidFill>
                <a:latin typeface="Times New Roman" panose="02020603050405020304" pitchFamily="18" charset="0"/>
                <a:cs typeface="Times New Roman" panose="02020603050405020304" pitchFamily="18" charset="0"/>
              </a:rPr>
              <a:t>hành</a:t>
            </a:r>
            <a:endParaRPr lang="en-US" sz="6600" b="1" dirty="0">
              <a:ln w="11430"/>
              <a:solidFill>
                <a:srgbClr val="00B050"/>
              </a:solidFill>
              <a:latin typeface="Times New Roman" panose="02020603050405020304" pitchFamily="18" charset="0"/>
              <a:cs typeface="Times New Roman" panose="02020603050405020304" pitchFamily="18" charset="0"/>
            </a:endParaRPr>
          </a:p>
        </p:txBody>
      </p:sp>
      <p:pic>
        <p:nvPicPr>
          <p:cNvPr id="4" name="Picture 3" descr="Happy Children | Cartoon posters, Happy kids, Cartoon kids">
            <a:extLst>
              <a:ext uri="{FF2B5EF4-FFF2-40B4-BE49-F238E27FC236}">
                <a16:creationId xmlns:a16="http://schemas.microsoft.com/office/drawing/2014/main" id="{C1177DDF-18DA-429B-ABD7-A9806656DC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3438" b="30843"/>
          <a:stretch>
            <a:fillRect/>
          </a:stretch>
        </p:blipFill>
        <p:spPr bwMode="auto">
          <a:xfrm>
            <a:off x="2095500" y="2667000"/>
            <a:ext cx="4953000"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32" presetClass="emph" presetSubtype="0" repeatCount="3000" fill="hold" nodeType="withEffect">
                                  <p:stCondLst>
                                    <p:cond delay="0"/>
                                  </p:stCondLst>
                                  <p:childTnLst>
                                    <p:animRot by="120000">
                                      <p:cBhvr>
                                        <p:cTn id="11" dur="100" fill="hold">
                                          <p:stCondLst>
                                            <p:cond delay="0"/>
                                          </p:stCondLst>
                                        </p:cTn>
                                        <p:tgtEl>
                                          <p:spTgt spid="4"/>
                                        </p:tgtEl>
                                        <p:attrNameLst>
                                          <p:attrName>r</p:attrName>
                                        </p:attrNameLst>
                                      </p:cBhvr>
                                    </p:animRot>
                                    <p:animRot by="-240000">
                                      <p:cBhvr>
                                        <p:cTn id="12" dur="200" fill="hold">
                                          <p:stCondLst>
                                            <p:cond delay="200"/>
                                          </p:stCondLst>
                                        </p:cTn>
                                        <p:tgtEl>
                                          <p:spTgt spid="4"/>
                                        </p:tgtEl>
                                        <p:attrNameLst>
                                          <p:attrName>r</p:attrName>
                                        </p:attrNameLst>
                                      </p:cBhvr>
                                    </p:animRot>
                                    <p:animRot by="240000">
                                      <p:cBhvr>
                                        <p:cTn id="13" dur="200" fill="hold">
                                          <p:stCondLst>
                                            <p:cond delay="400"/>
                                          </p:stCondLst>
                                        </p:cTn>
                                        <p:tgtEl>
                                          <p:spTgt spid="4"/>
                                        </p:tgtEl>
                                        <p:attrNameLst>
                                          <p:attrName>r</p:attrName>
                                        </p:attrNameLst>
                                      </p:cBhvr>
                                    </p:animRot>
                                    <p:animRot by="-240000">
                                      <p:cBhvr>
                                        <p:cTn id="14" dur="200" fill="hold">
                                          <p:stCondLst>
                                            <p:cond delay="600"/>
                                          </p:stCondLst>
                                        </p:cTn>
                                        <p:tgtEl>
                                          <p:spTgt spid="4"/>
                                        </p:tgtEl>
                                        <p:attrNameLst>
                                          <p:attrName>r</p:attrName>
                                        </p:attrNameLst>
                                      </p:cBhvr>
                                    </p:animRot>
                                    <p:animRot by="120000">
                                      <p:cBhvr>
                                        <p:cTn id="15" dur="200" fill="hold">
                                          <p:stCondLst>
                                            <p:cond delay="80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B7BD96A0-DF06-45F0-A341-2F4D3F6EFA10}"/>
              </a:ext>
            </a:extLst>
          </p:cNvPr>
          <p:cNvSpPr>
            <a:spLocks noGrp="1"/>
          </p:cNvSpPr>
          <p:nvPr>
            <p:ph type="title"/>
          </p:nvPr>
        </p:nvSpPr>
        <p:spPr>
          <a:xfrm>
            <a:off x="1752600" y="685800"/>
            <a:ext cx="6400800" cy="2362200"/>
          </a:xfrm>
        </p:spPr>
        <p:txBody>
          <a:bodyPr/>
          <a:lstStyle/>
          <a:p>
            <a:pPr>
              <a:spcBef>
                <a:spcPct val="50000"/>
              </a:spcBef>
            </a:pPr>
            <a:r>
              <a:rPr lang="en-US" altLang="en-US" sz="3200" b="1">
                <a:solidFill>
                  <a:srgbClr val="FF0000"/>
                </a:solidFill>
                <a:latin typeface="Times New Roman" panose="02020603050405020304" pitchFamily="18" charset="0"/>
                <a:cs typeface="Times New Roman" panose="02020603050405020304" pitchFamily="18" charset="0"/>
              </a:rPr>
              <a:t>Thực hành theo nhóm đôi: </a:t>
            </a:r>
            <a:br>
              <a:rPr lang="en-US" altLang="en-US" sz="3200" b="1">
                <a:solidFill>
                  <a:srgbClr val="FF0000"/>
                </a:solidFill>
                <a:latin typeface="Times New Roman" panose="02020603050405020304" pitchFamily="18" charset="0"/>
                <a:cs typeface="Times New Roman" panose="02020603050405020304" pitchFamily="18" charset="0"/>
              </a:rPr>
            </a:br>
            <a:r>
              <a:rPr lang="en-US" altLang="en-US" sz="3200" b="1">
                <a:solidFill>
                  <a:srgbClr val="FF0000"/>
                </a:solidFill>
                <a:latin typeface="Times New Roman" panose="02020603050405020304" pitchFamily="18" charset="0"/>
                <a:cs typeface="Times New Roman" panose="02020603050405020304" pitchFamily="18" charset="0"/>
              </a:rPr>
              <a:t>- Xâu chỉ vào kim</a:t>
            </a:r>
            <a:br>
              <a:rPr lang="en-US" altLang="en-US" sz="3200" b="1">
                <a:solidFill>
                  <a:srgbClr val="FF0000"/>
                </a:solidFill>
                <a:latin typeface="Times New Roman" panose="02020603050405020304" pitchFamily="18" charset="0"/>
                <a:cs typeface="Times New Roman" panose="02020603050405020304" pitchFamily="18" charset="0"/>
              </a:rPr>
            </a:br>
            <a:r>
              <a:rPr lang="en-US" altLang="en-US" sz="3200" b="1">
                <a:solidFill>
                  <a:srgbClr val="FF0000"/>
                </a:solidFill>
                <a:latin typeface="Times New Roman" panose="02020603050405020304" pitchFamily="18" charset="0"/>
                <a:cs typeface="Times New Roman" panose="02020603050405020304" pitchFamily="18" charset="0"/>
              </a:rPr>
              <a:t>- Vê nút chỉ</a:t>
            </a:r>
            <a:br>
              <a:rPr lang="en-US" altLang="en-US" sz="3200" b="1">
                <a:solidFill>
                  <a:srgbClr val="FF0000"/>
                </a:solidFill>
                <a:latin typeface="Times New Roman" panose="02020603050405020304" pitchFamily="18" charset="0"/>
                <a:cs typeface="Times New Roman" panose="02020603050405020304" pitchFamily="18" charset="0"/>
              </a:rPr>
            </a:br>
            <a:endParaRPr lang="en-US" altLang="en-US" sz="3200" b="1">
              <a:solidFill>
                <a:srgbClr val="FF0000"/>
              </a:solidFill>
              <a:latin typeface="Times New Roman" panose="02020603050405020304" pitchFamily="18" charset="0"/>
              <a:cs typeface="Times New Roman" panose="02020603050405020304" pitchFamily="18" charset="0"/>
            </a:endParaRPr>
          </a:p>
        </p:txBody>
      </p:sp>
      <p:pic>
        <p:nvPicPr>
          <p:cNvPr id="19459" name="Picture 6" descr="!danc_cl">
            <a:extLst>
              <a:ext uri="{FF2B5EF4-FFF2-40B4-BE49-F238E27FC236}">
                <a16:creationId xmlns:a16="http://schemas.microsoft.com/office/drawing/2014/main" id="{26BBE864-AF3B-41A7-9185-AB75B6CFCF9D}"/>
              </a:ext>
            </a:extLst>
          </p:cNvPr>
          <p:cNvPicPr>
            <a:picLocks noChangeAspect="1" noChangeArrowheads="1" noCrop="1"/>
          </p:cNvPicPr>
          <p:nvPr/>
        </p:nvPicPr>
        <p:blipFill>
          <a:blip r:embed="rId2">
            <a:lum bright="12000"/>
            <a:extLst>
              <a:ext uri="{28A0092B-C50C-407E-A947-70E740481C1C}">
                <a14:useLocalDpi xmlns:a14="http://schemas.microsoft.com/office/drawing/2010/main" val="0"/>
              </a:ext>
            </a:extLst>
          </a:blip>
          <a:srcRect/>
          <a:stretch>
            <a:fillRect/>
          </a:stretch>
        </p:blipFill>
        <p:spPr bwMode="auto">
          <a:xfrm>
            <a:off x="914400" y="3352800"/>
            <a:ext cx="1181100" cy="128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loud Callout 7">
            <a:extLst>
              <a:ext uri="{FF2B5EF4-FFF2-40B4-BE49-F238E27FC236}">
                <a16:creationId xmlns:a16="http://schemas.microsoft.com/office/drawing/2014/main" id="{8084AFAF-F378-49B8-BDC3-889851289CA4}"/>
              </a:ext>
            </a:extLst>
          </p:cNvPr>
          <p:cNvSpPr/>
          <p:nvPr/>
        </p:nvSpPr>
        <p:spPr>
          <a:xfrm>
            <a:off x="2514600" y="3063875"/>
            <a:ext cx="3730625" cy="2365375"/>
          </a:xfrm>
          <a:prstGeom prst="cloudCallout">
            <a:avLst/>
          </a:prstGeom>
          <a:ln>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err="1">
                <a:solidFill>
                  <a:srgbClr val="0000FF"/>
                </a:solidFill>
                <a:latin typeface="Times New Roman" panose="02020603050405020304" pitchFamily="18" charset="0"/>
                <a:cs typeface="Times New Roman" panose="02020603050405020304" pitchFamily="18" charset="0"/>
              </a:rPr>
              <a:t>Chú</a:t>
            </a:r>
            <a:r>
              <a:rPr lang="en-US" sz="2800" b="1" dirty="0">
                <a:solidFill>
                  <a:srgbClr val="0000FF"/>
                </a:solidFill>
                <a:latin typeface="Times New Roman" panose="02020603050405020304" pitchFamily="18" charset="0"/>
                <a:cs typeface="Times New Roman" panose="02020603050405020304" pitchFamily="18" charset="0"/>
              </a:rPr>
              <a:t> ý an </a:t>
            </a:r>
            <a:r>
              <a:rPr lang="en-US" sz="2800" b="1" dirty="0" err="1">
                <a:solidFill>
                  <a:srgbClr val="0000FF"/>
                </a:solidFill>
                <a:latin typeface="Times New Roman" panose="02020603050405020304" pitchFamily="18" charset="0"/>
                <a:cs typeface="Times New Roman" panose="02020603050405020304" pitchFamily="18" charset="0"/>
              </a:rPr>
              <a:t>toàn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khi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thực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hành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sử</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dụng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kim</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nhé</a:t>
            </a:r>
            <a:r>
              <a:rPr lang="en-US" sz="2800" b="1" dirty="0">
                <a:solidFill>
                  <a:srgbClr val="0000FF"/>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163E25-1EC4-41D7-9DDF-62BA9C068D88}"/>
              </a:ext>
            </a:extLst>
          </p:cNvPr>
          <p:cNvSpPr/>
          <p:nvPr/>
        </p:nvSpPr>
        <p:spPr>
          <a:xfrm>
            <a:off x="2071551" y="1237867"/>
            <a:ext cx="5486400" cy="144655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4400" b="1" dirty="0" err="1">
                <a:ln w="11430"/>
                <a:solidFill>
                  <a:srgbClr val="00B050"/>
                </a:solidFill>
                <a:latin typeface="Times New Roman" panose="02020603050405020304" pitchFamily="18" charset="0"/>
                <a:cs typeface="Times New Roman" panose="02020603050405020304" pitchFamily="18" charset="0"/>
              </a:rPr>
              <a:t>Vận</a:t>
            </a:r>
            <a:r>
              <a:rPr lang="en-US" sz="4400" b="1" dirty="0">
                <a:ln w="11430"/>
                <a:solidFill>
                  <a:srgbClr val="00B050"/>
                </a:solidFill>
                <a:latin typeface="Times New Roman" panose="02020603050405020304" pitchFamily="18" charset="0"/>
                <a:cs typeface="Times New Roman" panose="02020603050405020304" pitchFamily="18" charset="0"/>
              </a:rPr>
              <a:t> </a:t>
            </a:r>
            <a:r>
              <a:rPr lang="en-US" sz="4400" b="1" dirty="0" err="1">
                <a:ln w="11430"/>
                <a:solidFill>
                  <a:srgbClr val="00B050"/>
                </a:solidFill>
                <a:latin typeface="Times New Roman" panose="02020603050405020304" pitchFamily="18" charset="0"/>
                <a:cs typeface="Times New Roman" panose="02020603050405020304" pitchFamily="18" charset="0"/>
              </a:rPr>
              <a:t>dụng</a:t>
            </a:r>
            <a:r>
              <a:rPr lang="en-US" sz="4400" b="1" dirty="0">
                <a:ln w="11430"/>
                <a:solidFill>
                  <a:srgbClr val="00B050"/>
                </a:solidFill>
                <a:latin typeface="Times New Roman" panose="02020603050405020304" pitchFamily="18" charset="0"/>
                <a:cs typeface="Times New Roman" panose="02020603050405020304" pitchFamily="18" charset="0"/>
              </a:rPr>
              <a:t> - </a:t>
            </a:r>
            <a:r>
              <a:rPr lang="en-US" sz="4400" b="1" dirty="0" err="1">
                <a:ln w="11430"/>
                <a:solidFill>
                  <a:srgbClr val="00B050"/>
                </a:solidFill>
                <a:latin typeface="Times New Roman" panose="02020603050405020304" pitchFamily="18" charset="0"/>
                <a:cs typeface="Times New Roman" panose="02020603050405020304" pitchFamily="18" charset="0"/>
              </a:rPr>
              <a:t>Kết</a:t>
            </a:r>
            <a:r>
              <a:rPr lang="en-US" sz="4400" b="1" dirty="0">
                <a:ln w="11430"/>
                <a:solidFill>
                  <a:srgbClr val="00B050"/>
                </a:solidFill>
                <a:latin typeface="Times New Roman" panose="02020603050405020304" pitchFamily="18" charset="0"/>
                <a:cs typeface="Times New Roman" panose="02020603050405020304" pitchFamily="18" charset="0"/>
              </a:rPr>
              <a:t> </a:t>
            </a:r>
            <a:r>
              <a:rPr lang="en-US" sz="4400" b="1" dirty="0" err="1">
                <a:ln w="11430"/>
                <a:solidFill>
                  <a:srgbClr val="00B050"/>
                </a:solidFill>
                <a:latin typeface="Times New Roman" panose="02020603050405020304" pitchFamily="18" charset="0"/>
                <a:cs typeface="Times New Roman" panose="02020603050405020304" pitchFamily="18" charset="0"/>
              </a:rPr>
              <a:t>nối</a:t>
            </a:r>
            <a:r>
              <a:rPr lang="en-US" sz="4400" b="1" dirty="0">
                <a:ln w="11430"/>
                <a:solidFill>
                  <a:srgbClr val="00B050"/>
                </a:solidFill>
                <a:latin typeface="Times New Roman" panose="02020603050405020304" pitchFamily="18" charset="0"/>
                <a:cs typeface="Times New Roman" panose="02020603050405020304" pitchFamily="18" charset="0"/>
              </a:rPr>
              <a:t> </a:t>
            </a:r>
            <a:r>
              <a:rPr lang="en-US" sz="4400" b="1" dirty="0" err="1">
                <a:ln w="11430"/>
                <a:solidFill>
                  <a:srgbClr val="00B050"/>
                </a:solidFill>
                <a:latin typeface="Times New Roman" panose="02020603050405020304" pitchFamily="18" charset="0"/>
                <a:cs typeface="Times New Roman" panose="02020603050405020304" pitchFamily="18" charset="0"/>
              </a:rPr>
              <a:t>cuộc</a:t>
            </a:r>
            <a:r>
              <a:rPr lang="en-US" sz="4400" b="1" dirty="0">
                <a:ln w="11430"/>
                <a:solidFill>
                  <a:srgbClr val="00B050"/>
                </a:solidFill>
                <a:latin typeface="Times New Roman" panose="02020603050405020304" pitchFamily="18" charset="0"/>
                <a:cs typeface="Times New Roman" panose="02020603050405020304" pitchFamily="18" charset="0"/>
              </a:rPr>
              <a:t> </a:t>
            </a:r>
            <a:r>
              <a:rPr lang="en-US" sz="4400" b="1" dirty="0" err="1">
                <a:ln w="11430"/>
                <a:solidFill>
                  <a:srgbClr val="00B050"/>
                </a:solidFill>
                <a:latin typeface="Times New Roman" panose="02020603050405020304" pitchFamily="18" charset="0"/>
                <a:cs typeface="Times New Roman" panose="02020603050405020304" pitchFamily="18" charset="0"/>
              </a:rPr>
              <a:t>sống</a:t>
            </a:r>
            <a:endParaRPr lang="en-US" sz="4400" b="1" dirty="0">
              <a:ln w="11430"/>
              <a:solidFill>
                <a:srgbClr val="00B050"/>
              </a:solidFill>
              <a:latin typeface="Times New Roman" panose="02020603050405020304" pitchFamily="18" charset="0"/>
              <a:cs typeface="Times New Roman" panose="02020603050405020304" pitchFamily="18" charset="0"/>
            </a:endParaRPr>
          </a:p>
        </p:txBody>
      </p:sp>
      <p:pic>
        <p:nvPicPr>
          <p:cNvPr id="6" name="Picture 5" descr="Happy Children | Cartoon posters, Happy kids, Cartoon kids">
            <a:extLst>
              <a:ext uri="{FF2B5EF4-FFF2-40B4-BE49-F238E27FC236}">
                <a16:creationId xmlns:a16="http://schemas.microsoft.com/office/drawing/2014/main" id="{0A9ABEF8-73FC-4DF1-9C14-AFC8864EF2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3438" b="30843"/>
          <a:stretch>
            <a:fillRect/>
          </a:stretch>
        </p:blipFill>
        <p:spPr bwMode="auto">
          <a:xfrm>
            <a:off x="2095500" y="2667000"/>
            <a:ext cx="4953000"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par>
                                <p:cTn id="11" presetID="42"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par>
                                <p:cTn id="16" presetID="32" presetClass="emph" presetSubtype="0" repeatCount="3000" fill="hold" nodeType="withEffect">
                                  <p:stCondLst>
                                    <p:cond delay="0"/>
                                  </p:stCondLst>
                                  <p:childTnLst>
                                    <p:animRot by="120000">
                                      <p:cBhvr>
                                        <p:cTn id="17" dur="100" fill="hold">
                                          <p:stCondLst>
                                            <p:cond delay="0"/>
                                          </p:stCondLst>
                                        </p:cTn>
                                        <p:tgtEl>
                                          <p:spTgt spid="6"/>
                                        </p:tgtEl>
                                        <p:attrNameLst>
                                          <p:attrName>r</p:attrName>
                                        </p:attrNameLst>
                                      </p:cBhvr>
                                    </p:animRot>
                                    <p:animRot by="-240000">
                                      <p:cBhvr>
                                        <p:cTn id="18" dur="200" fill="hold">
                                          <p:stCondLst>
                                            <p:cond delay="200"/>
                                          </p:stCondLst>
                                        </p:cTn>
                                        <p:tgtEl>
                                          <p:spTgt spid="6"/>
                                        </p:tgtEl>
                                        <p:attrNameLst>
                                          <p:attrName>r</p:attrName>
                                        </p:attrNameLst>
                                      </p:cBhvr>
                                    </p:animRot>
                                    <p:animRot by="240000">
                                      <p:cBhvr>
                                        <p:cTn id="19" dur="200" fill="hold">
                                          <p:stCondLst>
                                            <p:cond delay="400"/>
                                          </p:stCondLst>
                                        </p:cTn>
                                        <p:tgtEl>
                                          <p:spTgt spid="6"/>
                                        </p:tgtEl>
                                        <p:attrNameLst>
                                          <p:attrName>r</p:attrName>
                                        </p:attrNameLst>
                                      </p:cBhvr>
                                    </p:animRot>
                                    <p:animRot by="-240000">
                                      <p:cBhvr>
                                        <p:cTn id="20" dur="200" fill="hold">
                                          <p:stCondLst>
                                            <p:cond delay="600"/>
                                          </p:stCondLst>
                                        </p:cTn>
                                        <p:tgtEl>
                                          <p:spTgt spid="6"/>
                                        </p:tgtEl>
                                        <p:attrNameLst>
                                          <p:attrName>r</p:attrName>
                                        </p:attrNameLst>
                                      </p:cBhvr>
                                    </p:animRot>
                                    <p:animRot by="120000">
                                      <p:cBhvr>
                                        <p:cTn id="21" dur="200" fill="hold">
                                          <p:stCondLst>
                                            <p:cond delay="80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93EDD362-9365-41D2-B7C5-1FCFFDCBA6D0}"/>
              </a:ext>
            </a:extLst>
          </p:cNvPr>
          <p:cNvSpPr>
            <a:spLocks noGrp="1"/>
          </p:cNvSpPr>
          <p:nvPr>
            <p:ph type="title"/>
          </p:nvPr>
        </p:nvSpPr>
        <p:spPr>
          <a:xfrm>
            <a:off x="514350" y="2362200"/>
            <a:ext cx="8610600" cy="1143000"/>
          </a:xfrm>
        </p:spPr>
        <p:txBody>
          <a:bodyPr/>
          <a:lstStyle/>
          <a:p>
            <a:pPr algn="just">
              <a:spcBef>
                <a:spcPct val="50000"/>
              </a:spcBef>
            </a:pPr>
            <a:r>
              <a:rPr lang="en-US" altLang="en-US" sz="3200" b="1">
                <a:solidFill>
                  <a:srgbClr val="FF0000"/>
                </a:solidFill>
                <a:latin typeface="Times New Roman" panose="02020603050405020304" pitchFamily="18" charset="0"/>
                <a:cs typeface="Times New Roman" panose="02020603050405020304" pitchFamily="18" charset="0"/>
              </a:rPr>
              <a:t> Một số vật liệu và dụng cụ cắt, khâu, thêu khác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487977F-4F6D-451B-AB97-DB92768E33D0}"/>
              </a:ext>
            </a:extLst>
          </p:cNvPr>
          <p:cNvSpPr>
            <a:spLocks noChangeArrowheads="1"/>
          </p:cNvSpPr>
          <p:nvPr/>
        </p:nvSpPr>
        <p:spPr bwMode="auto">
          <a:xfrm>
            <a:off x="0" y="0"/>
            <a:ext cx="9144000" cy="6858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VNI-Times" pitchFamily="2" charset="0"/>
            </a:endParaRPr>
          </a:p>
        </p:txBody>
      </p:sp>
      <p:pic>
        <p:nvPicPr>
          <p:cNvPr id="22531" name="Picture 4" descr="Vat lieu dung cu cat khau theu">
            <a:extLst>
              <a:ext uri="{FF2B5EF4-FFF2-40B4-BE49-F238E27FC236}">
                <a16:creationId xmlns:a16="http://schemas.microsoft.com/office/drawing/2014/main" id="{0C17F1C5-CE8B-481D-A59A-E8C9830E88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33600"/>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AutoShape 6">
            <a:extLst>
              <a:ext uri="{FF2B5EF4-FFF2-40B4-BE49-F238E27FC236}">
                <a16:creationId xmlns:a16="http://schemas.microsoft.com/office/drawing/2014/main" id="{8A118D64-3BDC-4AFE-90F8-FE9FFEE5E2D3}"/>
              </a:ext>
            </a:extLst>
          </p:cNvPr>
          <p:cNvSpPr>
            <a:spLocks noChangeArrowheads="1"/>
          </p:cNvSpPr>
          <p:nvPr/>
        </p:nvSpPr>
        <p:spPr bwMode="auto">
          <a:xfrm>
            <a:off x="6705600" y="1524000"/>
            <a:ext cx="1600200" cy="1066800"/>
          </a:xfrm>
          <a:prstGeom prst="wedgeRectCallout">
            <a:avLst>
              <a:gd name="adj1" fmla="val -43750"/>
              <a:gd name="adj2" fmla="val 10431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Thöôùc daây</a:t>
            </a:r>
          </a:p>
        </p:txBody>
      </p:sp>
      <p:sp>
        <p:nvSpPr>
          <p:cNvPr id="22533" name="AutoShape 7">
            <a:extLst>
              <a:ext uri="{FF2B5EF4-FFF2-40B4-BE49-F238E27FC236}">
                <a16:creationId xmlns:a16="http://schemas.microsoft.com/office/drawing/2014/main" id="{3A6E7781-7F3F-4335-B36A-F55CD6AD1259}"/>
              </a:ext>
            </a:extLst>
          </p:cNvPr>
          <p:cNvSpPr>
            <a:spLocks noChangeArrowheads="1"/>
          </p:cNvSpPr>
          <p:nvPr/>
        </p:nvSpPr>
        <p:spPr bwMode="auto">
          <a:xfrm>
            <a:off x="2133600" y="2438400"/>
            <a:ext cx="1600200" cy="1066800"/>
          </a:xfrm>
          <a:prstGeom prst="wedgeRectCallout">
            <a:avLst>
              <a:gd name="adj1" fmla="val -43750"/>
              <a:gd name="adj2" fmla="val 8288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Khung theâu</a:t>
            </a:r>
          </a:p>
        </p:txBody>
      </p:sp>
      <p:sp>
        <p:nvSpPr>
          <p:cNvPr id="22534" name="AutoShape 8">
            <a:extLst>
              <a:ext uri="{FF2B5EF4-FFF2-40B4-BE49-F238E27FC236}">
                <a16:creationId xmlns:a16="http://schemas.microsoft.com/office/drawing/2014/main" id="{5F83900E-73AD-4A5B-9A1C-4993A755CCA2}"/>
              </a:ext>
            </a:extLst>
          </p:cNvPr>
          <p:cNvSpPr>
            <a:spLocks noChangeArrowheads="1"/>
          </p:cNvSpPr>
          <p:nvPr/>
        </p:nvSpPr>
        <p:spPr bwMode="auto">
          <a:xfrm>
            <a:off x="5486400" y="3962400"/>
            <a:ext cx="1981200" cy="1447800"/>
          </a:xfrm>
          <a:prstGeom prst="flowChartMagneticTap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a:latin typeface="VNI-Times" pitchFamily="2" charset="0"/>
              </a:rPr>
              <a:t>Khuy hai loã </a:t>
            </a:r>
          </a:p>
          <a:p>
            <a:pPr algn="ctr" eaLnBrk="1" hangingPunct="1"/>
            <a:r>
              <a:rPr lang="en-US" altLang="en-US" sz="2400" b="1">
                <a:latin typeface="VNI-Times" pitchFamily="2" charset="0"/>
              </a:rPr>
              <a:t>vaø boán loã</a:t>
            </a:r>
          </a:p>
        </p:txBody>
      </p:sp>
      <p:pic>
        <p:nvPicPr>
          <p:cNvPr id="22535" name="Picture 9" descr="Vat lieu dung cu cat khau theu">
            <a:extLst>
              <a:ext uri="{FF2B5EF4-FFF2-40B4-BE49-F238E27FC236}">
                <a16:creationId xmlns:a16="http://schemas.microsoft.com/office/drawing/2014/main" id="{1FB180D0-DE5B-47F9-93F1-2FDBE42B39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1311275"/>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1" name="AutoShape 23">
            <a:extLst>
              <a:ext uri="{FF2B5EF4-FFF2-40B4-BE49-F238E27FC236}">
                <a16:creationId xmlns:a16="http://schemas.microsoft.com/office/drawing/2014/main" id="{6C84E952-310F-4DFA-AEC8-57EFCEF98E08}"/>
              </a:ext>
            </a:extLst>
          </p:cNvPr>
          <p:cNvSpPr>
            <a:spLocks noChangeArrowheads="1"/>
          </p:cNvSpPr>
          <p:nvPr/>
        </p:nvSpPr>
        <p:spPr bwMode="auto">
          <a:xfrm>
            <a:off x="457200" y="222250"/>
            <a:ext cx="5410200" cy="1066800"/>
          </a:xfrm>
          <a:prstGeom prst="wedgeRectCallout">
            <a:avLst>
              <a:gd name="adj1" fmla="val -25245"/>
              <a:gd name="adj2" fmla="val 97389"/>
            </a:avLst>
          </a:prstGeom>
          <a:solidFill>
            <a:schemeClr val="accent1">
              <a:lumMod val="20000"/>
              <a:lumOff val="80000"/>
            </a:schemeClr>
          </a:solidFill>
          <a:ln w="9525">
            <a:solidFill>
              <a:schemeClr val="tx1"/>
            </a:solidFill>
            <a:miter lim="800000"/>
            <a:headEnd/>
            <a:tailEnd/>
          </a:ln>
          <a:effec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a:latin typeface="Times New Roman" panose="02020603050405020304" pitchFamily="18" charset="0"/>
              </a:rPr>
              <a:t>Thước may: dùng để đo vải, vạch dấu trên vải </a:t>
            </a:r>
            <a:endParaRPr lang="en-US" altLang="en-US" sz="2800" b="1">
              <a:latin typeface="VNI-Times"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7174"/>
                                        </p:tgtEl>
                                        <p:attrNameLst>
                                          <p:attrName>style.visibility</p:attrName>
                                        </p:attrNameLst>
                                      </p:cBhvr>
                                      <p:to>
                                        <p:strVal val="visible"/>
                                      </p:to>
                                    </p:set>
                                    <p:anim calcmode="lin" valueType="num">
                                      <p:cBhvr>
                                        <p:cTn id="7" dur="500" fill="hold"/>
                                        <p:tgtEl>
                                          <p:spTgt spid="7174"/>
                                        </p:tgtEl>
                                        <p:attrNameLst>
                                          <p:attrName>ppt_w</p:attrName>
                                        </p:attrNameLst>
                                      </p:cBhvr>
                                      <p:tavLst>
                                        <p:tav tm="0">
                                          <p:val>
                                            <p:fltVal val="0"/>
                                          </p:val>
                                        </p:tav>
                                        <p:tav tm="100000">
                                          <p:val>
                                            <p:strVal val="#ppt_w"/>
                                          </p:val>
                                        </p:tav>
                                      </p:tavLst>
                                    </p:anim>
                                    <p:anim calcmode="lin" valueType="num">
                                      <p:cBhvr>
                                        <p:cTn id="8" dur="500" fill="hold"/>
                                        <p:tgtEl>
                                          <p:spTgt spid="7174"/>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7191"/>
                                        </p:tgtEl>
                                        <p:attrNameLst>
                                          <p:attrName>style.visibility</p:attrName>
                                        </p:attrNameLst>
                                      </p:cBhvr>
                                      <p:to>
                                        <p:strVal val="visible"/>
                                      </p:to>
                                    </p:set>
                                    <p:anim calcmode="lin" valueType="num">
                                      <p:cBhvr>
                                        <p:cTn id="11" dur="500" fill="hold"/>
                                        <p:tgtEl>
                                          <p:spTgt spid="7191"/>
                                        </p:tgtEl>
                                        <p:attrNameLst>
                                          <p:attrName>ppt_w</p:attrName>
                                        </p:attrNameLst>
                                      </p:cBhvr>
                                      <p:tavLst>
                                        <p:tav tm="0">
                                          <p:val>
                                            <p:fltVal val="0"/>
                                          </p:val>
                                        </p:tav>
                                        <p:tav tm="100000">
                                          <p:val>
                                            <p:strVal val="#ppt_w"/>
                                          </p:val>
                                        </p:tav>
                                      </p:tavLst>
                                    </p:anim>
                                    <p:anim calcmode="lin" valueType="num">
                                      <p:cBhvr>
                                        <p:cTn id="12" dur="500" fill="hold"/>
                                        <p:tgtEl>
                                          <p:spTgt spid="719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animBg="1"/>
      <p:bldP spid="719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779C72D2-B5CA-4482-92BA-0FB35C459D0D}"/>
              </a:ext>
            </a:extLst>
          </p:cNvPr>
          <p:cNvSpPr>
            <a:spLocks noChangeArrowheads="1"/>
          </p:cNvSpPr>
          <p:nvPr/>
        </p:nvSpPr>
        <p:spPr bwMode="auto">
          <a:xfrm>
            <a:off x="0" y="0"/>
            <a:ext cx="9144000" cy="6858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VNI-Times" pitchFamily="2" charset="0"/>
            </a:endParaRPr>
          </a:p>
        </p:txBody>
      </p:sp>
      <p:pic>
        <p:nvPicPr>
          <p:cNvPr id="23555" name="Picture 4" descr="Vat lieu dung cu cat khau theu">
            <a:extLst>
              <a:ext uri="{FF2B5EF4-FFF2-40B4-BE49-F238E27FC236}">
                <a16:creationId xmlns:a16="http://schemas.microsoft.com/office/drawing/2014/main" id="{D540C0D2-8564-499D-82FC-406B49ED82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33600"/>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AutoShape 6">
            <a:extLst>
              <a:ext uri="{FF2B5EF4-FFF2-40B4-BE49-F238E27FC236}">
                <a16:creationId xmlns:a16="http://schemas.microsoft.com/office/drawing/2014/main" id="{5B77D416-4B4D-4A77-BAB9-C4833BA48E85}"/>
              </a:ext>
            </a:extLst>
          </p:cNvPr>
          <p:cNvSpPr>
            <a:spLocks noChangeArrowheads="1"/>
          </p:cNvSpPr>
          <p:nvPr/>
        </p:nvSpPr>
        <p:spPr bwMode="auto">
          <a:xfrm>
            <a:off x="6705600" y="1524000"/>
            <a:ext cx="1600200" cy="1066800"/>
          </a:xfrm>
          <a:prstGeom prst="wedgeRectCallout">
            <a:avLst>
              <a:gd name="adj1" fmla="val -43750"/>
              <a:gd name="adj2" fmla="val 10431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Thöôùc daây</a:t>
            </a:r>
          </a:p>
        </p:txBody>
      </p:sp>
      <p:sp>
        <p:nvSpPr>
          <p:cNvPr id="23557" name="AutoShape 7">
            <a:extLst>
              <a:ext uri="{FF2B5EF4-FFF2-40B4-BE49-F238E27FC236}">
                <a16:creationId xmlns:a16="http://schemas.microsoft.com/office/drawing/2014/main" id="{50C5FE03-78A9-434E-B396-FBE1290AE348}"/>
              </a:ext>
            </a:extLst>
          </p:cNvPr>
          <p:cNvSpPr>
            <a:spLocks noChangeArrowheads="1"/>
          </p:cNvSpPr>
          <p:nvPr/>
        </p:nvSpPr>
        <p:spPr bwMode="auto">
          <a:xfrm>
            <a:off x="2133600" y="2438400"/>
            <a:ext cx="1600200" cy="1066800"/>
          </a:xfrm>
          <a:prstGeom prst="wedgeRectCallout">
            <a:avLst>
              <a:gd name="adj1" fmla="val -43750"/>
              <a:gd name="adj2" fmla="val 8288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Khung theâu</a:t>
            </a:r>
          </a:p>
        </p:txBody>
      </p:sp>
      <p:sp>
        <p:nvSpPr>
          <p:cNvPr id="23558" name="AutoShape 8">
            <a:extLst>
              <a:ext uri="{FF2B5EF4-FFF2-40B4-BE49-F238E27FC236}">
                <a16:creationId xmlns:a16="http://schemas.microsoft.com/office/drawing/2014/main" id="{107FE907-2689-47A9-B335-ED3FF59240B9}"/>
              </a:ext>
            </a:extLst>
          </p:cNvPr>
          <p:cNvSpPr>
            <a:spLocks noChangeArrowheads="1"/>
          </p:cNvSpPr>
          <p:nvPr/>
        </p:nvSpPr>
        <p:spPr bwMode="auto">
          <a:xfrm>
            <a:off x="5486400" y="3962400"/>
            <a:ext cx="1981200" cy="1447800"/>
          </a:xfrm>
          <a:prstGeom prst="flowChartMagneticTap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a:latin typeface="VNI-Times" pitchFamily="2" charset="0"/>
              </a:rPr>
              <a:t>Khuy hai loã </a:t>
            </a:r>
          </a:p>
          <a:p>
            <a:pPr algn="ctr" eaLnBrk="1" hangingPunct="1"/>
            <a:r>
              <a:rPr lang="en-US" altLang="en-US" sz="2400" b="1">
                <a:latin typeface="VNI-Times" pitchFamily="2" charset="0"/>
              </a:rPr>
              <a:t>vaø boán loã</a:t>
            </a:r>
          </a:p>
        </p:txBody>
      </p:sp>
      <p:pic>
        <p:nvPicPr>
          <p:cNvPr id="23559" name="Picture 9" descr="Vat lieu dung cu cat khau theu">
            <a:extLst>
              <a:ext uri="{FF2B5EF4-FFF2-40B4-BE49-F238E27FC236}">
                <a16:creationId xmlns:a16="http://schemas.microsoft.com/office/drawing/2014/main" id="{72D07969-F191-448D-88EC-85DBE1CC5D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1400175"/>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1" name="AutoShape 23">
            <a:extLst>
              <a:ext uri="{FF2B5EF4-FFF2-40B4-BE49-F238E27FC236}">
                <a16:creationId xmlns:a16="http://schemas.microsoft.com/office/drawing/2014/main" id="{850E3C4C-C86D-466B-B49C-71E8130D8A59}"/>
              </a:ext>
            </a:extLst>
          </p:cNvPr>
          <p:cNvSpPr>
            <a:spLocks noChangeArrowheads="1"/>
          </p:cNvSpPr>
          <p:nvPr/>
        </p:nvSpPr>
        <p:spPr bwMode="auto">
          <a:xfrm>
            <a:off x="1023938" y="166688"/>
            <a:ext cx="7085012" cy="1066800"/>
          </a:xfrm>
          <a:prstGeom prst="wedgeRectCallout">
            <a:avLst>
              <a:gd name="adj1" fmla="val 35731"/>
              <a:gd name="adj2" fmla="val 95218"/>
            </a:avLst>
          </a:prstGeom>
          <a:solidFill>
            <a:schemeClr val="accent1">
              <a:lumMod val="20000"/>
              <a:lumOff val="80000"/>
            </a:schemeClr>
          </a:solidFill>
          <a:ln w="9525">
            <a:solidFill>
              <a:schemeClr val="tx1"/>
            </a:solidFill>
            <a:miter lim="800000"/>
            <a:headEnd/>
            <a:tailEnd/>
          </a:ln>
          <a:effec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latin typeface="Times New Roman" panose="02020603050405020304" pitchFamily="18" charset="0"/>
              </a:rPr>
              <a:t>Thước dây: được làm bằng vải tráng nhựa, dài 150 cm, dùng để đo các số đo trên cơ thể.</a:t>
            </a:r>
            <a:endParaRPr lang="en-US" altLang="en-US" sz="2800" b="1">
              <a:latin typeface="VNI-Times"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7174"/>
                                        </p:tgtEl>
                                        <p:attrNameLst>
                                          <p:attrName>style.visibility</p:attrName>
                                        </p:attrNameLst>
                                      </p:cBhvr>
                                      <p:to>
                                        <p:strVal val="visible"/>
                                      </p:to>
                                    </p:set>
                                    <p:anim calcmode="lin" valueType="num">
                                      <p:cBhvr>
                                        <p:cTn id="7" dur="500" fill="hold"/>
                                        <p:tgtEl>
                                          <p:spTgt spid="7174"/>
                                        </p:tgtEl>
                                        <p:attrNameLst>
                                          <p:attrName>ppt_w</p:attrName>
                                        </p:attrNameLst>
                                      </p:cBhvr>
                                      <p:tavLst>
                                        <p:tav tm="0">
                                          <p:val>
                                            <p:fltVal val="0"/>
                                          </p:val>
                                        </p:tav>
                                        <p:tav tm="100000">
                                          <p:val>
                                            <p:strVal val="#ppt_w"/>
                                          </p:val>
                                        </p:tav>
                                      </p:tavLst>
                                    </p:anim>
                                    <p:anim calcmode="lin" valueType="num">
                                      <p:cBhvr>
                                        <p:cTn id="8" dur="500" fill="hold"/>
                                        <p:tgtEl>
                                          <p:spTgt spid="7174"/>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7191"/>
                                        </p:tgtEl>
                                        <p:attrNameLst>
                                          <p:attrName>style.visibility</p:attrName>
                                        </p:attrNameLst>
                                      </p:cBhvr>
                                      <p:to>
                                        <p:strVal val="visible"/>
                                      </p:to>
                                    </p:set>
                                    <p:anim calcmode="lin" valueType="num">
                                      <p:cBhvr>
                                        <p:cTn id="11" dur="500" fill="hold"/>
                                        <p:tgtEl>
                                          <p:spTgt spid="7191"/>
                                        </p:tgtEl>
                                        <p:attrNameLst>
                                          <p:attrName>ppt_w</p:attrName>
                                        </p:attrNameLst>
                                      </p:cBhvr>
                                      <p:tavLst>
                                        <p:tav tm="0">
                                          <p:val>
                                            <p:fltVal val="0"/>
                                          </p:val>
                                        </p:tav>
                                        <p:tav tm="100000">
                                          <p:val>
                                            <p:strVal val="#ppt_w"/>
                                          </p:val>
                                        </p:tav>
                                      </p:tavLst>
                                    </p:anim>
                                    <p:anim calcmode="lin" valueType="num">
                                      <p:cBhvr>
                                        <p:cTn id="12" dur="500" fill="hold"/>
                                        <p:tgtEl>
                                          <p:spTgt spid="719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animBg="1"/>
      <p:bldP spid="719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029FEA3B-965D-41FA-8C3E-64330E8B18E7}"/>
              </a:ext>
            </a:extLst>
          </p:cNvPr>
          <p:cNvSpPr>
            <a:spLocks noChangeArrowheads="1"/>
          </p:cNvSpPr>
          <p:nvPr/>
        </p:nvSpPr>
        <p:spPr bwMode="auto">
          <a:xfrm>
            <a:off x="0" y="0"/>
            <a:ext cx="9144000" cy="6858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VNI-Times" pitchFamily="2" charset="0"/>
            </a:endParaRPr>
          </a:p>
        </p:txBody>
      </p:sp>
      <p:pic>
        <p:nvPicPr>
          <p:cNvPr id="24579" name="Picture 4" descr="Vat lieu dung cu cat khau theu">
            <a:extLst>
              <a:ext uri="{FF2B5EF4-FFF2-40B4-BE49-F238E27FC236}">
                <a16:creationId xmlns:a16="http://schemas.microsoft.com/office/drawing/2014/main" id="{A3225D78-D4D2-47AC-93D7-AB914CCBB2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33600"/>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AutoShape 6">
            <a:extLst>
              <a:ext uri="{FF2B5EF4-FFF2-40B4-BE49-F238E27FC236}">
                <a16:creationId xmlns:a16="http://schemas.microsoft.com/office/drawing/2014/main" id="{82CFFEB7-481D-43F6-91CD-0336647DC547}"/>
              </a:ext>
            </a:extLst>
          </p:cNvPr>
          <p:cNvSpPr>
            <a:spLocks noChangeArrowheads="1"/>
          </p:cNvSpPr>
          <p:nvPr/>
        </p:nvSpPr>
        <p:spPr bwMode="auto">
          <a:xfrm>
            <a:off x="6705600" y="1524000"/>
            <a:ext cx="1600200" cy="1066800"/>
          </a:xfrm>
          <a:prstGeom prst="wedgeRectCallout">
            <a:avLst>
              <a:gd name="adj1" fmla="val -43750"/>
              <a:gd name="adj2" fmla="val 10431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Thöôùc daây</a:t>
            </a:r>
          </a:p>
        </p:txBody>
      </p:sp>
      <p:sp>
        <p:nvSpPr>
          <p:cNvPr id="24581" name="AutoShape 7">
            <a:extLst>
              <a:ext uri="{FF2B5EF4-FFF2-40B4-BE49-F238E27FC236}">
                <a16:creationId xmlns:a16="http://schemas.microsoft.com/office/drawing/2014/main" id="{A69C6BD2-B0C7-43FF-BE8C-BE35560925AF}"/>
              </a:ext>
            </a:extLst>
          </p:cNvPr>
          <p:cNvSpPr>
            <a:spLocks noChangeArrowheads="1"/>
          </p:cNvSpPr>
          <p:nvPr/>
        </p:nvSpPr>
        <p:spPr bwMode="auto">
          <a:xfrm>
            <a:off x="2133600" y="2438400"/>
            <a:ext cx="1600200" cy="1066800"/>
          </a:xfrm>
          <a:prstGeom prst="wedgeRectCallout">
            <a:avLst>
              <a:gd name="adj1" fmla="val -43750"/>
              <a:gd name="adj2" fmla="val 8288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Khung theâu</a:t>
            </a:r>
          </a:p>
        </p:txBody>
      </p:sp>
      <p:sp>
        <p:nvSpPr>
          <p:cNvPr id="24582" name="AutoShape 8">
            <a:extLst>
              <a:ext uri="{FF2B5EF4-FFF2-40B4-BE49-F238E27FC236}">
                <a16:creationId xmlns:a16="http://schemas.microsoft.com/office/drawing/2014/main" id="{D37D604B-9FF0-4D45-A52B-9CFC5B0DAB8B}"/>
              </a:ext>
            </a:extLst>
          </p:cNvPr>
          <p:cNvSpPr>
            <a:spLocks noChangeArrowheads="1"/>
          </p:cNvSpPr>
          <p:nvPr/>
        </p:nvSpPr>
        <p:spPr bwMode="auto">
          <a:xfrm>
            <a:off x="5486400" y="3962400"/>
            <a:ext cx="1981200" cy="1447800"/>
          </a:xfrm>
          <a:prstGeom prst="flowChartMagneticTap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a:latin typeface="VNI-Times" pitchFamily="2" charset="0"/>
              </a:rPr>
              <a:t>Khuy hai loã </a:t>
            </a:r>
          </a:p>
          <a:p>
            <a:pPr algn="ctr" eaLnBrk="1" hangingPunct="1"/>
            <a:r>
              <a:rPr lang="en-US" altLang="en-US" sz="2400" b="1">
                <a:latin typeface="VNI-Times" pitchFamily="2" charset="0"/>
              </a:rPr>
              <a:t>vaø boán loã</a:t>
            </a:r>
          </a:p>
        </p:txBody>
      </p:sp>
      <p:pic>
        <p:nvPicPr>
          <p:cNvPr id="24583" name="Picture 9" descr="Vat lieu dung cu cat khau theu">
            <a:extLst>
              <a:ext uri="{FF2B5EF4-FFF2-40B4-BE49-F238E27FC236}">
                <a16:creationId xmlns:a16="http://schemas.microsoft.com/office/drawing/2014/main" id="{2BC81AB6-DD30-4E79-8AFF-DBFEEC6C47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1400175"/>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1" name="AutoShape 23">
            <a:extLst>
              <a:ext uri="{FF2B5EF4-FFF2-40B4-BE49-F238E27FC236}">
                <a16:creationId xmlns:a16="http://schemas.microsoft.com/office/drawing/2014/main" id="{CA08E2DD-8E16-47E9-9AAE-CB6635416D63}"/>
              </a:ext>
            </a:extLst>
          </p:cNvPr>
          <p:cNvSpPr>
            <a:spLocks noChangeArrowheads="1"/>
          </p:cNvSpPr>
          <p:nvPr/>
        </p:nvSpPr>
        <p:spPr bwMode="auto">
          <a:xfrm>
            <a:off x="533400" y="457200"/>
            <a:ext cx="8458200" cy="1371600"/>
          </a:xfrm>
          <a:prstGeom prst="wedgeRectCallout">
            <a:avLst>
              <a:gd name="adj1" fmla="val -12889"/>
              <a:gd name="adj2" fmla="val 187546"/>
            </a:avLst>
          </a:prstGeom>
          <a:solidFill>
            <a:schemeClr val="accent1">
              <a:lumMod val="20000"/>
              <a:lumOff val="80000"/>
            </a:schemeClr>
          </a:solidFill>
          <a:ln w="9525">
            <a:solidFill>
              <a:schemeClr val="tx1"/>
            </a:solidFill>
            <a:miter lim="800000"/>
            <a:headEnd/>
            <a:tailEnd/>
          </a:ln>
          <a:effec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latin typeface="Times New Roman" panose="02020603050405020304" pitchFamily="18" charset="0"/>
              </a:rPr>
              <a:t>Khung thêu cầm tay: gồm 2 khung tròn lồng vào nhau. Khung tròn to có vít để điều chỉnh. Khung thêu có tác dụng giữ cho mặt vải căng khi thêu.</a:t>
            </a:r>
            <a:endParaRPr lang="en-US" altLang="en-US" sz="2800" b="1">
              <a:latin typeface="VNI-Times"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7174"/>
                                        </p:tgtEl>
                                        <p:attrNameLst>
                                          <p:attrName>style.visibility</p:attrName>
                                        </p:attrNameLst>
                                      </p:cBhvr>
                                      <p:to>
                                        <p:strVal val="visible"/>
                                      </p:to>
                                    </p:set>
                                    <p:anim calcmode="lin" valueType="num">
                                      <p:cBhvr>
                                        <p:cTn id="7" dur="500" fill="hold"/>
                                        <p:tgtEl>
                                          <p:spTgt spid="7174"/>
                                        </p:tgtEl>
                                        <p:attrNameLst>
                                          <p:attrName>ppt_w</p:attrName>
                                        </p:attrNameLst>
                                      </p:cBhvr>
                                      <p:tavLst>
                                        <p:tav tm="0">
                                          <p:val>
                                            <p:fltVal val="0"/>
                                          </p:val>
                                        </p:tav>
                                        <p:tav tm="100000">
                                          <p:val>
                                            <p:strVal val="#ppt_w"/>
                                          </p:val>
                                        </p:tav>
                                      </p:tavLst>
                                    </p:anim>
                                    <p:anim calcmode="lin" valueType="num">
                                      <p:cBhvr>
                                        <p:cTn id="8" dur="500" fill="hold"/>
                                        <p:tgtEl>
                                          <p:spTgt spid="7174"/>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7191"/>
                                        </p:tgtEl>
                                        <p:attrNameLst>
                                          <p:attrName>style.visibility</p:attrName>
                                        </p:attrNameLst>
                                      </p:cBhvr>
                                      <p:to>
                                        <p:strVal val="visible"/>
                                      </p:to>
                                    </p:set>
                                    <p:anim calcmode="lin" valueType="num">
                                      <p:cBhvr>
                                        <p:cTn id="11" dur="500" fill="hold"/>
                                        <p:tgtEl>
                                          <p:spTgt spid="7191"/>
                                        </p:tgtEl>
                                        <p:attrNameLst>
                                          <p:attrName>ppt_w</p:attrName>
                                        </p:attrNameLst>
                                      </p:cBhvr>
                                      <p:tavLst>
                                        <p:tav tm="0">
                                          <p:val>
                                            <p:fltVal val="0"/>
                                          </p:val>
                                        </p:tav>
                                        <p:tav tm="100000">
                                          <p:val>
                                            <p:strVal val="#ppt_w"/>
                                          </p:val>
                                        </p:tav>
                                      </p:tavLst>
                                    </p:anim>
                                    <p:anim calcmode="lin" valueType="num">
                                      <p:cBhvr>
                                        <p:cTn id="12" dur="500" fill="hold"/>
                                        <p:tgtEl>
                                          <p:spTgt spid="719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animBg="1"/>
      <p:bldP spid="719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F47AFFB-86F7-43CC-B8A9-81AD916A4DCD}"/>
              </a:ext>
            </a:extLst>
          </p:cNvPr>
          <p:cNvSpPr>
            <a:spLocks noChangeArrowheads="1"/>
          </p:cNvSpPr>
          <p:nvPr/>
        </p:nvSpPr>
        <p:spPr bwMode="auto">
          <a:xfrm>
            <a:off x="0" y="0"/>
            <a:ext cx="9144000" cy="6858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VNI-Times" pitchFamily="2" charset="0"/>
            </a:endParaRPr>
          </a:p>
        </p:txBody>
      </p:sp>
      <p:pic>
        <p:nvPicPr>
          <p:cNvPr id="25603" name="Picture 4" descr="Vat lieu dung cu cat khau theu">
            <a:extLst>
              <a:ext uri="{FF2B5EF4-FFF2-40B4-BE49-F238E27FC236}">
                <a16:creationId xmlns:a16="http://schemas.microsoft.com/office/drawing/2014/main" id="{D9EC4510-8FF2-459C-8CE7-9D1DEFEBAB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33600"/>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AutoShape 6">
            <a:extLst>
              <a:ext uri="{FF2B5EF4-FFF2-40B4-BE49-F238E27FC236}">
                <a16:creationId xmlns:a16="http://schemas.microsoft.com/office/drawing/2014/main" id="{1472FFAB-5899-41FA-874C-89F3A1268245}"/>
              </a:ext>
            </a:extLst>
          </p:cNvPr>
          <p:cNvSpPr>
            <a:spLocks noChangeArrowheads="1"/>
          </p:cNvSpPr>
          <p:nvPr/>
        </p:nvSpPr>
        <p:spPr bwMode="auto">
          <a:xfrm>
            <a:off x="6705600" y="1524000"/>
            <a:ext cx="1600200" cy="1066800"/>
          </a:xfrm>
          <a:prstGeom prst="wedgeRectCallout">
            <a:avLst>
              <a:gd name="adj1" fmla="val -43750"/>
              <a:gd name="adj2" fmla="val 10431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Thöôùc daây</a:t>
            </a:r>
          </a:p>
        </p:txBody>
      </p:sp>
      <p:sp>
        <p:nvSpPr>
          <p:cNvPr id="25605" name="AutoShape 7">
            <a:extLst>
              <a:ext uri="{FF2B5EF4-FFF2-40B4-BE49-F238E27FC236}">
                <a16:creationId xmlns:a16="http://schemas.microsoft.com/office/drawing/2014/main" id="{B3307011-65E0-4128-8203-CCE5C067D82F}"/>
              </a:ext>
            </a:extLst>
          </p:cNvPr>
          <p:cNvSpPr>
            <a:spLocks noChangeArrowheads="1"/>
          </p:cNvSpPr>
          <p:nvPr/>
        </p:nvSpPr>
        <p:spPr bwMode="auto">
          <a:xfrm>
            <a:off x="2133600" y="2438400"/>
            <a:ext cx="1600200" cy="1066800"/>
          </a:xfrm>
          <a:prstGeom prst="wedgeRectCallout">
            <a:avLst>
              <a:gd name="adj1" fmla="val -43750"/>
              <a:gd name="adj2" fmla="val 8288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Khung theâu</a:t>
            </a:r>
          </a:p>
        </p:txBody>
      </p:sp>
      <p:sp>
        <p:nvSpPr>
          <p:cNvPr id="25606" name="AutoShape 8">
            <a:extLst>
              <a:ext uri="{FF2B5EF4-FFF2-40B4-BE49-F238E27FC236}">
                <a16:creationId xmlns:a16="http://schemas.microsoft.com/office/drawing/2014/main" id="{56013043-CC36-4BF8-B58E-09A7DE44F5EF}"/>
              </a:ext>
            </a:extLst>
          </p:cNvPr>
          <p:cNvSpPr>
            <a:spLocks noChangeArrowheads="1"/>
          </p:cNvSpPr>
          <p:nvPr/>
        </p:nvSpPr>
        <p:spPr bwMode="auto">
          <a:xfrm>
            <a:off x="5486400" y="3962400"/>
            <a:ext cx="1981200" cy="1447800"/>
          </a:xfrm>
          <a:prstGeom prst="flowChartMagneticTap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a:latin typeface="VNI-Times" pitchFamily="2" charset="0"/>
              </a:rPr>
              <a:t>Khuy hai loã </a:t>
            </a:r>
          </a:p>
          <a:p>
            <a:pPr algn="ctr" eaLnBrk="1" hangingPunct="1"/>
            <a:r>
              <a:rPr lang="en-US" altLang="en-US" sz="2400" b="1">
                <a:latin typeface="VNI-Times" pitchFamily="2" charset="0"/>
              </a:rPr>
              <a:t>vaø boán loã</a:t>
            </a:r>
          </a:p>
        </p:txBody>
      </p:sp>
      <p:pic>
        <p:nvPicPr>
          <p:cNvPr id="25607" name="Picture 9" descr="Vat lieu dung cu cat khau theu">
            <a:extLst>
              <a:ext uri="{FF2B5EF4-FFF2-40B4-BE49-F238E27FC236}">
                <a16:creationId xmlns:a16="http://schemas.microsoft.com/office/drawing/2014/main" id="{FF5AE5F0-5B55-4966-A8C0-5C84A8A8AA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1400175"/>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1" name="AutoShape 23">
            <a:extLst>
              <a:ext uri="{FF2B5EF4-FFF2-40B4-BE49-F238E27FC236}">
                <a16:creationId xmlns:a16="http://schemas.microsoft.com/office/drawing/2014/main" id="{FE29FE93-441A-4758-B365-94DE515E8505}"/>
              </a:ext>
            </a:extLst>
          </p:cNvPr>
          <p:cNvSpPr>
            <a:spLocks noChangeArrowheads="1"/>
          </p:cNvSpPr>
          <p:nvPr/>
        </p:nvSpPr>
        <p:spPr bwMode="auto">
          <a:xfrm>
            <a:off x="1023938" y="166688"/>
            <a:ext cx="7085012" cy="1066800"/>
          </a:xfrm>
          <a:prstGeom prst="wedgeRectCallout">
            <a:avLst>
              <a:gd name="adj1" fmla="val 44713"/>
              <a:gd name="adj2" fmla="val 358870"/>
            </a:avLst>
          </a:prstGeom>
          <a:solidFill>
            <a:schemeClr val="accent1">
              <a:lumMod val="20000"/>
              <a:lumOff val="80000"/>
            </a:schemeClr>
          </a:solidFill>
          <a:ln w="9525">
            <a:solidFill>
              <a:schemeClr val="tx1"/>
            </a:solidFill>
            <a:miter lim="800000"/>
            <a:headEnd/>
            <a:tailEnd/>
          </a:ln>
          <a:effec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latin typeface="Times New Roman" panose="02020603050405020304" pitchFamily="18" charset="0"/>
              </a:rPr>
              <a:t>Khuy cài, khuy bấm: dùng để đính vào nẹp áo, quần và nhiều sản phẩm may mặc khác.</a:t>
            </a:r>
            <a:endParaRPr lang="en-US" altLang="en-US" sz="2800" b="1">
              <a:latin typeface="VNI-Times"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7174"/>
                                        </p:tgtEl>
                                        <p:attrNameLst>
                                          <p:attrName>style.visibility</p:attrName>
                                        </p:attrNameLst>
                                      </p:cBhvr>
                                      <p:to>
                                        <p:strVal val="visible"/>
                                      </p:to>
                                    </p:set>
                                    <p:anim calcmode="lin" valueType="num">
                                      <p:cBhvr>
                                        <p:cTn id="7" dur="500" fill="hold"/>
                                        <p:tgtEl>
                                          <p:spTgt spid="7174"/>
                                        </p:tgtEl>
                                        <p:attrNameLst>
                                          <p:attrName>ppt_w</p:attrName>
                                        </p:attrNameLst>
                                      </p:cBhvr>
                                      <p:tavLst>
                                        <p:tav tm="0">
                                          <p:val>
                                            <p:fltVal val="0"/>
                                          </p:val>
                                        </p:tav>
                                        <p:tav tm="100000">
                                          <p:val>
                                            <p:strVal val="#ppt_w"/>
                                          </p:val>
                                        </p:tav>
                                      </p:tavLst>
                                    </p:anim>
                                    <p:anim calcmode="lin" valueType="num">
                                      <p:cBhvr>
                                        <p:cTn id="8" dur="500" fill="hold"/>
                                        <p:tgtEl>
                                          <p:spTgt spid="7174"/>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7191"/>
                                        </p:tgtEl>
                                        <p:attrNameLst>
                                          <p:attrName>style.visibility</p:attrName>
                                        </p:attrNameLst>
                                      </p:cBhvr>
                                      <p:to>
                                        <p:strVal val="visible"/>
                                      </p:to>
                                    </p:set>
                                    <p:anim calcmode="lin" valueType="num">
                                      <p:cBhvr>
                                        <p:cTn id="11" dur="500" fill="hold"/>
                                        <p:tgtEl>
                                          <p:spTgt spid="7191"/>
                                        </p:tgtEl>
                                        <p:attrNameLst>
                                          <p:attrName>ppt_w</p:attrName>
                                        </p:attrNameLst>
                                      </p:cBhvr>
                                      <p:tavLst>
                                        <p:tav tm="0">
                                          <p:val>
                                            <p:fltVal val="0"/>
                                          </p:val>
                                        </p:tav>
                                        <p:tav tm="100000">
                                          <p:val>
                                            <p:strVal val="#ppt_w"/>
                                          </p:val>
                                        </p:tav>
                                      </p:tavLst>
                                    </p:anim>
                                    <p:anim calcmode="lin" valueType="num">
                                      <p:cBhvr>
                                        <p:cTn id="12" dur="500" fill="hold"/>
                                        <p:tgtEl>
                                          <p:spTgt spid="719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animBg="1"/>
      <p:bldP spid="719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C87A8220-42A4-42A5-96DD-5B52FCDFE17C}"/>
              </a:ext>
            </a:extLst>
          </p:cNvPr>
          <p:cNvSpPr>
            <a:spLocks noChangeArrowheads="1"/>
          </p:cNvSpPr>
          <p:nvPr/>
        </p:nvSpPr>
        <p:spPr bwMode="auto">
          <a:xfrm>
            <a:off x="0" y="0"/>
            <a:ext cx="9144000" cy="6858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VNI-Times" pitchFamily="2" charset="0"/>
            </a:endParaRPr>
          </a:p>
        </p:txBody>
      </p:sp>
      <p:pic>
        <p:nvPicPr>
          <p:cNvPr id="26627" name="Picture 4" descr="Vat lieu dung cu cat khau theu">
            <a:extLst>
              <a:ext uri="{FF2B5EF4-FFF2-40B4-BE49-F238E27FC236}">
                <a16:creationId xmlns:a16="http://schemas.microsoft.com/office/drawing/2014/main" id="{AE89E5EA-8513-4FBD-AC87-9CD8FC0E13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33600"/>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AutoShape 6">
            <a:extLst>
              <a:ext uri="{FF2B5EF4-FFF2-40B4-BE49-F238E27FC236}">
                <a16:creationId xmlns:a16="http://schemas.microsoft.com/office/drawing/2014/main" id="{B8AC0EF5-C298-4C5B-8C31-AABBB479C5AF}"/>
              </a:ext>
            </a:extLst>
          </p:cNvPr>
          <p:cNvSpPr>
            <a:spLocks noChangeArrowheads="1"/>
          </p:cNvSpPr>
          <p:nvPr/>
        </p:nvSpPr>
        <p:spPr bwMode="auto">
          <a:xfrm>
            <a:off x="6705600" y="1524000"/>
            <a:ext cx="1600200" cy="1066800"/>
          </a:xfrm>
          <a:prstGeom prst="wedgeRectCallout">
            <a:avLst>
              <a:gd name="adj1" fmla="val -43750"/>
              <a:gd name="adj2" fmla="val 10431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Thöôùc daây</a:t>
            </a:r>
          </a:p>
        </p:txBody>
      </p:sp>
      <p:sp>
        <p:nvSpPr>
          <p:cNvPr id="26629" name="AutoShape 7">
            <a:extLst>
              <a:ext uri="{FF2B5EF4-FFF2-40B4-BE49-F238E27FC236}">
                <a16:creationId xmlns:a16="http://schemas.microsoft.com/office/drawing/2014/main" id="{D719E558-FE39-40E6-9993-9ECC1F9989B4}"/>
              </a:ext>
            </a:extLst>
          </p:cNvPr>
          <p:cNvSpPr>
            <a:spLocks noChangeArrowheads="1"/>
          </p:cNvSpPr>
          <p:nvPr/>
        </p:nvSpPr>
        <p:spPr bwMode="auto">
          <a:xfrm>
            <a:off x="2133600" y="2438400"/>
            <a:ext cx="1600200" cy="1066800"/>
          </a:xfrm>
          <a:prstGeom prst="wedgeRectCallout">
            <a:avLst>
              <a:gd name="adj1" fmla="val -43750"/>
              <a:gd name="adj2" fmla="val 8288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VNI-Times" pitchFamily="2" charset="0"/>
              </a:rPr>
              <a:t>Khung theâu</a:t>
            </a:r>
          </a:p>
        </p:txBody>
      </p:sp>
      <p:sp>
        <p:nvSpPr>
          <p:cNvPr id="26630" name="AutoShape 8">
            <a:extLst>
              <a:ext uri="{FF2B5EF4-FFF2-40B4-BE49-F238E27FC236}">
                <a16:creationId xmlns:a16="http://schemas.microsoft.com/office/drawing/2014/main" id="{76FC39C5-0D29-4150-888F-59910D66A571}"/>
              </a:ext>
            </a:extLst>
          </p:cNvPr>
          <p:cNvSpPr>
            <a:spLocks noChangeArrowheads="1"/>
          </p:cNvSpPr>
          <p:nvPr/>
        </p:nvSpPr>
        <p:spPr bwMode="auto">
          <a:xfrm>
            <a:off x="5486400" y="3962400"/>
            <a:ext cx="1981200" cy="1447800"/>
          </a:xfrm>
          <a:prstGeom prst="flowChartMagneticTap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a:latin typeface="VNI-Times" pitchFamily="2" charset="0"/>
              </a:rPr>
              <a:t>Khuy hai loã </a:t>
            </a:r>
          </a:p>
          <a:p>
            <a:pPr algn="ctr" eaLnBrk="1" hangingPunct="1"/>
            <a:r>
              <a:rPr lang="en-US" altLang="en-US" sz="2400" b="1">
                <a:latin typeface="VNI-Times" pitchFamily="2" charset="0"/>
              </a:rPr>
              <a:t>vaø boán loã</a:t>
            </a:r>
          </a:p>
        </p:txBody>
      </p:sp>
      <p:pic>
        <p:nvPicPr>
          <p:cNvPr id="26631" name="Picture 9" descr="Vat lieu dung cu cat khau theu">
            <a:extLst>
              <a:ext uri="{FF2B5EF4-FFF2-40B4-BE49-F238E27FC236}">
                <a16:creationId xmlns:a16="http://schemas.microsoft.com/office/drawing/2014/main" id="{F1D7B596-B7F9-401F-8443-69D127E8BE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81100"/>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1" name="AutoShape 23">
            <a:extLst>
              <a:ext uri="{FF2B5EF4-FFF2-40B4-BE49-F238E27FC236}">
                <a16:creationId xmlns:a16="http://schemas.microsoft.com/office/drawing/2014/main" id="{2DFC2A7A-A1D6-4969-9FEE-CE1B9EC96154}"/>
              </a:ext>
            </a:extLst>
          </p:cNvPr>
          <p:cNvSpPr>
            <a:spLocks noChangeArrowheads="1"/>
          </p:cNvSpPr>
          <p:nvPr/>
        </p:nvSpPr>
        <p:spPr bwMode="auto">
          <a:xfrm>
            <a:off x="4038600" y="196850"/>
            <a:ext cx="4953000" cy="1066800"/>
          </a:xfrm>
          <a:prstGeom prst="wedgeRectCallout">
            <a:avLst>
              <a:gd name="adj1" fmla="val 45449"/>
              <a:gd name="adj2" fmla="val 136449"/>
            </a:avLst>
          </a:prstGeom>
          <a:solidFill>
            <a:schemeClr val="tx2">
              <a:lumMod val="20000"/>
              <a:lumOff val="80000"/>
            </a:schemeClr>
          </a:solidFill>
          <a:ln w="9525">
            <a:solidFill>
              <a:schemeClr val="tx1"/>
            </a:solidFill>
            <a:miter lim="800000"/>
            <a:headEnd/>
            <a:tailEnd/>
          </a:ln>
          <a:effec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latin typeface="Times New Roman" panose="02020603050405020304" pitchFamily="18" charset="0"/>
              </a:rPr>
              <a:t>Phấn may: dùng để vạch dấu trên vải.</a:t>
            </a:r>
            <a:endParaRPr lang="en-US" altLang="en-US" sz="2800" b="1">
              <a:latin typeface="VNI-Times"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7174"/>
                                        </p:tgtEl>
                                        <p:attrNameLst>
                                          <p:attrName>style.visibility</p:attrName>
                                        </p:attrNameLst>
                                      </p:cBhvr>
                                      <p:to>
                                        <p:strVal val="visible"/>
                                      </p:to>
                                    </p:set>
                                    <p:anim calcmode="lin" valueType="num">
                                      <p:cBhvr>
                                        <p:cTn id="7" dur="500" fill="hold"/>
                                        <p:tgtEl>
                                          <p:spTgt spid="7174"/>
                                        </p:tgtEl>
                                        <p:attrNameLst>
                                          <p:attrName>ppt_w</p:attrName>
                                        </p:attrNameLst>
                                      </p:cBhvr>
                                      <p:tavLst>
                                        <p:tav tm="0">
                                          <p:val>
                                            <p:fltVal val="0"/>
                                          </p:val>
                                        </p:tav>
                                        <p:tav tm="100000">
                                          <p:val>
                                            <p:strVal val="#ppt_w"/>
                                          </p:val>
                                        </p:tav>
                                      </p:tavLst>
                                    </p:anim>
                                    <p:anim calcmode="lin" valueType="num">
                                      <p:cBhvr>
                                        <p:cTn id="8" dur="500" fill="hold"/>
                                        <p:tgtEl>
                                          <p:spTgt spid="7174"/>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7191"/>
                                        </p:tgtEl>
                                        <p:attrNameLst>
                                          <p:attrName>style.visibility</p:attrName>
                                        </p:attrNameLst>
                                      </p:cBhvr>
                                      <p:to>
                                        <p:strVal val="visible"/>
                                      </p:to>
                                    </p:set>
                                    <p:anim calcmode="lin" valueType="num">
                                      <p:cBhvr>
                                        <p:cTn id="11" dur="500" fill="hold"/>
                                        <p:tgtEl>
                                          <p:spTgt spid="7191"/>
                                        </p:tgtEl>
                                        <p:attrNameLst>
                                          <p:attrName>ppt_w</p:attrName>
                                        </p:attrNameLst>
                                      </p:cBhvr>
                                      <p:tavLst>
                                        <p:tav tm="0">
                                          <p:val>
                                            <p:fltVal val="0"/>
                                          </p:val>
                                        </p:tav>
                                        <p:tav tm="100000">
                                          <p:val>
                                            <p:strVal val="#ppt_w"/>
                                          </p:val>
                                        </p:tav>
                                      </p:tavLst>
                                    </p:anim>
                                    <p:anim calcmode="lin" valueType="num">
                                      <p:cBhvr>
                                        <p:cTn id="12" dur="500" fill="hold"/>
                                        <p:tgtEl>
                                          <p:spTgt spid="719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animBg="1"/>
      <p:bldP spid="719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0DD402F7-E48C-4FF8-8BE1-B8774773BCF2}"/>
              </a:ext>
            </a:extLst>
          </p:cNvPr>
          <p:cNvSpPr/>
          <p:nvPr/>
        </p:nvSpPr>
        <p:spPr>
          <a:xfrm>
            <a:off x="1295400" y="1600200"/>
            <a:ext cx="6781800" cy="3179763"/>
          </a:xfrm>
          <a:prstGeom prst="roundRect">
            <a:avLst/>
          </a:prstGeom>
        </p:spPr>
        <p:style>
          <a:lnRef idx="2">
            <a:schemeClr val="accent6"/>
          </a:lnRef>
          <a:fillRef idx="1001">
            <a:schemeClr val="lt1"/>
          </a:fillRef>
          <a:effectRef idx="0">
            <a:schemeClr val="accent6"/>
          </a:effectRef>
          <a:fontRef idx="minor">
            <a:schemeClr val="dk1"/>
          </a:fontRef>
        </p:style>
        <p:txBody>
          <a:bodyPr anchor="ctr"/>
          <a:lstStyle/>
          <a:p>
            <a:pPr algn="just">
              <a:defRPr/>
            </a:pPr>
            <a:r>
              <a:rPr lang="en-US" sz="36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Ghi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nhớ</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những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thức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vừa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học</a:t>
            </a:r>
            <a:endParaRPr lang="en-US" sz="3200" b="1" dirty="0">
              <a:latin typeface="Times New Roman" pitchFamily="18" charset="0"/>
              <a:cs typeface="Times New Roman" pitchFamily="18" charset="0"/>
            </a:endParaRPr>
          </a:p>
          <a:p>
            <a:pPr algn="just">
              <a:defRPr/>
            </a:pP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tập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xâu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chỉ</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vê</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nút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chỉ</a:t>
            </a:r>
            <a:r>
              <a:rPr lang="en-US" sz="3200" b="1" dirty="0">
                <a:latin typeface="Times New Roman" pitchFamily="18" charset="0"/>
                <a:cs typeface="Times New Roman" pitchFamily="18" charset="0"/>
              </a:rPr>
              <a:t>.</a:t>
            </a:r>
          </a:p>
          <a:p>
            <a:pPr algn="just">
              <a:defRPr/>
            </a:pP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Chuẩn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bị</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bài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sau</a:t>
            </a:r>
            <a:r>
              <a:rPr lang="en-US" sz="3200" b="1" dirty="0">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CD082D84-D1FE-4A83-86B8-7F3B1CEA0BBF}"/>
              </a:ext>
            </a:extLst>
          </p:cNvPr>
          <p:cNvSpPr>
            <a:spLocks noGrp="1"/>
          </p:cNvSpPr>
          <p:nvPr>
            <p:ph type="title"/>
          </p:nvPr>
        </p:nvSpPr>
        <p:spPr>
          <a:xfrm>
            <a:off x="152400" y="100013"/>
            <a:ext cx="6211888" cy="1143000"/>
          </a:xfrm>
        </p:spPr>
        <p:txBody>
          <a:bodyPr/>
          <a:lstStyle/>
          <a:p>
            <a:pPr algn="just">
              <a:spcBef>
                <a:spcPct val="50000"/>
              </a:spcBef>
            </a:pPr>
            <a:r>
              <a:rPr lang="en-US" altLang="en-US" sz="3200" b="1">
                <a:solidFill>
                  <a:srgbClr val="FF0000"/>
                </a:solidFill>
                <a:latin typeface="Times New Roman" panose="02020603050405020304" pitchFamily="18" charset="0"/>
                <a:cs typeface="Times New Roman" panose="02020603050405020304" pitchFamily="18" charset="0"/>
              </a:rPr>
              <a:t>2. Dụng cụ cắt, khâu, thêu</a:t>
            </a:r>
          </a:p>
        </p:txBody>
      </p:sp>
      <p:sp>
        <p:nvSpPr>
          <p:cNvPr id="7" name="Text Box 5">
            <a:extLst>
              <a:ext uri="{FF2B5EF4-FFF2-40B4-BE49-F238E27FC236}">
                <a16:creationId xmlns:a16="http://schemas.microsoft.com/office/drawing/2014/main" id="{5B39F1D8-2A84-4F4E-8770-D4769C96EE7F}"/>
              </a:ext>
            </a:extLst>
          </p:cNvPr>
          <p:cNvSpPr txBox="1">
            <a:spLocks noChangeArrowheads="1"/>
          </p:cNvSpPr>
          <p:nvPr/>
        </p:nvSpPr>
        <p:spPr bwMode="auto">
          <a:xfrm>
            <a:off x="533400" y="2709863"/>
            <a:ext cx="4818063"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b="1">
                <a:latin typeface="Times New Roman" panose="02020603050405020304" pitchFamily="18" charset="0"/>
                <a:cs typeface="Times New Roman" panose="02020603050405020304" pitchFamily="18" charset="0"/>
              </a:rPr>
              <a:t>  Đọc phần b SGK trang 6</a:t>
            </a:r>
            <a:endParaRPr lang="en-US" altLang="en-US" sz="3200" b="1">
              <a:latin typeface="VNI-Times" pitchFamily="2" charset="0"/>
            </a:endParaRPr>
          </a:p>
        </p:txBody>
      </p:sp>
      <p:sp>
        <p:nvSpPr>
          <p:cNvPr id="6" name="Rounded Rectangle 5">
            <a:extLst>
              <a:ext uri="{FF2B5EF4-FFF2-40B4-BE49-F238E27FC236}">
                <a16:creationId xmlns:a16="http://schemas.microsoft.com/office/drawing/2014/main" id="{053B603D-5C14-486F-8E0E-79129E56B85C}"/>
              </a:ext>
            </a:extLst>
          </p:cNvPr>
          <p:cNvSpPr/>
          <p:nvPr/>
        </p:nvSpPr>
        <p:spPr>
          <a:xfrm>
            <a:off x="608013" y="947738"/>
            <a:ext cx="1524000" cy="914400"/>
          </a:xfrm>
          <a:prstGeom prst="roundRect">
            <a:avLst/>
          </a:prstGeom>
          <a:solidFill>
            <a:schemeClr val="accent5">
              <a:lumMod val="40000"/>
              <a:lumOff val="60000"/>
            </a:schemeClr>
          </a:solidFill>
        </p:spPr>
        <p:style>
          <a:lnRef idx="2">
            <a:schemeClr val="accent3"/>
          </a:lnRef>
          <a:fillRef idx="1">
            <a:schemeClr val="lt1"/>
          </a:fillRef>
          <a:effectRef idx="0">
            <a:schemeClr val="accent3"/>
          </a:effectRef>
          <a:fontRef idx="minor">
            <a:schemeClr val="dk1"/>
          </a:fontRef>
        </p:style>
        <p:txBody>
          <a:bodyPr anchor="ctr"/>
          <a:lstStyle/>
          <a:p>
            <a:pPr algn="ctr">
              <a:defRPr/>
            </a:pPr>
            <a:r>
              <a:rPr lang="en-US" sz="3200" b="1" dirty="0">
                <a:solidFill>
                  <a:srgbClr val="0070C0"/>
                </a:solidFill>
                <a:latin typeface="Times New Roman" pitchFamily="18" charset="0"/>
                <a:cs typeface="Times New Roman" pitchFamily="18" charset="0"/>
              </a:rPr>
              <a:t>b. Kim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a:extLst>
              <a:ext uri="{FF2B5EF4-FFF2-40B4-BE49-F238E27FC236}">
                <a16:creationId xmlns:a16="http://schemas.microsoft.com/office/drawing/2014/main" id="{DAF19E6B-304C-4040-8FED-565DE94BB403}"/>
              </a:ext>
            </a:extLst>
          </p:cNvPr>
          <p:cNvSpPr txBox="1">
            <a:spLocks noChangeArrowheads="1"/>
          </p:cNvSpPr>
          <p:nvPr/>
        </p:nvSpPr>
        <p:spPr bwMode="auto">
          <a:xfrm>
            <a:off x="384175" y="381000"/>
            <a:ext cx="84994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b="1">
                <a:latin typeface="Times New Roman" panose="02020603050405020304" pitchFamily="18" charset="0"/>
                <a:cs typeface="Times New Roman" panose="02020603050405020304" pitchFamily="18" charset="0"/>
              </a:rPr>
              <a:t> Quan sát hình 4 và kim khâu mẫu, hãy mô tả đặc điểm cấu tạo của kim khâu?</a:t>
            </a:r>
            <a:endParaRPr lang="en-US" altLang="en-US" sz="3200" b="1">
              <a:latin typeface="VNI-Times" pitchFamily="2" charset="0"/>
            </a:endParaRPr>
          </a:p>
        </p:txBody>
      </p:sp>
      <p:sp>
        <p:nvSpPr>
          <p:cNvPr id="10" name="TextBox 9">
            <a:extLst>
              <a:ext uri="{FF2B5EF4-FFF2-40B4-BE49-F238E27FC236}">
                <a16:creationId xmlns:a16="http://schemas.microsoft.com/office/drawing/2014/main" id="{13155A72-752A-40E6-A314-73BBFBA69A08}"/>
              </a:ext>
            </a:extLst>
          </p:cNvPr>
          <p:cNvSpPr txBox="1">
            <a:spLocks noChangeArrowheads="1"/>
          </p:cNvSpPr>
          <p:nvPr/>
        </p:nvSpPr>
        <p:spPr bwMode="auto">
          <a:xfrm>
            <a:off x="415925" y="3124200"/>
            <a:ext cx="7777163"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vi-VN" altLang="en-US" sz="3200" b="1">
                <a:solidFill>
                  <a:srgbClr val="009900"/>
                </a:solidFill>
                <a:latin typeface="Times New Roman" panose="02020603050405020304" pitchFamily="18" charset="0"/>
                <a:cs typeface="Times New Roman" panose="02020603050405020304" pitchFamily="18" charset="0"/>
              </a:rPr>
              <a:t> </a:t>
            </a:r>
            <a:r>
              <a:rPr lang="en-US" altLang="en-US" sz="3200" b="1">
                <a:solidFill>
                  <a:srgbClr val="009900"/>
                </a:solidFill>
                <a:latin typeface="Times New Roman" panose="02020603050405020304" pitchFamily="18" charset="0"/>
                <a:cs typeface="Times New Roman" panose="02020603050405020304" pitchFamily="18" charset="0"/>
              </a:rPr>
              <a:t>Kim được làm bằng kim loại cứng, có nhiều cỡ to, nhỏ khác nhau. Mũi kim nhọn, sắc. Thân kim khâu nhỏ và nhọn dần về phía mũi kim. Đuôi kim khâu hơi dẹt, có lỗ để xâu chỉ.</a:t>
            </a:r>
            <a:endParaRPr lang="vi-VN" altLang="en-US" sz="3200" b="1">
              <a:solidFill>
                <a:srgbClr val="0099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strVal val="#ppt_w+.3"/>
                                          </p:val>
                                        </p:tav>
                                        <p:tav tm="100000">
                                          <p:val>
                                            <p:strVal val="#ppt_w"/>
                                          </p:val>
                                        </p:tav>
                                      </p:tavLst>
                                    </p:anim>
                                    <p:anim calcmode="lin" valueType="num">
                                      <p:cBhvr>
                                        <p:cTn id="8" dur="1000" fill="hold"/>
                                        <p:tgtEl>
                                          <p:spTgt spid="10"/>
                                        </p:tgtEl>
                                        <p:attrNameLst>
                                          <p:attrName>ppt_h</p:attrName>
                                        </p:attrNameLst>
                                      </p:cBhvr>
                                      <p:tavLst>
                                        <p:tav tm="0">
                                          <p:val>
                                            <p:strVal val="#ppt_h"/>
                                          </p:val>
                                        </p:tav>
                                        <p:tav tm="100000">
                                          <p:val>
                                            <p:strVal val="#ppt_h"/>
                                          </p:val>
                                        </p:tav>
                                      </p:tavLst>
                                    </p:anim>
                                    <p:animEffect transition="in" filter="fade">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F4E52374-70F8-4228-850B-69F052DBC2B0}"/>
              </a:ext>
            </a:extLst>
          </p:cNvPr>
          <p:cNvSpPr txBox="1">
            <a:spLocks noChangeArrowheads="1"/>
          </p:cNvSpPr>
          <p:nvPr/>
        </p:nvSpPr>
        <p:spPr bwMode="auto">
          <a:xfrm>
            <a:off x="304800" y="261938"/>
            <a:ext cx="8499475"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b="1">
                <a:latin typeface="Times New Roman" panose="02020603050405020304" pitchFamily="18" charset="0"/>
                <a:cs typeface="Times New Roman" panose="02020603050405020304" pitchFamily="18" charset="0"/>
              </a:rPr>
              <a:t> Quan sát hình 5a, 5b, 5c kết hợp thông tin trong SGK: nêu cách xâu chỉ vào kim.</a:t>
            </a:r>
            <a:endParaRPr lang="en-US" altLang="en-US" sz="3200" b="1">
              <a:latin typeface="VNI-Times" pitchFamily="2" charset="0"/>
            </a:endParaRPr>
          </a:p>
        </p:txBody>
      </p:sp>
      <p:sp>
        <p:nvSpPr>
          <p:cNvPr id="10" name="TextBox 9">
            <a:extLst>
              <a:ext uri="{FF2B5EF4-FFF2-40B4-BE49-F238E27FC236}">
                <a16:creationId xmlns:a16="http://schemas.microsoft.com/office/drawing/2014/main" id="{E666A07B-B843-454A-A5F9-87F08B48C74E}"/>
              </a:ext>
            </a:extLst>
          </p:cNvPr>
          <p:cNvSpPr txBox="1">
            <a:spLocks noChangeArrowheads="1"/>
          </p:cNvSpPr>
          <p:nvPr/>
        </p:nvSpPr>
        <p:spPr bwMode="auto">
          <a:xfrm>
            <a:off x="457200" y="1841500"/>
            <a:ext cx="7777163"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3200" b="1">
                <a:solidFill>
                  <a:srgbClr val="009900"/>
                </a:solidFill>
                <a:latin typeface="Times New Roman" panose="02020603050405020304" pitchFamily="18" charset="0"/>
                <a:cs typeface="Times New Roman" panose="02020603050405020304" pitchFamily="18" charset="0"/>
              </a:rPr>
              <a:t>- Vuốt nhọn đầu sợi chỉ. </a:t>
            </a:r>
          </a:p>
          <a:p>
            <a:pPr algn="just"/>
            <a:r>
              <a:rPr lang="en-US" altLang="en-US" sz="3200" b="1">
                <a:solidFill>
                  <a:srgbClr val="009900"/>
                </a:solidFill>
                <a:latin typeface="Times New Roman" panose="02020603050405020304" pitchFamily="18" charset="0"/>
                <a:cs typeface="Times New Roman" panose="02020603050405020304" pitchFamily="18" charset="0"/>
              </a:rPr>
              <a:t>- Tay trái cầm ngang thân kim, đuôi kim quay lên trên, ngang với tầm mắt và hướng về phía ánh sáng để nhìn rõ lỗ kim. Tay phải cầm cách đầu chỉ đã vuốt nhọn khoảng 1cm để xâu chỉ vào lỗ kim.</a:t>
            </a:r>
          </a:p>
          <a:p>
            <a:pPr algn="just"/>
            <a:r>
              <a:rPr lang="en-US" altLang="en-US" sz="3200" b="1">
                <a:solidFill>
                  <a:srgbClr val="009900"/>
                </a:solidFill>
                <a:latin typeface="Times New Roman" panose="02020603050405020304" pitchFamily="18" charset="0"/>
                <a:cs typeface="Times New Roman" panose="02020603050405020304" pitchFamily="18" charset="0"/>
              </a:rPr>
              <a:t>- Cầm đầu sợi chỉ vừa xâu qua lỗ kim và kéo một đoạn bằng 1/3 chiều dài sợi chỉ nếu khâu chỉ một hoặc kéo cho hai đầu chỉ bằng nhau nếu khâu chỉ đôi.</a:t>
            </a:r>
            <a:endParaRPr lang="vi-VN" altLang="en-US" sz="3200" b="1">
              <a:solidFill>
                <a:srgbClr val="0099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edge">
                                      <p:cBhvr>
                                        <p:cTn id="7" dur="20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ppt_w</p:attrName>
                                        </p:attrNameLst>
                                      </p:cBhvr>
                                      <p:tavLst>
                                        <p:tav tm="0">
                                          <p:val>
                                            <p:strVal val="#ppt_w+.3"/>
                                          </p:val>
                                        </p:tav>
                                        <p:tav tm="100000">
                                          <p:val>
                                            <p:strVal val="#ppt_w"/>
                                          </p:val>
                                        </p:tav>
                                      </p:tavLst>
                                    </p:anim>
                                    <p:anim calcmode="lin" valueType="num">
                                      <p:cBhvr>
                                        <p:cTn id="13" dur="1000" fill="hold"/>
                                        <p:tgtEl>
                                          <p:spTgt spid="10"/>
                                        </p:tgtEl>
                                        <p:attrNameLst>
                                          <p:attrName>ppt_h</p:attrName>
                                        </p:attrNameLst>
                                      </p:cBhvr>
                                      <p:tavLst>
                                        <p:tav tm="0">
                                          <p:val>
                                            <p:strVal val="#ppt_h"/>
                                          </p:val>
                                        </p:tav>
                                        <p:tav tm="100000">
                                          <p:val>
                                            <p:strVal val="#ppt_h"/>
                                          </p:val>
                                        </p:tav>
                                      </p:tavLst>
                                    </p:anim>
                                    <p:animEffect transition="in" filter="fade">
                                      <p:cBhvr>
                                        <p:cTn id="14"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96EB3C-98CD-4999-9A7B-4DD799A1AA95}"/>
              </a:ext>
            </a:extLst>
          </p:cNvPr>
          <p:cNvSpPr txBox="1">
            <a:spLocks noChangeArrowheads="1"/>
          </p:cNvSpPr>
          <p:nvPr/>
        </p:nvSpPr>
        <p:spPr bwMode="auto">
          <a:xfrm>
            <a:off x="452438" y="3124200"/>
            <a:ext cx="851535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800" b="1">
                <a:solidFill>
                  <a:srgbClr val="FF0000"/>
                </a:solidFill>
                <a:latin typeface="Times New Roman" panose="02020603050405020304" pitchFamily="18" charset="0"/>
                <a:cs typeface="Times New Roman" panose="02020603050405020304" pitchFamily="18" charset="0"/>
              </a:rPr>
              <a:t>Tay trái cầm ngang sợi chỉ, cách đầu chỉ chuẩn bị nút khoảng 10cm. Tay phải cầm vào đầu sợi chỉ để nút và quấn một vòng chỉ quanh ngón trỏ. Sau đó dùng ngón cái vê cho đầu sợi chỉ xoắn vào vòng chỉ và kéo xuống sẽ tạo thành nút chỉ. </a:t>
            </a:r>
            <a:endParaRPr lang="en-US" altLang="en-US" sz="2800" b="1">
              <a:latin typeface="Times New Roman" panose="02020603050405020304" pitchFamily="18" charset="0"/>
              <a:cs typeface="Times New Roman" panose="02020603050405020304" pitchFamily="18" charset="0"/>
            </a:endParaRPr>
          </a:p>
        </p:txBody>
      </p:sp>
      <p:sp>
        <p:nvSpPr>
          <p:cNvPr id="5" name="Cloud Callout 4">
            <a:extLst>
              <a:ext uri="{FF2B5EF4-FFF2-40B4-BE49-F238E27FC236}">
                <a16:creationId xmlns:a16="http://schemas.microsoft.com/office/drawing/2014/main" id="{D7E5301B-75C4-4517-924F-24FFDECD85C5}"/>
              </a:ext>
            </a:extLst>
          </p:cNvPr>
          <p:cNvSpPr/>
          <p:nvPr/>
        </p:nvSpPr>
        <p:spPr>
          <a:xfrm>
            <a:off x="4710113" y="381000"/>
            <a:ext cx="3730625" cy="2365375"/>
          </a:xfrm>
          <a:prstGeom prst="cloudCallout">
            <a:avLst/>
          </a:prstGeom>
          <a:ln>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err="1">
                <a:solidFill>
                  <a:srgbClr val="0000FF"/>
                </a:solidFill>
                <a:latin typeface="Times New Roman" panose="02020603050405020304" pitchFamily="18" charset="0"/>
                <a:cs typeface="Times New Roman" panose="02020603050405020304" pitchFamily="18" charset="0"/>
              </a:rPr>
              <a:t>Nêu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cách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vê</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nút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chỉ</a:t>
            </a:r>
            <a:r>
              <a:rPr lang="en-US" sz="2800" b="1" dirty="0">
                <a:solidFill>
                  <a:srgbClr val="0000FF"/>
                </a:solidFill>
                <a:latin typeface="Times New Roman" panose="02020603050405020304" pitchFamily="18" charset="0"/>
                <a:cs typeface="Times New Roman" panose="02020603050405020304" pitchFamily="18" charset="0"/>
              </a:rPr>
              <a:t> (hay </a:t>
            </a:r>
            <a:r>
              <a:rPr lang="en-US" sz="2800" b="1" dirty="0" err="1">
                <a:solidFill>
                  <a:srgbClr val="0000FF"/>
                </a:solidFill>
                <a:latin typeface="Times New Roman" panose="02020603050405020304" pitchFamily="18" charset="0"/>
                <a:cs typeface="Times New Roman" panose="02020603050405020304" pitchFamily="18" charset="0"/>
              </a:rPr>
              <a:t>còn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được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gọi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là</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gút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chỉ</a:t>
            </a:r>
            <a:r>
              <a:rPr lang="en-US" sz="2800" b="1" dirty="0">
                <a:solidFill>
                  <a:srgbClr val="0000FF"/>
                </a:solidFill>
                <a:latin typeface="Times New Roman" panose="02020603050405020304" pitchFamily="18" charset="0"/>
                <a:cs typeface="Times New Roman" panose="02020603050405020304" pitchFamily="18" charset="0"/>
              </a:rPr>
              <a:t>)?</a:t>
            </a:r>
          </a:p>
        </p:txBody>
      </p:sp>
      <p:pic>
        <p:nvPicPr>
          <p:cNvPr id="6" name="Picture 5">
            <a:extLst>
              <a:ext uri="{FF2B5EF4-FFF2-40B4-BE49-F238E27FC236}">
                <a16:creationId xmlns:a16="http://schemas.microsoft.com/office/drawing/2014/main" id="{8B452290-D55C-4926-BADF-44146B33AC5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3352800"/>
            <a:ext cx="1919288" cy="242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xit" presetSubtype="0" fill="hold" nodeType="withEffect">
                                  <p:stCondLst>
                                    <p:cond delay="0"/>
                                  </p:stCondLst>
                                  <p:childTnLst>
                                    <p:animEffect transition="out" filter="fade">
                                      <p:cBhvr>
                                        <p:cTn id="9" dur="500"/>
                                        <p:tgtEl>
                                          <p:spTgt spid="6"/>
                                        </p:tgtEl>
                                      </p:cBhvr>
                                    </p:animEffect>
                                    <p:set>
                                      <p:cBhvr>
                                        <p:cTn id="1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260CA6-EF5F-4A87-B724-D404C3D66393}"/>
              </a:ext>
            </a:extLst>
          </p:cNvPr>
          <p:cNvSpPr txBox="1">
            <a:spLocks noChangeArrowheads="1"/>
          </p:cNvSpPr>
          <p:nvPr/>
        </p:nvSpPr>
        <p:spPr bwMode="auto">
          <a:xfrm>
            <a:off x="990600" y="3429000"/>
            <a:ext cx="729138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800" b="1">
                <a:solidFill>
                  <a:srgbClr val="FF0000"/>
                </a:solidFill>
                <a:latin typeface="Times New Roman" panose="02020603050405020304" pitchFamily="18" charset="0"/>
                <a:cs typeface="Times New Roman" panose="02020603050405020304" pitchFamily="18" charset="0"/>
              </a:rPr>
              <a:t> Chọn chỉ có kích thước của sợi nhỏ hơn lỗ ở đuôi kim.</a:t>
            </a:r>
          </a:p>
        </p:txBody>
      </p:sp>
      <p:sp>
        <p:nvSpPr>
          <p:cNvPr id="5" name="Cloud Callout 4">
            <a:extLst>
              <a:ext uri="{FF2B5EF4-FFF2-40B4-BE49-F238E27FC236}">
                <a16:creationId xmlns:a16="http://schemas.microsoft.com/office/drawing/2014/main" id="{ECD2251A-6691-4D9D-95F0-8E2B42446CE8}"/>
              </a:ext>
            </a:extLst>
          </p:cNvPr>
          <p:cNvSpPr/>
          <p:nvPr/>
        </p:nvSpPr>
        <p:spPr>
          <a:xfrm>
            <a:off x="4710113" y="381000"/>
            <a:ext cx="3730625" cy="2365375"/>
          </a:xfrm>
          <a:prstGeom prst="cloudCallout">
            <a:avLst/>
          </a:prstGeom>
          <a:ln>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err="1">
                <a:solidFill>
                  <a:srgbClr val="0000FF"/>
                </a:solidFill>
                <a:latin typeface="Times New Roman" panose="02020603050405020304" pitchFamily="18" charset="0"/>
                <a:cs typeface="Times New Roman" panose="02020603050405020304" pitchFamily="18" charset="0"/>
              </a:rPr>
              <a:t>Lưu</a:t>
            </a:r>
            <a:r>
              <a:rPr lang="en-US" sz="2800" b="1" dirty="0">
                <a:solidFill>
                  <a:srgbClr val="0000FF"/>
                </a:solidFill>
                <a:latin typeface="Times New Roman" panose="02020603050405020304" pitchFamily="18" charset="0"/>
                <a:cs typeface="Times New Roman" panose="02020603050405020304" pitchFamily="18" charset="0"/>
              </a:rPr>
              <a:t> ý:</a:t>
            </a:r>
          </a:p>
        </p:txBody>
      </p:sp>
      <p:pic>
        <p:nvPicPr>
          <p:cNvPr id="14340" name="Picture 6" descr="!danc_cl">
            <a:extLst>
              <a:ext uri="{FF2B5EF4-FFF2-40B4-BE49-F238E27FC236}">
                <a16:creationId xmlns:a16="http://schemas.microsoft.com/office/drawing/2014/main" id="{73C8764B-4BAA-4450-B15F-736B1DC9671A}"/>
              </a:ext>
            </a:extLst>
          </p:cNvPr>
          <p:cNvPicPr>
            <a:picLocks noChangeAspect="1" noChangeArrowheads="1" noCrop="1"/>
          </p:cNvPicPr>
          <p:nvPr/>
        </p:nvPicPr>
        <p:blipFill>
          <a:blip r:embed="rId2">
            <a:lum bright="12000"/>
            <a:extLst>
              <a:ext uri="{28A0092B-C50C-407E-A947-70E740481C1C}">
                <a14:useLocalDpi xmlns:a14="http://schemas.microsoft.com/office/drawing/2010/main" val="0"/>
              </a:ext>
            </a:extLst>
          </a:blip>
          <a:srcRect/>
          <a:stretch>
            <a:fillRect/>
          </a:stretch>
        </p:blipFill>
        <p:spPr bwMode="auto">
          <a:xfrm>
            <a:off x="3124200" y="914400"/>
            <a:ext cx="1181100" cy="128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67EBC1C-6F34-4338-B4CB-C08FA61FDB9E}"/>
              </a:ext>
            </a:extLst>
          </p:cNvPr>
          <p:cNvSpPr txBox="1">
            <a:spLocks noChangeArrowheads="1"/>
          </p:cNvSpPr>
          <p:nvPr/>
        </p:nvSpPr>
        <p:spPr bwMode="auto">
          <a:xfrm>
            <a:off x="452438" y="3124200"/>
            <a:ext cx="85153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800" b="1">
                <a:solidFill>
                  <a:srgbClr val="FF0000"/>
                </a:solidFill>
                <a:latin typeface="Times New Roman" panose="02020603050405020304" pitchFamily="18" charset="0"/>
                <a:cs typeface="Times New Roman" panose="02020603050405020304" pitchFamily="18" charset="0"/>
              </a:rPr>
              <a:t>Vê nút chỉ có tác dụng giữ cho chỉ không bị tuột khỏi vải khi khâu</a:t>
            </a:r>
            <a:endParaRPr lang="en-US" altLang="en-US" sz="2800" b="1">
              <a:latin typeface="Times New Roman" panose="02020603050405020304" pitchFamily="18" charset="0"/>
              <a:cs typeface="Times New Roman" panose="02020603050405020304" pitchFamily="18" charset="0"/>
            </a:endParaRPr>
          </a:p>
        </p:txBody>
      </p:sp>
      <p:sp>
        <p:nvSpPr>
          <p:cNvPr id="5" name="Cloud Callout 4">
            <a:extLst>
              <a:ext uri="{FF2B5EF4-FFF2-40B4-BE49-F238E27FC236}">
                <a16:creationId xmlns:a16="http://schemas.microsoft.com/office/drawing/2014/main" id="{01B08031-330E-45F2-8D3A-0AA1BD1BD320}"/>
              </a:ext>
            </a:extLst>
          </p:cNvPr>
          <p:cNvSpPr/>
          <p:nvPr/>
        </p:nvSpPr>
        <p:spPr>
          <a:xfrm>
            <a:off x="4710113" y="381000"/>
            <a:ext cx="3730625" cy="2365375"/>
          </a:xfrm>
          <a:prstGeom prst="cloudCallout">
            <a:avLst/>
          </a:prstGeom>
          <a:ln>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err="1">
                <a:solidFill>
                  <a:srgbClr val="0000FF"/>
                </a:solidFill>
                <a:latin typeface="Times New Roman" panose="02020603050405020304" pitchFamily="18" charset="0"/>
                <a:cs typeface="Times New Roman" panose="02020603050405020304" pitchFamily="18" charset="0"/>
              </a:rPr>
              <a:t>Vê</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nút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chỉ</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có</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tác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dụng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gì</a:t>
            </a:r>
            <a:r>
              <a:rPr lang="en-US" sz="2800" b="1" dirty="0">
                <a:solidFill>
                  <a:srgbClr val="0000FF"/>
                </a:solidFill>
                <a:latin typeface="Times New Roman" panose="02020603050405020304" pitchFamily="18" charset="0"/>
                <a:cs typeface="Times New Roman" panose="02020603050405020304" pitchFamily="18" charset="0"/>
              </a:rPr>
              <a:t>?</a:t>
            </a:r>
          </a:p>
        </p:txBody>
      </p:sp>
      <p:pic>
        <p:nvPicPr>
          <p:cNvPr id="6" name="Picture 5">
            <a:extLst>
              <a:ext uri="{FF2B5EF4-FFF2-40B4-BE49-F238E27FC236}">
                <a16:creationId xmlns:a16="http://schemas.microsoft.com/office/drawing/2014/main" id="{5C5AA091-4C91-4C02-BA6B-29D20133876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3352800"/>
            <a:ext cx="1919288" cy="242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xit" presetSubtype="0" fill="hold" nodeType="withEffect">
                                  <p:stCondLst>
                                    <p:cond delay="0"/>
                                  </p:stCondLst>
                                  <p:childTnLst>
                                    <p:animEffect transition="out" filter="fade">
                                      <p:cBhvr>
                                        <p:cTn id="9" dur="500"/>
                                        <p:tgtEl>
                                          <p:spTgt spid="6"/>
                                        </p:tgtEl>
                                      </p:cBhvr>
                                    </p:animEffect>
                                    <p:set>
                                      <p:cBhvr>
                                        <p:cTn id="1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E3943AC-6A8A-4F3D-A357-5AEC2B5FBE53}"/>
              </a:ext>
            </a:extLst>
          </p:cNvPr>
          <p:cNvSpPr txBox="1">
            <a:spLocks noChangeArrowheads="1"/>
          </p:cNvSpPr>
          <p:nvPr/>
        </p:nvSpPr>
        <p:spPr bwMode="auto">
          <a:xfrm>
            <a:off x="452438" y="3124200"/>
            <a:ext cx="8515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800" b="1">
                <a:solidFill>
                  <a:srgbClr val="FF0000"/>
                </a:solidFill>
                <a:latin typeface="Times New Roman" panose="02020603050405020304" pitchFamily="18" charset="0"/>
                <a:cs typeface="Times New Roman" panose="02020603050405020304" pitchFamily="18" charset="0"/>
              </a:rPr>
              <a:t>Kim khâu dùng xong phải để vào lọ có nắp đậy hoặc cài vào vỉ kim để giữ cho kim không bị gỉ; mũi kim nhọn, sắc.</a:t>
            </a:r>
            <a:endParaRPr lang="en-US" altLang="en-US" sz="2800" b="1">
              <a:latin typeface="Times New Roman" panose="02020603050405020304" pitchFamily="18" charset="0"/>
              <a:cs typeface="Times New Roman" panose="02020603050405020304" pitchFamily="18" charset="0"/>
            </a:endParaRPr>
          </a:p>
        </p:txBody>
      </p:sp>
      <p:sp>
        <p:nvSpPr>
          <p:cNvPr id="5" name="Cloud Callout 4">
            <a:extLst>
              <a:ext uri="{FF2B5EF4-FFF2-40B4-BE49-F238E27FC236}">
                <a16:creationId xmlns:a16="http://schemas.microsoft.com/office/drawing/2014/main" id="{D29A171C-052F-45B7-A082-C4D1636EFE38}"/>
              </a:ext>
            </a:extLst>
          </p:cNvPr>
          <p:cNvSpPr/>
          <p:nvPr/>
        </p:nvSpPr>
        <p:spPr>
          <a:xfrm>
            <a:off x="4710113" y="381000"/>
            <a:ext cx="3730625" cy="2365375"/>
          </a:xfrm>
          <a:prstGeom prst="cloudCallout">
            <a:avLst/>
          </a:prstGeom>
          <a:ln>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err="1">
                <a:solidFill>
                  <a:srgbClr val="0000FF"/>
                </a:solidFill>
                <a:latin typeface="Times New Roman" panose="02020603050405020304" pitchFamily="18" charset="0"/>
                <a:cs typeface="Times New Roman" panose="02020603050405020304" pitchFamily="18" charset="0"/>
              </a:rPr>
              <a:t>Nêu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cách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bảo</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quản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kim</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khâu</a:t>
            </a:r>
            <a:r>
              <a:rPr lang="en-US" sz="2800" b="1" dirty="0">
                <a:solidFill>
                  <a:srgbClr val="0000FF"/>
                </a:solidFill>
                <a:latin typeface="Times New Roman" panose="02020603050405020304" pitchFamily="18" charset="0"/>
                <a:cs typeface="Times New Roman" panose="02020603050405020304" pitchFamily="18" charset="0"/>
              </a:rPr>
              <a:t>?</a:t>
            </a:r>
          </a:p>
        </p:txBody>
      </p:sp>
      <p:pic>
        <p:nvPicPr>
          <p:cNvPr id="6" name="Picture 5">
            <a:extLst>
              <a:ext uri="{FF2B5EF4-FFF2-40B4-BE49-F238E27FC236}">
                <a16:creationId xmlns:a16="http://schemas.microsoft.com/office/drawing/2014/main" id="{5D549D87-AFD6-4CA6-8E9B-08266A382E2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3352800"/>
            <a:ext cx="1919288" cy="242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xit" presetSubtype="0" fill="hold" nodeType="withEffect">
                                  <p:stCondLst>
                                    <p:cond delay="0"/>
                                  </p:stCondLst>
                                  <p:childTnLst>
                                    <p:animEffect transition="out" filter="fade">
                                      <p:cBhvr>
                                        <p:cTn id="9" dur="500"/>
                                        <p:tgtEl>
                                          <p:spTgt spid="6"/>
                                        </p:tgtEl>
                                      </p:cBhvr>
                                    </p:animEffect>
                                    <p:set>
                                      <p:cBhvr>
                                        <p:cTn id="1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93D26E4F-E315-49EA-8370-AC8C9188B5CC}"/>
              </a:ext>
            </a:extLst>
          </p:cNvPr>
          <p:cNvSpPr txBox="1">
            <a:spLocks noChangeArrowheads="1"/>
          </p:cNvSpPr>
          <p:nvPr/>
        </p:nvSpPr>
        <p:spPr bwMode="auto">
          <a:xfrm>
            <a:off x="533400" y="533400"/>
            <a:ext cx="7777163"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3200" b="1">
                <a:solidFill>
                  <a:srgbClr val="FF0000"/>
                </a:solidFill>
                <a:latin typeface="Times New Roman" panose="02020603050405020304" pitchFamily="18" charset="0"/>
                <a:cs typeface="Times New Roman" panose="02020603050405020304" pitchFamily="18" charset="0"/>
              </a:rPr>
              <a:t>Ghi nhớ.</a:t>
            </a:r>
          </a:p>
          <a:p>
            <a:pPr algn="just"/>
            <a:r>
              <a:rPr lang="en-US" altLang="en-US" sz="3200" b="1">
                <a:solidFill>
                  <a:srgbClr val="009900"/>
                </a:solidFill>
                <a:latin typeface="Times New Roman" panose="02020603050405020304" pitchFamily="18" charset="0"/>
                <a:cs typeface="Times New Roman" panose="02020603050405020304" pitchFamily="18" charset="0"/>
              </a:rPr>
              <a:t>1. Vật liệu, dụng cụ thường dùng trong khâu, thêu gồm có: vải, chỉ, kéo cắt vải, kéo cắt chỉ, kim khâu, kim thêu, thước may,… Mỗi loại có đặc điểm cấu tạo, tác dụng và cách sử dụng khác nhau.</a:t>
            </a:r>
          </a:p>
          <a:p>
            <a:pPr algn="just"/>
            <a:r>
              <a:rPr lang="en-US" altLang="en-US" sz="3200" b="1">
                <a:solidFill>
                  <a:srgbClr val="009900"/>
                </a:solidFill>
                <a:latin typeface="Times New Roman" panose="02020603050405020304" pitchFamily="18" charset="0"/>
                <a:cs typeface="Times New Roman" panose="02020603050405020304" pitchFamily="18" charset="0"/>
              </a:rPr>
              <a:t>2. Khi sử dụng vật liệu, dụng cụ khâu, thêu cần lựa chọn cho phù hợp với mục đích, yêu cầu sử dụng và thực hiện đúng kĩ thuật, an toàn.</a:t>
            </a:r>
            <a:endParaRPr lang="vi-VN" altLang="en-US" sz="3200" b="1">
              <a:solidFill>
                <a:srgbClr val="0099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strVal val="#ppt_w+.3"/>
                                          </p:val>
                                        </p:tav>
                                        <p:tav tm="100000">
                                          <p:val>
                                            <p:strVal val="#ppt_w"/>
                                          </p:val>
                                        </p:tav>
                                      </p:tavLst>
                                    </p:anim>
                                    <p:anim calcmode="lin" valueType="num">
                                      <p:cBhvr>
                                        <p:cTn id="8" dur="1000" fill="hold"/>
                                        <p:tgtEl>
                                          <p:spTgt spid="10"/>
                                        </p:tgtEl>
                                        <p:attrNameLst>
                                          <p:attrName>ppt_h</p:attrName>
                                        </p:attrNameLst>
                                      </p:cBhvr>
                                      <p:tavLst>
                                        <p:tav tm="0">
                                          <p:val>
                                            <p:strVal val="#ppt_h"/>
                                          </p:val>
                                        </p:tav>
                                        <p:tav tm="100000">
                                          <p:val>
                                            <p:strVal val="#ppt_h"/>
                                          </p:val>
                                        </p:tav>
                                      </p:tavLst>
                                    </p:anim>
                                    <p:animEffect transition="in" filter="fade">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 type=&quot;3&quot; unique_id=&quot;10004&quot;&gt;&lt;property id=&quot;20148&quot; value=&quot;5&quot;/&gt;&lt;property id=&quot;20300&quot; value=&quot;Slide 2&quot;/&gt;&lt;property id=&quot;20307&quot; value=&quot;257&quot;/&gt;&lt;/object&gt;&lt;object type=&quot;3&quot; unique_id=&quot;10005&quot;&gt;&lt;property id=&quot;20148&quot; value=&quot;5&quot;/&gt;&lt;property id=&quot;20300&quot; value=&quot;Slide 3&quot;/&gt;&lt;property id=&quot;20307&quot; value=&quot;258&quot;/&gt;&lt;/object&gt;&lt;object type=&quot;3&quot; unique_id=&quot;10006&quot;&gt;&lt;property id=&quot;20148&quot; value=&quot;5&quot;/&gt;&lt;property id=&quot;20300&quot; value=&quot;Slide 4&quot;/&gt;&lt;property id=&quot;20307&quot; value=&quot;259&quot;/&gt;&lt;/object&gt;&lt;/object&gt;&lt;object type=&quot;8&quot; unique_id=&quot;10012&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550</TotalTime>
  <Words>710</Words>
  <Application>Microsoft Office PowerPoint</Application>
  <PresentationFormat>On-screen Show (4:3)</PresentationFormat>
  <Paragraphs>59</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Times New Roman</vt:lpstr>
      <vt:lpstr>VNI-Times</vt:lpstr>
      <vt:lpstr>Office Theme</vt:lpstr>
      <vt:lpstr>PowerPoint Presentation</vt:lpstr>
      <vt:lpstr>2. Dụng cụ cắt, khâu, thêu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Thực hành theo nhóm đôi:  - Xâu chỉ vào kim - Vê nút chỉ </vt:lpstr>
      <vt:lpstr>PowerPoint Presentation</vt:lpstr>
      <vt:lpstr> Một số vật liệu và dụng cụ cắt, khâu, thêu khác</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Hương Đào</cp:lastModifiedBy>
  <cp:revision>80</cp:revision>
  <dcterms:created xsi:type="dcterms:W3CDTF">2009-06-08T05:35:47Z</dcterms:created>
  <dcterms:modified xsi:type="dcterms:W3CDTF">2022-09-15T05:24:22Z</dcterms:modified>
</cp:coreProperties>
</file>