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9" r:id="rId3"/>
    <p:sldId id="270" r:id="rId4"/>
    <p:sldId id="273" r:id="rId5"/>
    <p:sldId id="276" r:id="rId6"/>
    <p:sldId id="278" r:id="rId7"/>
    <p:sldId id="279" r:id="rId8"/>
    <p:sldId id="281" r:id="rId9"/>
    <p:sldId id="283" r:id="rId10"/>
    <p:sldId id="285" r:id="rId11"/>
    <p:sldId id="289" r:id="rId1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0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BAA76-622E-4A81-929A-CA72690ECBEA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006B2-8E3D-40A9-8AAA-B53678BE6F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0846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498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059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24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322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738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95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9779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174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191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142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797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3DD03-EA71-41D1-83D7-EB912AF68CB6}" type="datetimeFigureOut">
              <a:rPr lang="vi-VN" smtClean="0"/>
              <a:t>15/09/2022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CF83-B1A1-449A-AABC-EB764E8A9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817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46028" y="950609"/>
            <a:ext cx="6002311" cy="1423459"/>
          </a:xfrm>
          <a:prstGeom prst="rect">
            <a:avLst/>
          </a:prstGeom>
          <a:noFill/>
        </p:spPr>
        <p:txBody>
          <a:bodyPr wrap="square" lIns="68573" tIns="34286" rIns="68573" bIns="34286" rtlCol="0">
            <a:spAutoFit/>
          </a:bodyPr>
          <a:lstStyle/>
          <a:p>
            <a:r>
              <a:rPr lang="en-US" sz="8800" b="1" dirty="0" err="1">
                <a:solidFill>
                  <a:schemeClr val="bg1"/>
                </a:solidFill>
                <a:latin typeface="Times New Roman" panose="02020603050405020304" pitchFamily="18" charset="0"/>
                <a:ea typeface="HP001 5Ha" panose="020B0603050302020204" pitchFamily="34" charset="-127"/>
                <a:cs typeface="Times New Roman" panose="02020603050405020304" pitchFamily="18" charset="0"/>
              </a:rPr>
              <a:t>Đạo</a:t>
            </a:r>
            <a:r>
              <a:rPr lang="en-US" sz="8800" b="1" dirty="0">
                <a:solidFill>
                  <a:schemeClr val="bg1"/>
                </a:solidFill>
                <a:latin typeface="Times New Roman" panose="02020603050405020304" pitchFamily="18" charset="0"/>
                <a:ea typeface="HP001 5Ha" panose="020B0603050302020204" pitchFamily="34" charset="-127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chemeClr val="bg1"/>
                </a:solidFill>
                <a:latin typeface="Times New Roman" panose="02020603050405020304" pitchFamily="18" charset="0"/>
                <a:ea typeface="HP001 5Ha" panose="020B0603050302020204" pitchFamily="34" charset="-127"/>
                <a:cs typeface="Times New Roman" panose="02020603050405020304" pitchFamily="18" charset="0"/>
              </a:rPr>
              <a:t>đức</a:t>
            </a:r>
            <a:endParaRPr lang="en-US" sz="8800" b="1" dirty="0">
              <a:solidFill>
                <a:schemeClr val="bg1"/>
              </a:solidFill>
              <a:latin typeface="Times New Roman" panose="02020603050405020304" pitchFamily="18" charset="0"/>
              <a:ea typeface="HP001 5Ha" panose="020B06030503020202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784573"/>
            <a:ext cx="11977141" cy="2808453"/>
          </a:xfrm>
          <a:prstGeom prst="rect">
            <a:avLst/>
          </a:prstGeom>
          <a:noFill/>
        </p:spPr>
        <p:txBody>
          <a:bodyPr wrap="square" lIns="68573" tIns="34286" rIns="68573" bIns="34286" rtlCol="0">
            <a:spAutoFit/>
          </a:bodyPr>
          <a:lstStyle/>
          <a:p>
            <a:pPr algn="ctr"/>
            <a:r>
              <a:rPr lang="vi-VN" sz="8900" b="1" dirty="0">
                <a:solidFill>
                  <a:srgbClr val="FFFF66"/>
                </a:solidFill>
                <a:latin typeface="Times New Roman" panose="02020603050405020304" pitchFamily="18" charset="0"/>
                <a:ea typeface="HP001 5Ha" panose="020B0603050302020204" pitchFamily="34" charset="-127"/>
                <a:cs typeface="Times New Roman" panose="02020603050405020304" pitchFamily="18" charset="0"/>
              </a:rPr>
              <a:t>Vượt khó trong học tập (Tiết 2)</a:t>
            </a:r>
          </a:p>
        </p:txBody>
      </p:sp>
    </p:spTree>
    <p:extLst>
      <p:ext uri="{BB962C8B-B14F-4D97-AF65-F5344CB8AC3E}">
        <p14:creationId xmlns:p14="http://schemas.microsoft.com/office/powerpoint/2010/main" val="391520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thumbs.dreamstime.com/z/easter-eggs-border-843435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0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338920" y="1259175"/>
            <a:ext cx="1286983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TẤM GƯƠNG SÁNG</a:t>
            </a:r>
            <a:endParaRPr lang="vi-VN" sz="13800" b="1" dirty="0">
              <a:solidFill>
                <a:srgbClr val="C0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92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thumbs.dreamstime.com/z/easter-eggs-border-843435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0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64765" y="885688"/>
            <a:ext cx="100624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Vận</a:t>
            </a:r>
            <a:r>
              <a:rPr lang="en-US" sz="13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3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endParaRPr lang="vi-VN" sz="13800" b="1" dirty="0">
              <a:solidFill>
                <a:srgbClr val="C0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187" y="3202537"/>
            <a:ext cx="100624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dụngđược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vào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cuộc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sống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qua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hôm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nay</a:t>
            </a:r>
            <a:endParaRPr lang="vi-VN" sz="4800" b="1" dirty="0">
              <a:solidFill>
                <a:srgbClr val="C0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909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8709" y="1774330"/>
            <a:ext cx="87745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HOẠT ĐỘNG 1(BT2)</a:t>
            </a:r>
          </a:p>
          <a:p>
            <a:pPr algn="ctr"/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XỬ LÍ TÌNH HUỐNG</a:t>
            </a:r>
            <a:endParaRPr lang="vi-VN" sz="6000" b="1" dirty="0">
              <a:solidFill>
                <a:srgbClr val="C0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0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74638" y="123825"/>
            <a:ext cx="5534025" cy="326866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just" eaLnBrk="1" hangingPunct="1">
              <a:defRPr/>
            </a:pPr>
            <a:r>
              <a:rPr lang="vi-VN" sz="2800" dirty="0">
                <a:solidFill>
                  <a:schemeClr val="tx1"/>
                </a:solidFill>
              </a:rPr>
              <a:t>    </a:t>
            </a:r>
          </a:p>
          <a:p>
            <a:pPr algn="just" eaLnBrk="1" hangingPunct="1">
              <a:defRPr/>
            </a:pPr>
            <a:r>
              <a:rPr lang="vi-VN" sz="280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6700" y="3480701"/>
            <a:ext cx="5541963" cy="33138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just" eaLnBrk="1" hangingPunct="1">
              <a:defRPr/>
            </a:pPr>
            <a:endParaRPr lang="vi-VN" sz="3600" dirty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83338" y="142875"/>
            <a:ext cx="5486400" cy="3276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eaLnBrk="1" hangingPunct="1">
              <a:defRPr/>
            </a:pPr>
            <a:endParaRPr lang="en-US" sz="4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sz="40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sz="4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383338" y="3484563"/>
            <a:ext cx="5486400" cy="3276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just" eaLnBrk="1" hangingPunct="1">
              <a:defRPr/>
            </a:pP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521325" y="3044825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Oval 12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Oval 13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Oval 14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Oval 15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5519738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" name="Oval 17"/>
          <p:cNvSpPr/>
          <p:nvPr/>
        </p:nvSpPr>
        <p:spPr>
          <a:xfrm>
            <a:off x="5519738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Oval 18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0" name="Oval 19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1" name="Oval 20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2" name="Oval 21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23" name="Oval 22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4" name="Oval 23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25" name="Oval 24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26" name="Oval 25"/>
          <p:cNvSpPr/>
          <p:nvPr/>
        </p:nvSpPr>
        <p:spPr>
          <a:xfrm>
            <a:off x="5519738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27" name="Oval 26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28" name="Oval 27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9" name="Oval 28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30" name="Oval 29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31" name="Oval 30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32" name="Oval 31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33" name="Oval 32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34" name="Oval 33"/>
          <p:cNvSpPr/>
          <p:nvPr/>
        </p:nvSpPr>
        <p:spPr>
          <a:xfrm>
            <a:off x="5519738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35" name="Oval 34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36" name="Oval 35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37" name="Oval 36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38" name="Oval 37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39" name="Oval 38"/>
          <p:cNvSpPr/>
          <p:nvPr/>
        </p:nvSpPr>
        <p:spPr>
          <a:xfrm>
            <a:off x="5514975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40" name="Oval 39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41" name="Oval 40"/>
          <p:cNvSpPr/>
          <p:nvPr/>
        </p:nvSpPr>
        <p:spPr>
          <a:xfrm>
            <a:off x="5519738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42" name="Oval 41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3" name="Oval 42"/>
          <p:cNvSpPr/>
          <p:nvPr/>
        </p:nvSpPr>
        <p:spPr>
          <a:xfrm>
            <a:off x="5519738" y="3041650"/>
            <a:ext cx="1146175" cy="1111250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44" name="Oval 43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32</a:t>
            </a:r>
          </a:p>
        </p:txBody>
      </p:sp>
      <p:sp>
        <p:nvSpPr>
          <p:cNvPr id="45" name="Oval 44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33</a:t>
            </a:r>
          </a:p>
        </p:txBody>
      </p:sp>
      <p:sp>
        <p:nvSpPr>
          <p:cNvPr id="46" name="Oval 45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34</a:t>
            </a:r>
          </a:p>
        </p:txBody>
      </p:sp>
      <p:sp>
        <p:nvSpPr>
          <p:cNvPr id="47" name="Oval 46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48" name="Oval 47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36</a:t>
            </a:r>
          </a:p>
        </p:txBody>
      </p:sp>
      <p:sp>
        <p:nvSpPr>
          <p:cNvPr id="49" name="Oval 48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37</a:t>
            </a:r>
          </a:p>
        </p:txBody>
      </p:sp>
      <p:sp>
        <p:nvSpPr>
          <p:cNvPr id="50" name="Oval 49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38</a:t>
            </a:r>
          </a:p>
        </p:txBody>
      </p:sp>
      <p:sp>
        <p:nvSpPr>
          <p:cNvPr id="51" name="Oval 50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39</a:t>
            </a:r>
          </a:p>
        </p:txBody>
      </p:sp>
      <p:sp>
        <p:nvSpPr>
          <p:cNvPr id="52" name="Oval 51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53" name="Oval 52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41</a:t>
            </a:r>
          </a:p>
        </p:txBody>
      </p:sp>
      <p:sp>
        <p:nvSpPr>
          <p:cNvPr id="54" name="Oval 53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42</a:t>
            </a:r>
          </a:p>
        </p:txBody>
      </p:sp>
      <p:sp>
        <p:nvSpPr>
          <p:cNvPr id="55" name="Oval 54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43</a:t>
            </a:r>
          </a:p>
        </p:txBody>
      </p:sp>
      <p:sp>
        <p:nvSpPr>
          <p:cNvPr id="56" name="Oval 55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44</a:t>
            </a:r>
          </a:p>
        </p:txBody>
      </p:sp>
      <p:sp>
        <p:nvSpPr>
          <p:cNvPr id="57" name="Oval 56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58" name="Oval 57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59" name="Oval 58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47</a:t>
            </a:r>
          </a:p>
        </p:txBody>
      </p:sp>
      <p:sp>
        <p:nvSpPr>
          <p:cNvPr id="60" name="Oval 59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61" name="Oval 60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49</a:t>
            </a:r>
          </a:p>
        </p:txBody>
      </p:sp>
      <p:sp>
        <p:nvSpPr>
          <p:cNvPr id="62" name="Oval 61"/>
          <p:cNvSpPr/>
          <p:nvPr/>
        </p:nvSpPr>
        <p:spPr>
          <a:xfrm>
            <a:off x="5519738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63" name="Oval 62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51</a:t>
            </a:r>
          </a:p>
        </p:txBody>
      </p:sp>
      <p:sp>
        <p:nvSpPr>
          <p:cNvPr id="64" name="Oval 63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52</a:t>
            </a:r>
          </a:p>
        </p:txBody>
      </p:sp>
      <p:sp>
        <p:nvSpPr>
          <p:cNvPr id="65" name="Oval 64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53</a:t>
            </a:r>
          </a:p>
        </p:txBody>
      </p:sp>
      <p:sp>
        <p:nvSpPr>
          <p:cNvPr id="66" name="Oval 65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54</a:t>
            </a:r>
          </a:p>
        </p:txBody>
      </p:sp>
      <p:sp>
        <p:nvSpPr>
          <p:cNvPr id="67" name="Oval 66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55</a:t>
            </a:r>
          </a:p>
        </p:txBody>
      </p:sp>
      <p:sp>
        <p:nvSpPr>
          <p:cNvPr id="68" name="Oval 67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56</a:t>
            </a:r>
          </a:p>
        </p:txBody>
      </p:sp>
      <p:sp>
        <p:nvSpPr>
          <p:cNvPr id="69" name="Oval 68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57</a:t>
            </a:r>
          </a:p>
        </p:txBody>
      </p:sp>
      <p:sp>
        <p:nvSpPr>
          <p:cNvPr id="70" name="Oval 69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58</a:t>
            </a:r>
          </a:p>
        </p:txBody>
      </p:sp>
      <p:sp>
        <p:nvSpPr>
          <p:cNvPr id="71" name="Oval 70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59</a:t>
            </a:r>
          </a:p>
        </p:txBody>
      </p:sp>
      <p:sp>
        <p:nvSpPr>
          <p:cNvPr id="72" name="Oval 71"/>
          <p:cNvSpPr/>
          <p:nvPr/>
        </p:nvSpPr>
        <p:spPr>
          <a:xfrm>
            <a:off x="5514975" y="3036888"/>
            <a:ext cx="1146175" cy="1112837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2198" y="188417"/>
            <a:ext cx="54706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vi-VN" sz="33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 bài toán khó, Nga loay hoay mãi mà chưa giải được. Thấy vậy, anh trai Nga liền nói: “Đưa bài đây, anh giải cho”. Nếu là Nga, em sẽ làm gì ?</a:t>
            </a:r>
            <a:endParaRPr lang="vi-VN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23875" y="177512"/>
            <a:ext cx="661338" cy="616314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/>
              <a:t>1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383338" y="350014"/>
            <a:ext cx="54706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 hay đi học muộn vì nhà ở cách xa trường. Nếu là Quân, em cần phải làm gì để đến lớp đúng giờ ?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6614814" y="335880"/>
            <a:ext cx="661338" cy="616314"/>
          </a:xfrm>
          <a:prstGeom prst="ellipse">
            <a:avLst/>
          </a:prstGeom>
          <a:solidFill>
            <a:srgbClr val="C0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/>
              <a:t>2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6947" y="3862258"/>
            <a:ext cx="54706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vi-VN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Mai viết chữ chưa đẹp. Theo em, Mai cần phải làm gì để viết chữ đẹp hơn ?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523875" y="3862258"/>
            <a:ext cx="661338" cy="6163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/>
              <a:t>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399135" y="3967456"/>
            <a:ext cx="547060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vi-VN" sz="3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bị ốm phải nghỉ học nhiều ngày. Nếu là bạn cùng lớp với Nam, em sẽ làm gì ?</a:t>
            </a:r>
            <a:endParaRPr lang="vi-VN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6614814" y="3913006"/>
            <a:ext cx="661338" cy="61631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37682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5000"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58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5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57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5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56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5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5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5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5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5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5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4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4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47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46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4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4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4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4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4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40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39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38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37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34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3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3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28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811624"/>
              </p:ext>
            </p:extLst>
          </p:nvPr>
        </p:nvGraphicFramePr>
        <p:xfrm>
          <a:off x="1809482" y="1811629"/>
          <a:ext cx="8001000" cy="3778125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00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Những khó khăn có thể gặp phải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Những biện pháp khắc phục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32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...................................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-...................................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.....................................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63575" y="1133341"/>
            <a:ext cx="88648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 ĐỘNG 2 (BT4 ): BÀY TỎ Ý KIẾN</a:t>
            </a:r>
            <a:endParaRPr lang="vi-VN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6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85" y="3293856"/>
            <a:ext cx="3181862" cy="30844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6" t="-2338" r="9675" b="4676"/>
          <a:stretch/>
        </p:blipFill>
        <p:spPr>
          <a:xfrm>
            <a:off x="163285" y="45193"/>
            <a:ext cx="3494315" cy="32486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429000" y="1128406"/>
            <a:ext cx="5943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800" b="1" dirty="0">
                <a:solidFill>
                  <a:srgbClr val="004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 thành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4147661"/>
            <a:ext cx="86378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800" b="1" dirty="0">
                <a:solidFill>
                  <a:srgbClr val="F004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tán thành</a:t>
            </a:r>
          </a:p>
        </p:txBody>
      </p:sp>
    </p:spTree>
    <p:extLst>
      <p:ext uri="{BB962C8B-B14F-4D97-AF65-F5344CB8AC3E}">
        <p14:creationId xmlns:p14="http://schemas.microsoft.com/office/powerpoint/2010/main" val="170308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6" t="-2338" r="9675" b="4676"/>
          <a:stretch/>
        </p:blipFill>
        <p:spPr>
          <a:xfrm>
            <a:off x="0" y="1409074"/>
            <a:ext cx="3095287" cy="28776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/>
          <p:cNvSpPr txBox="1"/>
          <p:nvPr/>
        </p:nvSpPr>
        <p:spPr>
          <a:xfrm>
            <a:off x="2878111" y="0"/>
            <a:ext cx="9488774" cy="682740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79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Nhà bạn Vinh nghèo, bố bạn bị ốm, bạn luôn cố gắng học tập để đạt học sinh giỏi.</a:t>
            </a:r>
          </a:p>
        </p:txBody>
      </p:sp>
      <p:sp>
        <p:nvSpPr>
          <p:cNvPr id="4" name="Oval 3"/>
          <p:cNvSpPr/>
          <p:nvPr/>
        </p:nvSpPr>
        <p:spPr>
          <a:xfrm>
            <a:off x="709730" y="5214735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" name="Oval 4"/>
          <p:cNvSpPr/>
          <p:nvPr/>
        </p:nvSpPr>
        <p:spPr>
          <a:xfrm>
            <a:off x="709730" y="5228156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709730" y="5236357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709730" y="5228208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3016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8638" y="1056068"/>
            <a:ext cx="9793715" cy="45970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Loan hôm nay không đi học vì trời mưa rét.</a:t>
            </a:r>
          </a:p>
        </p:txBody>
      </p:sp>
      <p:sp>
        <p:nvSpPr>
          <p:cNvPr id="4" name="Oval 3"/>
          <p:cNvSpPr/>
          <p:nvPr/>
        </p:nvSpPr>
        <p:spPr>
          <a:xfrm>
            <a:off x="709730" y="5214735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" name="Oval 4"/>
          <p:cNvSpPr/>
          <p:nvPr/>
        </p:nvSpPr>
        <p:spPr>
          <a:xfrm>
            <a:off x="709730" y="5228156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709730" y="5236357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709730" y="5228208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761" y="1855861"/>
            <a:ext cx="3181862" cy="308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40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1862" y="864625"/>
            <a:ext cx="8864184" cy="45970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 học bài xong, Thủy đã đi ngủ.</a:t>
            </a:r>
          </a:p>
        </p:txBody>
      </p:sp>
      <p:sp>
        <p:nvSpPr>
          <p:cNvPr id="4" name="Oval 3"/>
          <p:cNvSpPr/>
          <p:nvPr/>
        </p:nvSpPr>
        <p:spPr>
          <a:xfrm>
            <a:off x="709730" y="5214735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" name="Oval 4"/>
          <p:cNvSpPr/>
          <p:nvPr/>
        </p:nvSpPr>
        <p:spPr>
          <a:xfrm>
            <a:off x="709730" y="5228156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709730" y="5236357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709730" y="5228208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5076"/>
            <a:ext cx="3181862" cy="308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9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3062" y="281673"/>
            <a:ext cx="9238938" cy="55504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dù khó đến mấy, Minh vẫn cố gắng suy nghĩ bằng được.</a:t>
            </a:r>
          </a:p>
        </p:txBody>
      </p:sp>
      <p:sp>
        <p:nvSpPr>
          <p:cNvPr id="4" name="Oval 3"/>
          <p:cNvSpPr/>
          <p:nvPr/>
        </p:nvSpPr>
        <p:spPr>
          <a:xfrm>
            <a:off x="709730" y="5214735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" name="Oval 4"/>
          <p:cNvSpPr/>
          <p:nvPr/>
        </p:nvSpPr>
        <p:spPr>
          <a:xfrm>
            <a:off x="709730" y="5228156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709730" y="5236357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709730" y="5228208"/>
            <a:ext cx="1258218" cy="12677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7200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6794"/>
            <a:ext cx="2788170" cy="270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48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344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Phong</dc:creator>
  <cp:lastModifiedBy>Hương Đào</cp:lastModifiedBy>
  <cp:revision>24</cp:revision>
  <dcterms:created xsi:type="dcterms:W3CDTF">2015-09-30T15:50:51Z</dcterms:created>
  <dcterms:modified xsi:type="dcterms:W3CDTF">2022-09-15T05:19:22Z</dcterms:modified>
</cp:coreProperties>
</file>