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9" r:id="rId3"/>
    <p:sldId id="260" r:id="rId4"/>
    <p:sldId id="283" r:id="rId5"/>
    <p:sldId id="262" r:id="rId6"/>
    <p:sldId id="263" r:id="rId7"/>
    <p:sldId id="284" r:id="rId8"/>
    <p:sldId id="265" r:id="rId9"/>
    <p:sldId id="270" r:id="rId10"/>
    <p:sldId id="289" r:id="rId11"/>
    <p:sldId id="291" r:id="rId12"/>
    <p:sldId id="285" r:id="rId13"/>
    <p:sldId id="266" r:id="rId14"/>
    <p:sldId id="276" r:id="rId15"/>
    <p:sldId id="286" r:id="rId16"/>
    <p:sldId id="287" r:id="rId17"/>
    <p:sldId id="288" r:id="rId18"/>
    <p:sldId id="271" r:id="rId19"/>
    <p:sldId id="279" r:id="rId20"/>
  </p:sldIdLst>
  <p:sldSz cx="12192000" cy="6858000"/>
  <p:notesSz cx="7104063" cy="10234613"/>
  <p:embeddedFontLst>
    <p:embeddedFont>
      <p:font typeface="UTM A&amp;S Graceland" pitchFamily="18" charset="0"/>
      <p:regular r:id="rId23"/>
    </p:embeddedFont>
    <p:embeddedFont>
      <p:font typeface="UTM Spring" pitchFamily="18" charset="0"/>
      <p:regular r:id="rId24"/>
    </p:embeddedFont>
    <p:embeddedFont>
      <p:font typeface="宋体" pitchFamily="2" charset="-122"/>
      <p:regular r:id="rId25"/>
    </p:embeddedFont>
    <p:embeddedFont>
      <p:font typeface="微软雅黑" pitchFamily="34" charset="-122"/>
      <p:regular r:id="rId26"/>
      <p:bold r:id="rId27"/>
    </p:embeddedFont>
    <p:embeddedFont>
      <p:font typeface="UTM Showcard" pitchFamily="18" charset="0"/>
      <p:regular r:id="rId28"/>
    </p:embeddedFont>
    <p:embeddedFont>
      <p:font typeface="汉仪太极体简" charset="-12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AF6"/>
    <a:srgbClr val="EAF3FA"/>
    <a:srgbClr val="F3F8FC"/>
    <a:srgbClr val="C7DEF1"/>
    <a:srgbClr val="990099"/>
    <a:srgbClr val="FF3300"/>
    <a:srgbClr val="358ECB"/>
    <a:srgbClr val="F070BF"/>
    <a:srgbClr val="32BBBC"/>
    <a:srgbClr val="DC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4574" autoAdjust="0"/>
  </p:normalViewPr>
  <p:slideViewPr>
    <p:cSldViewPr snapToGrid="0">
      <p:cViewPr varScale="1">
        <p:scale>
          <a:sx n="58" d="100"/>
          <a:sy n="58" d="100"/>
        </p:scale>
        <p:origin x="-11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92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268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172D0-E97B-42F2-8D49-95FA8EDE516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ACAE-FDF5-4CF9-8FD4-AB6902B2B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3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37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01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vào số để chuyển qua slide câu hỏi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quả trứng để hiện khủng long giữ trứng tương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ứng</a:t>
            </a:r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chữ Kết thúc để chuyển slide Dặn dò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825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531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94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778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43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129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97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76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1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2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03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66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16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4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1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0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0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4" y="3364140"/>
            <a:ext cx="959641" cy="1567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0160" y="-40640"/>
            <a:ext cx="12213590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507083"/>
            <a:ext cx="8365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smtClean="0">
                <a:ln w="0"/>
                <a:solidFill>
                  <a:srgbClr val="DAEAF6"/>
                </a:solidFill>
                <a:effectLst/>
                <a:latin typeface="UVN Bai Sau Nang" panose="04030905020802020C03" pitchFamily="82" charset="0"/>
              </a:rPr>
              <a:t>KTUTS</a:t>
            </a:r>
            <a:endParaRPr lang="en-US" sz="1800" b="0" cap="none" spc="0">
              <a:ln w="0"/>
              <a:solidFill>
                <a:srgbClr val="DAEAF6"/>
              </a:solidFill>
              <a:effectLst/>
              <a:latin typeface="UVN Bai Sau Nang" panose="04030905020802020C03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786" y="-427427"/>
            <a:ext cx="967014" cy="773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e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20.emf"/><Relationship Id="rId12" Type="http://schemas.openxmlformats.org/officeDocument/2006/relationships/image" Target="../media/image8.emf"/><Relationship Id="rId17" Type="http://schemas.openxmlformats.org/officeDocument/2006/relationships/slide" Target="slide18.xml"/><Relationship Id="rId2" Type="http://schemas.openxmlformats.org/officeDocument/2006/relationships/notesSlide" Target="../notesSlides/notesSlide11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32.png"/><Relationship Id="rId5" Type="http://schemas.openxmlformats.org/officeDocument/2006/relationships/image" Target="../media/image6.emf"/><Relationship Id="rId15" Type="http://schemas.openxmlformats.org/officeDocument/2006/relationships/slide" Target="slide17.xml"/><Relationship Id="rId10" Type="http://schemas.openxmlformats.org/officeDocument/2006/relationships/image" Target="../media/image31.png"/><Relationship Id="rId4" Type="http://schemas.openxmlformats.org/officeDocument/2006/relationships/image" Target="../media/image5.emf"/><Relationship Id="rId9" Type="http://schemas.openxmlformats.org/officeDocument/2006/relationships/image" Target="../media/image30.png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4.png"/><Relationship Id="rId5" Type="http://schemas.openxmlformats.org/officeDocument/2006/relationships/image" Target="../media/image6.emf"/><Relationship Id="rId10" Type="http://schemas.openxmlformats.org/officeDocument/2006/relationships/image" Target="../media/image13.png"/><Relationship Id="rId4" Type="http://schemas.openxmlformats.org/officeDocument/2006/relationships/image" Target="../media/image5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10" Type="http://schemas.openxmlformats.org/officeDocument/2006/relationships/image" Target="../media/image24.png"/><Relationship Id="rId4" Type="http://schemas.openxmlformats.org/officeDocument/2006/relationships/image" Target="../media/image5.e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889083" y="1514971"/>
            <a:ext cx="10163928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kern="0" spc="300" dirty="0" err="1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Tính</a:t>
            </a:r>
            <a:r>
              <a:rPr lang="en-US" altLang="zh-CN" sz="8000" kern="0" spc="300" dirty="0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kern="0" spc="300" dirty="0" err="1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chất</a:t>
            </a:r>
            <a:r>
              <a:rPr lang="en-US" altLang="zh-CN" sz="8000" kern="0" spc="300" dirty="0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kern="0" spc="300" dirty="0" err="1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giao</a:t>
            </a:r>
            <a:r>
              <a:rPr lang="en-US" altLang="zh-CN" sz="8000" kern="0" spc="300" dirty="0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kern="0" spc="300" dirty="0" err="1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hoán</a:t>
            </a:r>
            <a:r>
              <a:rPr lang="en-US" altLang="zh-CN" sz="8000" kern="0" spc="300" dirty="0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kern="0" spc="300" dirty="0" err="1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của</a:t>
            </a:r>
            <a:r>
              <a:rPr lang="en-US" altLang="zh-CN" sz="8000" kern="0" spc="300" dirty="0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kern="0" spc="300" dirty="0" err="1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phép</a:t>
            </a:r>
            <a:r>
              <a:rPr lang="en-US" altLang="zh-CN" sz="8000" kern="0" spc="300" dirty="0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kern="0" spc="300" dirty="0" err="1" smtClean="0">
                <a:solidFill>
                  <a:srgbClr val="C00000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cộng</a:t>
            </a:r>
            <a:endParaRPr kumimoji="0" lang="zh-CN" altLang="en-US" sz="8000" i="0" u="none" kern="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&amp;S Graceland" panose="02040603050506020204" pitchFamily="18" charset="0"/>
              <a:ea typeface="汉仪太极体简" panose="0201060000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850" y="571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21" name="图片 20" descr="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100020"/>
            <a:ext cx="2792730" cy="27927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9671" y="1706563"/>
            <a:ext cx="6750050" cy="105410"/>
            <a:chOff x="10470" y="5317"/>
            <a:chExt cx="5380" cy="166"/>
          </a:xfrm>
        </p:grpSpPr>
        <p:sp>
          <p:nvSpPr>
            <p:cNvPr id="39" name="矩形 38"/>
            <p:cNvSpPr/>
            <p:nvPr>
              <p:custDataLst>
                <p:tags r:id="rId1"/>
              </p:custDataLst>
            </p:nvPr>
          </p:nvSpPr>
          <p:spPr>
            <a:xfrm rot="16200000">
              <a:off x="1069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"/>
              </p:custDataLst>
            </p:nvPr>
          </p:nvSpPr>
          <p:spPr>
            <a:xfrm rot="16200000">
              <a:off x="1128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3"/>
              </p:custDataLst>
            </p:nvPr>
          </p:nvSpPr>
          <p:spPr>
            <a:xfrm rot="16200000">
              <a:off x="11881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4"/>
              </p:custDataLst>
            </p:nvPr>
          </p:nvSpPr>
          <p:spPr>
            <a:xfrm rot="16200000">
              <a:off x="12475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5"/>
              </p:custDataLst>
            </p:nvPr>
          </p:nvSpPr>
          <p:spPr>
            <a:xfrm rot="16200000">
              <a:off x="13070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 rot="16200000">
              <a:off x="13679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 rot="16200000">
              <a:off x="14273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 rot="16200000">
              <a:off x="1486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 rot="16200000">
              <a:off x="1546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851552"/>
              </p:ext>
            </p:extLst>
          </p:nvPr>
        </p:nvGraphicFramePr>
        <p:xfrm>
          <a:off x="709613" y="1365250"/>
          <a:ext cx="10515600" cy="3992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13309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2975 + 4017 … 4017 + 2975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8264 + 927 … 927 + 8300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3309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2975 + 4017 … 4017 + 3000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8264 + 927 … 900 + 8264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3309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2975 + 4017 … 4017 + 2900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927  + 8264 … 8264 + 927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7"/>
          <p:cNvSpPr txBox="1">
            <a:spLocks noGrp="1"/>
          </p:cNvSpPr>
          <p:nvPr>
            <p:ph type="title"/>
          </p:nvPr>
        </p:nvSpPr>
        <p:spPr>
          <a:xfrm>
            <a:off x="517358" y="226264"/>
            <a:ext cx="10515600" cy="5909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3. &gt;; &lt;; =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09613" y="1365250"/>
          <a:ext cx="10515600" cy="3992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13309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2975 + 4017 … 4017 + 2975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8264 + 927 … 927 + 8300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3309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2975 + 4017 … 4017 + 3000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8264 + 927 … 900 + 8264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3309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2975 + 4017 … 4017 + 2900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927  + 8264 … 8264 + 927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7"/>
          <p:cNvSpPr txBox="1">
            <a:spLocks noGrp="1"/>
          </p:cNvSpPr>
          <p:nvPr>
            <p:ph type="title"/>
          </p:nvPr>
        </p:nvSpPr>
        <p:spPr>
          <a:xfrm>
            <a:off x="517358" y="226264"/>
            <a:ext cx="10515600" cy="5909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3. &gt;; &lt;; =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1501426"/>
            <a:ext cx="497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=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8105" y="2853825"/>
            <a:ext cx="497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105" y="4105944"/>
            <a:ext cx="497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1790" y="1501426"/>
            <a:ext cx="497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1790" y="2844101"/>
            <a:ext cx="497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30127" y="4105944"/>
            <a:ext cx="497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=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314080" cy="1049461"/>
            <a:chOff x="3414165" y="2697466"/>
            <a:chExt cx="4314080" cy="1049461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35449" cy="998234"/>
              <a:chOff x="2475875" y="2739703"/>
              <a:chExt cx="1649326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49326" cy="1202116"/>
                <a:chOff x="3819430" y="2245962"/>
                <a:chExt cx="1294401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rgbClr val="C00000"/>
                    </a:solidFill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smtClean="0">
                      <a:solidFill>
                        <a:srgbClr val="C00000"/>
                      </a:solidFill>
                      <a:latin typeface="汉仪太极体简" panose="02010600000101010101" charset="-122"/>
                      <a:ea typeface="汉仪太极体简" panose="02010600000101010101" charset="-122"/>
                    </a:rPr>
                    <a:t>4</a:t>
                  </a:r>
                  <a:endParaRPr lang="en-US" altLang="zh-CN" sz="3200" b="1" dirty="0">
                    <a:solidFill>
                      <a:srgbClr val="C00000"/>
                    </a:solidFill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4210856" y="2915930"/>
              <a:ext cx="3517389" cy="830997"/>
              <a:chOff x="4216512" y="3544061"/>
              <a:chExt cx="3517389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216512" y="3544061"/>
                <a:ext cx="3517389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rgbClr val="C00000"/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4800" smtClean="0">
                    <a:solidFill>
                      <a:srgbClr val="C00000"/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củng cố</a:t>
                </a:r>
                <a:endParaRPr lang="zh-CN" altLang="en-US" sz="4800" b="1" dirty="0">
                  <a:solidFill>
                    <a:srgbClr val="C00000"/>
                  </a:solidFill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4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020" y="694484"/>
            <a:ext cx="48958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284278" y="1450817"/>
            <a:ext cx="2920643" cy="2966878"/>
          </a:xfrm>
          <a:prstGeom prst="rect">
            <a:avLst/>
          </a:prstGeom>
          <a:solidFill>
            <a:srgbClr val="358E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86415" y="1450817"/>
            <a:ext cx="3106057" cy="2966878"/>
          </a:xfrm>
          <a:prstGeom prst="rect">
            <a:avLst/>
          </a:prstGeom>
          <a:solidFill>
            <a:srgbClr val="F285B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94868" y="1475977"/>
            <a:ext cx="3106057" cy="2941718"/>
          </a:xfrm>
          <a:prstGeom prst="rect">
            <a:avLst/>
          </a:prstGeom>
          <a:solidFill>
            <a:srgbClr val="32BB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2921" y="1456194"/>
            <a:ext cx="3106057" cy="2961501"/>
          </a:xfrm>
          <a:prstGeom prst="rect">
            <a:avLst/>
          </a:prstGeom>
          <a:solidFill>
            <a:srgbClr val="DC34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5715" y="1465580"/>
            <a:ext cx="1218057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423183" y="667484"/>
            <a:ext cx="885422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TÌM KHỦNG LONG GIỮ TRỨNG</a:t>
            </a:r>
            <a:endParaRPr lang="zh-CN" altLang="en-US" sz="4000" b="1" dirty="0">
              <a:solidFill>
                <a:srgbClr val="C00000"/>
              </a:solidFill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761" y="25559"/>
            <a:ext cx="1174422" cy="78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5926" y="528115"/>
            <a:ext cx="632651" cy="532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49" y="1306006"/>
            <a:ext cx="3245708" cy="324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02" y="1536974"/>
            <a:ext cx="3174314" cy="3174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11" y="1263613"/>
            <a:ext cx="3482012" cy="3482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93" y="1450817"/>
            <a:ext cx="3151810" cy="315181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965468" y="4528189"/>
            <a:ext cx="1613558" cy="2197992"/>
            <a:chOff x="6965468" y="4528189"/>
            <a:chExt cx="1613558" cy="2197992"/>
          </a:xfrm>
        </p:grpSpPr>
        <p:sp>
          <p:nvSpPr>
            <p:cNvPr id="36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47" name="Oval 46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0057015" y="4505408"/>
            <a:ext cx="1707269" cy="2197992"/>
            <a:chOff x="10057015" y="4505408"/>
            <a:chExt cx="1707269" cy="219799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52" name="Oval 51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749820" y="4542952"/>
            <a:ext cx="1613558" cy="2197992"/>
            <a:chOff x="3749820" y="4542952"/>
            <a:chExt cx="1613558" cy="2197992"/>
          </a:xfrm>
        </p:grpSpPr>
        <p:sp>
          <p:nvSpPr>
            <p:cNvPr id="35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59" name="Oval 5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32702" y="4569460"/>
            <a:ext cx="1687958" cy="2197992"/>
            <a:chOff x="732702" y="4569460"/>
            <a:chExt cx="1687958" cy="2197992"/>
          </a:xfrm>
        </p:grpSpPr>
        <p:sp>
          <p:nvSpPr>
            <p:cNvPr id="14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65" name="Oval 64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Oval 72">
            <a:hlinkClick r:id="rId13" action="ppaction://hlinksldjump"/>
          </p:cNvPr>
          <p:cNvSpPr/>
          <p:nvPr/>
        </p:nvSpPr>
        <p:spPr>
          <a:xfrm>
            <a:off x="195249" y="5442567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Oval 73">
            <a:hlinkClick r:id="rId14" action="ppaction://hlinksldjump"/>
          </p:cNvPr>
          <p:cNvSpPr/>
          <p:nvPr/>
        </p:nvSpPr>
        <p:spPr>
          <a:xfrm>
            <a:off x="3168873" y="5501798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Oval 74">
            <a:hlinkClick r:id="rId15" action="ppaction://hlinksldjump"/>
          </p:cNvPr>
          <p:cNvSpPr/>
          <p:nvPr/>
        </p:nvSpPr>
        <p:spPr>
          <a:xfrm>
            <a:off x="9557881" y="5469075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Oval 75">
            <a:hlinkClick r:id="rId16" action="ppaction://hlinksldjump"/>
          </p:cNvPr>
          <p:cNvSpPr/>
          <p:nvPr/>
        </p:nvSpPr>
        <p:spPr>
          <a:xfrm>
            <a:off x="6428079" y="5485952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>
            <a:hlinkClick r:id="rId17" action="ppaction://hlinksldjump"/>
          </p:cNvPr>
          <p:cNvSpPr/>
          <p:nvPr/>
        </p:nvSpPr>
        <p:spPr>
          <a:xfrm>
            <a:off x="9823284" y="-84935"/>
            <a:ext cx="2081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0240" y="2843267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+ 98 = 98 + 25 = 123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71071" y="302946"/>
            <a:ext cx="1687958" cy="2197992"/>
            <a:chOff x="732702" y="4569460"/>
            <a:chExt cx="1687958" cy="2197992"/>
          </a:xfrm>
        </p:grpSpPr>
        <p:sp>
          <p:nvSpPr>
            <p:cNvPr id="17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19" name="Oval 1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323193" y="3008548"/>
            <a:ext cx="1221524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626146" y="3029521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7" name="文本框 7">
            <a:hlinkClick r:id="rId5" action="ppaction://hlinksldjump"/>
          </p:cNvPr>
          <p:cNvSpPr txBox="1"/>
          <p:nvPr/>
        </p:nvSpPr>
        <p:spPr>
          <a:xfrm>
            <a:off x="5194595" y="6035680"/>
            <a:ext cx="616161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DC3424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đỏ</a:t>
            </a:r>
            <a:endParaRPr lang="zh-CN" altLang="en-US" sz="3600" b="1" dirty="0">
              <a:solidFill>
                <a:srgbClr val="DC3424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+ 27 = 27 + 100 = 127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0900" y="2993326"/>
            <a:ext cx="1608800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39108" y="316271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23193" y="279012"/>
            <a:ext cx="1613558" cy="2197992"/>
            <a:chOff x="3749820" y="4542952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文本框 7">
            <a:hlinkClick r:id="rId5" action="ppaction://hlinksldjump"/>
          </p:cNvPr>
          <p:cNvSpPr txBox="1"/>
          <p:nvPr/>
        </p:nvSpPr>
        <p:spPr>
          <a:xfrm>
            <a:off x="4908679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32BBBC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xanh</a:t>
            </a:r>
            <a:endParaRPr lang="zh-CN" altLang="en-US" sz="3600" b="1" dirty="0">
              <a:solidFill>
                <a:srgbClr val="32BBBC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057144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7567" y="2823506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980 + 0 = 0 + 980 = 980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2148" y="2973565"/>
            <a:ext cx="1064627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60518" y="279012"/>
            <a:ext cx="1613558" cy="2197992"/>
            <a:chOff x="6965468" y="4528189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605622" y="2973564"/>
            <a:ext cx="1601217" cy="1336467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644165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F070B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hồng</a:t>
            </a:r>
            <a:endParaRPr lang="zh-CN" altLang="en-US" sz="3600" b="1" dirty="0">
              <a:solidFill>
                <a:srgbClr val="F070BF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160 + 38 = 38 + 160 = 198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7558" y="2940993"/>
            <a:ext cx="1788941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39108" y="299332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919380" y="6093809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tím</a:t>
            </a:r>
            <a:endParaRPr lang="zh-CN" altLang="en-US" sz="3600" b="1" dirty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618365" y="158863"/>
            <a:ext cx="1707269" cy="2197992"/>
            <a:chOff x="10057015" y="4505408"/>
            <a:chExt cx="1707269" cy="2197992"/>
          </a:xfrm>
        </p:grpSpPr>
        <p:pic>
          <p:nvPicPr>
            <p:cNvPr id="36" name="图片 9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39" name="Oval 38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8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40203" y="390485"/>
            <a:ext cx="32550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C00000"/>
                </a:solidFill>
                <a:latin typeface="UTM Showcard" panose="020406030505060202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DẶN DÒ</a:t>
            </a:r>
            <a:endParaRPr lang="zh-CN" altLang="en-US" sz="5400" b="1" dirty="0">
              <a:solidFill>
                <a:srgbClr val="C00000"/>
              </a:solidFill>
              <a:latin typeface="UTM Showcard" panose="020406030505060202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00250" y="1919605"/>
            <a:ext cx="9338310" cy="4133215"/>
          </a:xfrm>
          <a:prstGeom prst="rect">
            <a:avLst/>
          </a:prstGeom>
          <a:noFill/>
          <a:ln w="57150">
            <a:solidFill>
              <a:srgbClr val="B5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74305" y="1947396"/>
            <a:ext cx="7503346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 smtClean="0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Xem lại bài;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 smtClean="0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Học thuộc Ghi nhớ;</a:t>
            </a:r>
          </a:p>
          <a:p>
            <a:pPr marL="742950" indent="-7429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 smtClean="0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Chuẩn bị bài </a:t>
            </a:r>
          </a:p>
          <a:p>
            <a:pPr algn="l">
              <a:lnSpc>
                <a:spcPct val="150000"/>
              </a:lnSpc>
            </a:pPr>
            <a:r>
              <a:rPr lang="en-US" altLang="zh-CN" sz="4400" b="1" smtClean="0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Biểu thức có chứa ba chữ.</a:t>
            </a:r>
            <a:endParaRPr lang="zh-CN" altLang="en-US" sz="4400" b="1" dirty="0" smtClean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2" y="1835468"/>
            <a:ext cx="4886766" cy="48867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1991123" y="1228819"/>
            <a:ext cx="955437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0" cap="none" spc="0" normalizeH="0" baseline="0" noProof="0" dirty="0" err="1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Tạm</a:t>
            </a:r>
            <a:r>
              <a:rPr kumimoji="0" lang="en-US" altLang="zh-CN" sz="6000" i="0" u="none" strike="noStrike" kern="0" cap="none" spc="0" normalizeH="0" baseline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i="0" u="none" strike="noStrike" kern="0" cap="none" spc="0" normalizeH="0" baseline="0" noProof="0" dirty="0" err="1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biệt</a:t>
            </a:r>
            <a:r>
              <a:rPr kumimoji="0" lang="en-US" altLang="zh-CN" sz="6000" i="0" u="none" strike="noStrike" kern="0" cap="none" spc="0" normalizeH="0" baseline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!</a:t>
            </a:r>
            <a:r>
              <a:rPr kumimoji="0" lang="en-US" altLang="zh-CN" sz="6000" i="0" u="none" strike="noStrike" kern="0" cap="none" spc="0" normalizeH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0" cap="none" spc="0" normalizeH="0" noProof="0" dirty="0" err="1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6000" i="0" u="none" strike="noStrike" kern="0" cap="none" spc="0" normalizeH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i="0" u="none" strike="noStrike" kern="0" cap="none" spc="0" normalizeH="0" noProof="0" dirty="0" err="1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6000" i="0" u="none" strike="noStrike" kern="0" cap="none" spc="0" normalizeH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i="0" u="none" strike="noStrike" kern="0" cap="none" spc="0" normalizeH="0" noProof="0" dirty="0" err="1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6000" i="0" u="none" strike="noStrike" kern="0" cap="none" spc="0" normalizeH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i="0" u="none" strike="noStrike" kern="0" cap="none" spc="0" normalizeH="0" noProof="0" dirty="0" err="1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6000" i="0" u="none" strike="noStrike" kern="0" cap="none" spc="0" normalizeH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i="0" u="none" strike="noStrike" kern="0" cap="none" spc="0" normalizeH="0" noProof="0" dirty="0" err="1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tốt</a:t>
            </a:r>
            <a:r>
              <a:rPr kumimoji="0" lang="en-US" altLang="zh-CN" sz="6000" i="0" u="none" strike="noStrike" kern="0" cap="none" spc="0" normalizeH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!</a:t>
            </a:r>
            <a:endParaRPr kumimoji="0" lang="en-US" altLang="zh-CN" sz="6000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8" name="图片 4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40" y="3568221"/>
            <a:ext cx="1667510" cy="1667510"/>
          </a:xfrm>
          <a:prstGeom prst="rect">
            <a:avLst/>
          </a:prstGeom>
        </p:spPr>
      </p:pic>
      <p:pic>
        <p:nvPicPr>
          <p:cNvPr id="9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539" y="3094278"/>
            <a:ext cx="2889250" cy="2889248"/>
          </a:xfrm>
          <a:prstGeom prst="rect">
            <a:avLst/>
          </a:prstGeom>
        </p:spPr>
      </p:pic>
      <p:pic>
        <p:nvPicPr>
          <p:cNvPr id="10" name="图片 1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851" y="2860675"/>
            <a:ext cx="3415786" cy="34157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999201" cy="1074541"/>
            <a:chOff x="3414165" y="2697466"/>
            <a:chExt cx="4999201" cy="1074541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41698" cy="998234"/>
              <a:chOff x="2475875" y="2739703"/>
              <a:chExt cx="1659280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59280" cy="1202116"/>
                <a:chOff x="3819430" y="2245962"/>
                <a:chExt cx="1302213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01954" y="2325743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smtClean="0">
                      <a:latin typeface="汉仪太极体简" panose="02010600000101010101" charset="-122"/>
                      <a:ea typeface="汉仪太极体简" panose="02010600000101010101" charset="-122"/>
                    </a:rPr>
                    <a:t>1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79264" y="2941010"/>
              <a:ext cx="4734102" cy="830997"/>
              <a:chOff x="3684920" y="3569141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84920" y="3569141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 dirty="0">
                    <a:solidFill>
                      <a:srgbClr val="FF0000"/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4800" dirty="0" err="1" smtClean="0">
                    <a:solidFill>
                      <a:srgbClr val="FF0000"/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khởi</a:t>
                </a:r>
                <a:r>
                  <a:rPr lang="en-US" altLang="zh-CN" sz="4800" dirty="0" smtClean="0">
                    <a:solidFill>
                      <a:srgbClr val="FF0000"/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4800" dirty="0" err="1" smtClean="0">
                    <a:solidFill>
                      <a:srgbClr val="FF0000"/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động</a:t>
                </a:r>
                <a:endParaRPr lang="zh-CN" altLang="en-US" sz="4800" b="1" dirty="0">
                  <a:solidFill>
                    <a:srgbClr val="FF0000"/>
                  </a:solidFill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2" name="图片 1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66824" y="1833060"/>
            <a:ext cx="3177325" cy="317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71693" y="78749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21252" y="180796"/>
            <a:ext cx="1092106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Điền số thích hợp vào ô trống để </a:t>
            </a:r>
          </a:p>
          <a:p>
            <a:pPr algn="ctr"/>
            <a:r>
              <a:rPr lang="en-US" altLang="zh-CN" sz="3600" b="1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</a:t>
            </a:r>
            <a:r>
              <a:rPr lang="en-US" altLang="zh-CN" sz="3600" b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ược tặng trứng khủng long </a:t>
            </a:r>
            <a:endParaRPr lang="zh-CN" altLang="en-US" sz="3600" b="1" dirty="0">
              <a:solidFill>
                <a:srgbClr val="405DAE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30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4007" y="1266199"/>
            <a:ext cx="4018280" cy="401828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25043"/>
              </p:ext>
            </p:extLst>
          </p:nvPr>
        </p:nvGraphicFramePr>
        <p:xfrm>
          <a:off x="3766671" y="1425939"/>
          <a:ext cx="801181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954">
                  <a:extLst>
                    <a:ext uri="{9D8B030D-6E8A-4147-A177-3AD203B41FA5}">
                      <a16:colId xmlns="" xmlns:a16="http://schemas.microsoft.com/office/drawing/2014/main" val="3416024900"/>
                    </a:ext>
                  </a:extLst>
                </a:gridCol>
                <a:gridCol w="2002954">
                  <a:extLst>
                    <a:ext uri="{9D8B030D-6E8A-4147-A177-3AD203B41FA5}">
                      <a16:colId xmlns="" xmlns:a16="http://schemas.microsoft.com/office/drawing/2014/main" val="2871870674"/>
                    </a:ext>
                  </a:extLst>
                </a:gridCol>
                <a:gridCol w="2002954">
                  <a:extLst>
                    <a:ext uri="{9D8B030D-6E8A-4147-A177-3AD203B41FA5}">
                      <a16:colId xmlns="" xmlns:a16="http://schemas.microsoft.com/office/drawing/2014/main" val="6956903"/>
                    </a:ext>
                  </a:extLst>
                </a:gridCol>
                <a:gridCol w="2002954">
                  <a:extLst>
                    <a:ext uri="{9D8B030D-6E8A-4147-A177-3AD203B41FA5}">
                      <a16:colId xmlns="" xmlns:a16="http://schemas.microsoft.com/office/drawing/2014/main" val="1524752063"/>
                    </a:ext>
                  </a:extLst>
                </a:gridCol>
              </a:tblGrid>
              <a:tr h="873073"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67000791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02522558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69581834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3638207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55131" y="328521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5131" y="418751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1387" y="3285219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36786" y="4214647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92207" y="328521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65330" y="4187513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51" y="5146793"/>
            <a:ext cx="1272428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207" y="5201057"/>
            <a:ext cx="1272428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95" y="5201057"/>
            <a:ext cx="1202550" cy="1701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30" y="5089352"/>
            <a:ext cx="1272428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71" y="5146793"/>
            <a:ext cx="1272428" cy="18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3" y="5201057"/>
            <a:ext cx="1272428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8" y="2508447"/>
            <a:ext cx="4955657" cy="1049463"/>
            <a:chOff x="3414166" y="2697466"/>
            <a:chExt cx="4955657" cy="1049463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6" y="2697466"/>
              <a:ext cx="1083681" cy="998234"/>
              <a:chOff x="2475876" y="2739703"/>
              <a:chExt cx="1726153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6" y="3127635"/>
                <a:ext cx="1726153" cy="1202116"/>
                <a:chOff x="3819430" y="2245962"/>
                <a:chExt cx="1354695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54436" y="2320803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smtClean="0">
                      <a:latin typeface="汉仪太极体简" panose="02010600000101010101" charset="-122"/>
                      <a:ea typeface="汉仪太极体简" panose="02010600000101010101" charset="-122"/>
                    </a:rPr>
                    <a:t>2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35721" y="2915932"/>
              <a:ext cx="4734102" cy="830997"/>
              <a:chOff x="3641377" y="3544063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41377" y="3544063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48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khám phá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1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864" y="912936"/>
            <a:ext cx="4688840" cy="46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122597" y="0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294871" y="5761771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01920" y="209511"/>
            <a:ext cx="7455651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Tính giá trị của a+ b và b + a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92459"/>
              </p:ext>
            </p:extLst>
          </p:nvPr>
        </p:nvGraphicFramePr>
        <p:xfrm>
          <a:off x="87084" y="1180152"/>
          <a:ext cx="12012560" cy="451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140">
                  <a:extLst>
                    <a:ext uri="{9D8B030D-6E8A-4147-A177-3AD203B41FA5}">
                      <a16:colId xmlns="" xmlns:a16="http://schemas.microsoft.com/office/drawing/2014/main" val="3416024900"/>
                    </a:ext>
                  </a:extLst>
                </a:gridCol>
                <a:gridCol w="2341921">
                  <a:extLst>
                    <a:ext uri="{9D8B030D-6E8A-4147-A177-3AD203B41FA5}">
                      <a16:colId xmlns="" xmlns:a16="http://schemas.microsoft.com/office/drawing/2014/main" val="2871870674"/>
                    </a:ext>
                  </a:extLst>
                </a:gridCol>
                <a:gridCol w="2990850">
                  <a:extLst>
                    <a:ext uri="{9D8B030D-6E8A-4147-A177-3AD203B41FA5}">
                      <a16:colId xmlns="" xmlns:a16="http://schemas.microsoft.com/office/drawing/2014/main" val="6956903"/>
                    </a:ext>
                  </a:extLst>
                </a:gridCol>
                <a:gridCol w="3676649">
                  <a:extLst>
                    <a:ext uri="{9D8B030D-6E8A-4147-A177-3AD203B41FA5}">
                      <a16:colId xmlns="" xmlns:a16="http://schemas.microsoft.com/office/drawing/2014/main" val="1524752063"/>
                    </a:ext>
                  </a:extLst>
                </a:gridCol>
              </a:tblGrid>
              <a:tr h="1125521"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67000791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02522558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69581834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+ a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36382079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204716" y="3683921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4716" y="4768776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+ 20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98934" y="3706213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+ 250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98934" y="4766446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+ 350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91512" y="3706212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1208 + 2764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72298" y="4764116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2764 + 1208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7"/>
          <p:cNvSpPr txBox="1"/>
          <p:nvPr/>
        </p:nvSpPr>
        <p:spPr>
          <a:xfrm>
            <a:off x="1854970" y="160682"/>
            <a:ext cx="1033703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So sánh giá trị của hai biểu thức a + b và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00691" y="3566733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15722" y="4670888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20197" y="3675432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35228" y="4779587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968832" y="3512382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983863" y="4616537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文本框 7"/>
          <p:cNvSpPr txBox="1"/>
          <p:nvPr/>
        </p:nvSpPr>
        <p:spPr>
          <a:xfrm>
            <a:off x="39977" y="5737112"/>
            <a:ext cx="1182880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Ta thấy giá trị của a+ b và b + a luôn luôn bằng nhau, ta viết: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7"/>
          <p:cNvSpPr txBox="1"/>
          <p:nvPr/>
        </p:nvSpPr>
        <p:spPr>
          <a:xfrm>
            <a:off x="4675507" y="6232274"/>
            <a:ext cx="304675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a + b =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"/>
                            </p:stCondLst>
                            <p:childTnLst>
                              <p:par>
                                <p:cTn id="10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25" grpId="0"/>
      <p:bldP spid="26" grpId="0"/>
      <p:bldP spid="28" grpId="0"/>
      <p:bldP spid="29" grpId="0"/>
      <p:bldP spid="36" grpId="0"/>
      <p:bldP spid="37" grpId="0"/>
      <p:bldP spid="16" grpId="0" animBg="1"/>
      <p:bldP spid="38" grpId="0" animBg="1"/>
      <p:bldP spid="39" grpId="0" animBg="1"/>
      <p:bldP spid="42" grpId="0" animBg="1"/>
      <p:bldP spid="45" grpId="0" animBg="1"/>
      <p:bldP spid="46" grpId="0" animBg="1"/>
      <p:bldP spid="47" grpId="0"/>
      <p:bldP spid="48" grpId="0"/>
      <p:bldP spid="4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72745" y="307293"/>
            <a:ext cx="325501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GHI NHỚ</a:t>
            </a:r>
            <a:endParaRPr lang="zh-CN" altLang="en-US" sz="4800" b="1" dirty="0">
              <a:solidFill>
                <a:srgbClr val="FF0000"/>
              </a:solidFill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953" y="4251820"/>
            <a:ext cx="5022783" cy="22617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397" y="677296"/>
            <a:ext cx="1417375" cy="9483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76" y="3860153"/>
            <a:ext cx="1174422" cy="783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2226" y="3802618"/>
            <a:ext cx="534051" cy="4492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51214" y="2297980"/>
            <a:ext cx="9835063" cy="1717393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Khi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đổi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chỗ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các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số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hạng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trong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một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tổng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thì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tổng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không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thay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đổi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. 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718026" y="2012586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18026" y="4015557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5527755" y="4251819"/>
            <a:ext cx="6231417" cy="2622721"/>
          </a:xfrm>
          <a:prstGeom prst="wedgeEllipseCallout">
            <a:avLst>
              <a:gd name="adj1" fmla="val -52989"/>
              <a:gd name="adj2" fmla="val 17670"/>
            </a:avLst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b="1" dirty="0" err="1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Tính</a:t>
            </a:r>
            <a:r>
              <a:rPr lang="en-US" altLang="zh-CN" sz="4800" b="1" dirty="0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chất</a:t>
            </a:r>
            <a:r>
              <a:rPr lang="en-US" altLang="zh-CN" sz="4800" b="1" dirty="0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giao</a:t>
            </a:r>
            <a:r>
              <a:rPr lang="en-US" altLang="zh-CN" sz="4800" b="1" dirty="0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hoán</a:t>
            </a:r>
            <a:r>
              <a:rPr lang="en-US" altLang="zh-CN" sz="4800" b="1" dirty="0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4800" b="1" dirty="0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phép</a:t>
            </a:r>
            <a:r>
              <a:rPr lang="en-US" altLang="zh-CN" sz="4800" b="1" dirty="0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latin typeface="UTM Spring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cộng</a:t>
            </a:r>
            <a:endParaRPr lang="zh-CN" altLang="en-US" sz="4800" b="1" dirty="0">
              <a:solidFill>
                <a:srgbClr val="002060"/>
              </a:solidFill>
              <a:latin typeface="UTM Spring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3923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955658" cy="1049463"/>
            <a:chOff x="3414165" y="2697466"/>
            <a:chExt cx="4955658" cy="1049463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35449" cy="998234"/>
              <a:chOff x="2475875" y="2739703"/>
              <a:chExt cx="1649326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49326" cy="1202116"/>
                <a:chOff x="3819430" y="2245962"/>
                <a:chExt cx="1294401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rgbClr val="FF0000"/>
                    </a:solidFill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smtClean="0">
                      <a:latin typeface="汉仪太极体简" panose="02010600000101010101" charset="-122"/>
                      <a:ea typeface="汉仪太极体简" panose="02010600000101010101" charset="-122"/>
                    </a:rPr>
                    <a:t>3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35721" y="2915932"/>
              <a:ext cx="4734102" cy="830997"/>
              <a:chOff x="3641377" y="3544063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41377" y="3544063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 dirty="0">
                    <a:solidFill>
                      <a:srgbClr val="FF0000"/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4800" dirty="0" err="1" smtClean="0">
                    <a:solidFill>
                      <a:srgbClr val="FF0000"/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luyện</a:t>
                </a:r>
                <a:r>
                  <a:rPr lang="en-US" altLang="zh-CN" sz="4800" dirty="0" smtClean="0">
                    <a:solidFill>
                      <a:srgbClr val="FF0000"/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4800" dirty="0" err="1" smtClean="0">
                    <a:solidFill>
                      <a:srgbClr val="FF0000"/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tập</a:t>
                </a:r>
                <a:endParaRPr lang="zh-CN" altLang="en-US" sz="4800" b="1" dirty="0">
                  <a:solidFill>
                    <a:srgbClr val="FF0000"/>
                  </a:solidFill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6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453" y="1319018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38312" y="474219"/>
            <a:ext cx="6185371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1.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Nêu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kết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quả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tính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45"/>
          <p:cNvSpPr txBox="1"/>
          <p:nvPr/>
        </p:nvSpPr>
        <p:spPr>
          <a:xfrm>
            <a:off x="3409649" y="1571827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a) 468 + 379 = 847</a:t>
            </a:r>
          </a:p>
          <a:p>
            <a:pPr algn="ctr"/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  379 + 468 = 847</a:t>
            </a:r>
            <a:endParaRPr lang="zh-CN" altLang="en-US" sz="3600" b="1" kern="900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555" y="2112191"/>
            <a:ext cx="3494476" cy="3869488"/>
          </a:xfrm>
          <a:prstGeom prst="rect">
            <a:avLst/>
          </a:prstGeom>
        </p:spPr>
      </p:pic>
      <p:sp>
        <p:nvSpPr>
          <p:cNvPr id="20" name="TextBox 45"/>
          <p:cNvSpPr txBox="1"/>
          <p:nvPr/>
        </p:nvSpPr>
        <p:spPr>
          <a:xfrm>
            <a:off x="3730171" y="3130635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b) 6509 + 2876 = 9385</a:t>
            </a:r>
          </a:p>
          <a:p>
            <a:pPr algn="ctr"/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2876 </a:t>
            </a:r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600" b="1" kern="900" dirty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6509</a:t>
            </a:r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= 9385</a:t>
            </a:r>
            <a:endParaRPr lang="zh-CN" altLang="en-US" sz="3600" b="1" kern="900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3463960" y="4690772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c) 4268 + 76 = 4344</a:t>
            </a:r>
          </a:p>
          <a:p>
            <a:pPr algn="ctr"/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900" dirty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76 </a:t>
            </a:r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600" b="1" kern="900" dirty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4268</a:t>
            </a:r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= </a:t>
            </a:r>
            <a:r>
              <a:rPr lang="en-US" altLang="zh-CN" sz="3600" b="1" kern="900" dirty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4344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5414" y="210193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…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5532" y="3640522"/>
            <a:ext cx="1054019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…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06723" y="5263708"/>
            <a:ext cx="1054019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…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2" y="4511500"/>
            <a:ext cx="2520000" cy="25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65" y="2576361"/>
            <a:ext cx="2520000" cy="25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90" y="474467"/>
            <a:ext cx="2520000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2" grpId="1" animBg="1"/>
      <p:bldP spid="27" grpId="1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/>
          <a:srcRect r="15968"/>
          <a:stretch>
            <a:fillRect/>
          </a:stretch>
        </p:blipFill>
        <p:spPr>
          <a:xfrm>
            <a:off x="572990" y="2147282"/>
            <a:ext cx="3989052" cy="3626302"/>
          </a:xfrm>
          <a:prstGeom prst="rect">
            <a:avLst/>
          </a:prstGeom>
        </p:spPr>
      </p:pic>
      <p:sp>
        <p:nvSpPr>
          <p:cNvPr id="20" name="文本框 7"/>
          <p:cNvSpPr txBox="1"/>
          <p:nvPr/>
        </p:nvSpPr>
        <p:spPr>
          <a:xfrm>
            <a:off x="996043" y="370682"/>
            <a:ext cx="11021786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2.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Viết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hoặc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chữ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thích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hợp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vào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chỗ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chấm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Box 45"/>
          <p:cNvSpPr txBox="1"/>
          <p:nvPr/>
        </p:nvSpPr>
        <p:spPr>
          <a:xfrm>
            <a:off x="3856408" y="2006501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marL="742950" indent="-742950" algn="ctr">
              <a:lnSpc>
                <a:spcPct val="150000"/>
              </a:lnSpc>
              <a:buAutoNum type="alphaLcParenR"/>
            </a:pPr>
            <a:r>
              <a:rPr lang="en-US" altLang="zh-CN" sz="3600" b="1" kern="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48 + 12 = 12 + 48</a:t>
            </a:r>
          </a:p>
          <a:p>
            <a:pPr lvl="1" algn="ctr">
              <a:lnSpc>
                <a:spcPct val="150000"/>
              </a:lnSpc>
            </a:pPr>
            <a:r>
              <a:rPr lang="en-US" altLang="zh-CN" sz="3600" b="1" kern="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600" b="1" kern="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65 + 297 = 297 + 65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600" b="1" kern="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177 + 89 = 89 + 177</a:t>
            </a:r>
            <a:endParaRPr lang="zh-CN" altLang="en-US" sz="3600" b="1" kern="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TextBox 45"/>
          <p:cNvSpPr txBox="1"/>
          <p:nvPr/>
        </p:nvSpPr>
        <p:spPr>
          <a:xfrm>
            <a:off x="4612492" y="4882315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a) m + n = n + m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 dirty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84 + 0 = 0 + 84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 + 0 = 0 + a = a</a:t>
            </a:r>
            <a:endParaRPr lang="zh-CN" altLang="en-US" sz="3600" b="1" kern="900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96030" y="1267184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39687" y="2071641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94521" y="2976645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03165" y="416242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67858" y="499568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91923" y="5873956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80112" y="588175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42" y="3180414"/>
            <a:ext cx="2933712" cy="2933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3156" y="748901"/>
            <a:ext cx="3138844" cy="3138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8"/>
  <p:tag name="KSO_WM_TEMPLATE_CATEGORY" val="custom"/>
  <p:tag name="KSO_WM_TEMPLATE_INDEX" val="20177907"/>
  <p:tag name="KSO_WM_UNIT_ID" val="custom20177907_24*i*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9"/>
  <p:tag name="KSO_WM_TEMPLATE_CATEGORY" val="custom"/>
  <p:tag name="KSO_WM_TEMPLATE_INDEX" val="20177907"/>
  <p:tag name="KSO_WM_UNIT_ID" val="custom20177907_24*i*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539</Words>
  <Application>Microsoft Office PowerPoint</Application>
  <PresentationFormat>Custom</PresentationFormat>
  <Paragraphs>149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UTM A&amp;S Graceland</vt:lpstr>
      <vt:lpstr>UTM Spring</vt:lpstr>
      <vt:lpstr>UVN Bai Sau Nang</vt:lpstr>
      <vt:lpstr>宋体</vt:lpstr>
      <vt:lpstr>微软雅黑</vt:lpstr>
      <vt:lpstr>Times New Roman</vt:lpstr>
      <vt:lpstr>UTM Showcard</vt:lpstr>
      <vt:lpstr>汉仪太极体简</vt:lpstr>
      <vt:lpstr>Wingdings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 &gt;; &lt;; =</vt:lpstr>
      <vt:lpstr>Bài 3. &gt;; &lt;; 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Thy Tho</cp:keywords>
  <cp:lastModifiedBy>Windows User</cp:lastModifiedBy>
  <cp:revision>160</cp:revision>
  <dcterms:created xsi:type="dcterms:W3CDTF">2017-08-03T09:01:00Z</dcterms:created>
  <dcterms:modified xsi:type="dcterms:W3CDTF">2021-10-17T09:26:10Z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