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  <p:sldMasterId id="2147483688" r:id="rId2"/>
  </p:sldMasterIdLst>
  <p:notesMasterIdLst>
    <p:notesMasterId r:id="rId23"/>
  </p:notesMasterIdLst>
  <p:sldIdLst>
    <p:sldId id="310" r:id="rId3"/>
    <p:sldId id="317" r:id="rId4"/>
    <p:sldId id="311" r:id="rId5"/>
    <p:sldId id="280" r:id="rId6"/>
    <p:sldId id="266" r:id="rId7"/>
    <p:sldId id="308" r:id="rId8"/>
    <p:sldId id="269" r:id="rId9"/>
    <p:sldId id="318" r:id="rId10"/>
    <p:sldId id="312" r:id="rId11"/>
    <p:sldId id="313" r:id="rId12"/>
    <p:sldId id="283" r:id="rId13"/>
    <p:sldId id="273" r:id="rId14"/>
    <p:sldId id="275" r:id="rId15"/>
    <p:sldId id="279" r:id="rId16"/>
    <p:sldId id="314" r:id="rId17"/>
    <p:sldId id="282" r:id="rId18"/>
    <p:sldId id="277" r:id="rId19"/>
    <p:sldId id="315" r:id="rId20"/>
    <p:sldId id="316" r:id="rId21"/>
    <p:sldId id="276" r:id="rId22"/>
  </p:sldIdLst>
  <p:sldSz cx="9144000" cy="6858000" type="screen4x3"/>
  <p:notesSz cx="6858000" cy="9144000"/>
  <p:embeddedFontLst>
    <p:embeddedFont>
      <p:font typeface="VNI-Times" pitchFamily="2" charset="0"/>
      <p:regular r:id="rId24"/>
      <p:bold r:id="rId25"/>
      <p:italic r:id="rId26"/>
      <p:boldItalic r:id="rId27"/>
    </p:embeddedFont>
    <p:embeddedFont>
      <p:font typeface="VNI-Avo" pitchFamily="2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00FF"/>
    <a:srgbClr val="00FFCC"/>
    <a:srgbClr val="CC00CC"/>
    <a:srgbClr val="BFAAF4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C097C1-A2F5-44F2-9D70-7C4645F913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10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097C1-A2F5-44F2-9D70-7C4645F913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614D3-EED0-443E-A002-50DB26378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5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3EE4B-061D-4D42-B12A-9938648B9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4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9A12E-0C30-4C5A-98ED-0F2B6D89F9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87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096F-6B46-405F-B279-97EBBBB8DA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2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06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4670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439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4928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1529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3424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62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1766B-47C7-45B8-958B-7B0FCC3FD2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29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918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341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5790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22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5CF9F-96B4-488A-97FC-512A327A8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5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35C8D-43BF-435D-A6B0-A4F18A8721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B424A-1D28-4EF0-B0FA-9A3E92607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1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BB48D-5519-4379-9BBD-EBABEE99DB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7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0EAA7-6E49-4B7A-8580-C896610665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4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ABE90-ECFC-4931-87C2-3D3FEDC65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63286-A12C-4955-99C2-E0973B9168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9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D4130B-FC20-4887-BA75-ECB5705992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2947-91AA-4C28-BB2F-F7BEEB76F4A3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F40EE-77E7-4B62-9E5F-5564DE2DAA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52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344816" cy="1584176"/>
          </a:xfrm>
        </p:spPr>
        <p:txBody>
          <a:bodyPr>
            <a:normAutofit fontScale="90000"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dirty="0">
                <a:latin typeface="Times New Roman" pitchFamily="18" charset="0"/>
                <a:cs typeface="Times New Roman" pitchFamily="18" charset="0"/>
              </a:rPr>
            </a:b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3284984"/>
            <a:ext cx="6120680" cy="2088232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 gạch ngang</a:t>
            </a:r>
            <a:endParaRPr lang="vi-VN" sz="36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17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5616624" cy="850106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2/ Theo em, trong mỗi đoạn văn trên, dấu gạch ngang có tác dụng gì?</a:t>
            </a:r>
            <a:r>
              <a:rPr lang="vi-VN" sz="28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80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bặm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Theo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Cương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4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u="sng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EF6D3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400" b="1" dirty="0">
              <a:solidFill>
                <a:srgbClr val="EF6D39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303504" y="6040760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536" y="2199001"/>
            <a:ext cx="374369" cy="584775"/>
            <a:chOff x="3333535" y="4869160"/>
            <a:chExt cx="374369" cy="584775"/>
          </a:xfrm>
        </p:grpSpPr>
        <p:sp>
          <p:nvSpPr>
            <p:cNvPr id="6" name="Flowchart: Connector 5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7097" y="3008156"/>
            <a:ext cx="388698" cy="584775"/>
            <a:chOff x="3333535" y="4869160"/>
            <a:chExt cx="374369" cy="584775"/>
          </a:xfrm>
        </p:grpSpPr>
        <p:sp>
          <p:nvSpPr>
            <p:cNvPr id="9" name="Flowchart: Connector 8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1426" y="3717032"/>
            <a:ext cx="374369" cy="584775"/>
            <a:chOff x="3333535" y="4869160"/>
            <a:chExt cx="374369" cy="584775"/>
          </a:xfrm>
        </p:grpSpPr>
        <p:sp>
          <p:nvSpPr>
            <p:cNvPr id="12" name="Flowchart: Connector 11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05638A1-5E3E-4453-B16C-CD927A0723DC}"/>
              </a:ext>
            </a:extLst>
          </p:cNvPr>
          <p:cNvGrpSpPr/>
          <p:nvPr/>
        </p:nvGrpSpPr>
        <p:grpSpPr>
          <a:xfrm>
            <a:off x="137097" y="4977825"/>
            <a:ext cx="388698" cy="584775"/>
            <a:chOff x="3333535" y="4910048"/>
            <a:chExt cx="374369" cy="584775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xmlns="" id="{D55C1AB4-1A2A-4D4F-8568-12EAAB024CDD}"/>
                </a:ext>
              </a:extLst>
            </p:cNvPr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B69A0D7-311F-425A-82EF-76C77AFA42C9}"/>
                </a:ext>
              </a:extLst>
            </p:cNvPr>
            <p:cNvSpPr txBox="1"/>
            <p:nvPr/>
          </p:nvSpPr>
          <p:spPr>
            <a:xfrm>
              <a:off x="3347864" y="4910048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43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357382">
            <a:off x="1113948" y="1426750"/>
            <a:ext cx="662473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 nhớ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 gạch ngang dùng để đanh dấu: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Chỗ bắt đầu lời nói của nhân vật trong đối thoại.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Phần chú thích trong câu.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Các ý trong một đoạn liệt kệ. </a:t>
            </a:r>
            <a:endParaRPr kumimoji="0" lang="vi-VN" sz="3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36871"/>
            <a:ext cx="4896544" cy="1143000"/>
          </a:xfrm>
        </p:spPr>
        <p:txBody>
          <a:bodyPr>
            <a:normAutofit/>
          </a:bodyPr>
          <a:lstStyle/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III/ Luyện tập</a:t>
            </a:r>
            <a:endParaRPr lang="vi-VN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284984"/>
            <a:ext cx="8435280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1 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 từ và câu 	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Dấu gạch ngang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56271"/>
            <a:ext cx="5688632" cy="1143000"/>
          </a:xfrm>
        </p:spPr>
        <p:txBody>
          <a:bodyPr/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Quà tặng cha</a:t>
            </a:r>
            <a:endParaRPr lang="vi-VN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cặm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cụi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rón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!” - Pa-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lóe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- Con hi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- Pa-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59149"/>
            <a:ext cx="8229600" cy="36892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cặm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/>
              <a:t>		</a:t>
            </a:r>
            <a:endParaRPr lang="vi-VN" dirty="0"/>
          </a:p>
        </p:txBody>
      </p:sp>
      <p:sp>
        <p:nvSpPr>
          <p:cNvPr id="4" name="Right Arrow 3"/>
          <p:cNvSpPr/>
          <p:nvPr/>
        </p:nvSpPr>
        <p:spPr>
          <a:xfrm>
            <a:off x="1359776" y="4724400"/>
            <a:ext cx="720080" cy="3700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780871"/>
            <a:ext cx="658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0" y="2895600"/>
            <a:ext cx="381000" cy="584775"/>
            <a:chOff x="2621095" y="4756604"/>
            <a:chExt cx="381000" cy="584775"/>
          </a:xfrm>
        </p:grpSpPr>
        <p:sp>
          <p:nvSpPr>
            <p:cNvPr id="7" name="Flowchart: Connector 6"/>
            <p:cNvSpPr/>
            <p:nvPr/>
          </p:nvSpPr>
          <p:spPr>
            <a:xfrm>
              <a:off x="2621095" y="4929964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2055" y="4756604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95400" y="2926450"/>
            <a:ext cx="374717" cy="584775"/>
            <a:chOff x="3236375" y="4742713"/>
            <a:chExt cx="374717" cy="584775"/>
          </a:xfrm>
        </p:grpSpPr>
        <p:sp>
          <p:nvSpPr>
            <p:cNvPr id="10" name="Flowchart: Connector 9"/>
            <p:cNvSpPr/>
            <p:nvPr/>
          </p:nvSpPr>
          <p:spPr>
            <a:xfrm>
              <a:off x="3236375" y="48852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51052" y="4742713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059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6588224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1 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vi-V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9918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!” - Pa-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lóe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vi-VN" dirty="0"/>
          </a:p>
        </p:txBody>
      </p:sp>
      <p:sp>
        <p:nvSpPr>
          <p:cNvPr id="5" name="Right Arrow 4"/>
          <p:cNvSpPr/>
          <p:nvPr/>
        </p:nvSpPr>
        <p:spPr>
          <a:xfrm>
            <a:off x="1359776" y="4999654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84168" y="2785932"/>
            <a:ext cx="374369" cy="584775"/>
            <a:chOff x="3333535" y="4869160"/>
            <a:chExt cx="374369" cy="584775"/>
          </a:xfrm>
        </p:grpSpPr>
        <p:sp>
          <p:nvSpPr>
            <p:cNvPr id="7" name="Flowchart: Connector 6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2690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38200"/>
            <a:ext cx="6840760" cy="1143000"/>
          </a:xfrm>
        </p:spPr>
        <p:txBody>
          <a:bodyPr>
            <a:noAutofit/>
          </a:bodyPr>
          <a:lstStyle/>
          <a:p>
            <a:pPr algn="just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 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16660"/>
            <a:ext cx="8208912" cy="3681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- Con 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Pa-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endParaRPr lang="vi-VN" dirty="0"/>
          </a:p>
        </p:txBody>
      </p:sp>
      <p:sp>
        <p:nvSpPr>
          <p:cNvPr id="5" name="Right Arrow 4"/>
          <p:cNvSpPr/>
          <p:nvPr/>
        </p:nvSpPr>
        <p:spPr>
          <a:xfrm>
            <a:off x="1411255" y="3783590"/>
            <a:ext cx="907968" cy="2934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08365" y="2999125"/>
            <a:ext cx="374369" cy="584775"/>
            <a:chOff x="3333535" y="4869160"/>
            <a:chExt cx="374369" cy="584775"/>
          </a:xfrm>
        </p:grpSpPr>
        <p:sp>
          <p:nvSpPr>
            <p:cNvPr id="7" name="Flowchart: Connector 6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1255" y="2505297"/>
            <a:ext cx="374369" cy="584775"/>
            <a:chOff x="3333535" y="4869160"/>
            <a:chExt cx="374369" cy="584775"/>
          </a:xfrm>
        </p:grpSpPr>
        <p:sp>
          <p:nvSpPr>
            <p:cNvPr id="11" name="Flowchart: Connector 10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1396213" y="4797152"/>
            <a:ext cx="907968" cy="2934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98972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4896544" cy="1143000"/>
          </a:xfrm>
        </p:spPr>
        <p:txBody>
          <a:bodyPr>
            <a:normAutofit/>
          </a:bodyPr>
          <a:lstStyle/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III/ Luyện tập</a:t>
            </a:r>
            <a:endParaRPr lang="vi-VN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24944"/>
            <a:ext cx="8686800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2 :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5098473"/>
            <a:ext cx="6781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5638800"/>
            <a:ext cx="144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05100" y="5638800"/>
            <a:ext cx="4457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36473" y="3463636"/>
            <a:ext cx="152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4038600"/>
            <a:ext cx="685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53400" y="40386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4572000"/>
            <a:ext cx="3657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0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14600" y="22098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\Pictures\Bach dep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371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ĐOẠN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VĂN MẪU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1003042"/>
            <a:ext cx="48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</a:p>
        </p:txBody>
      </p:sp>
    </p:spTree>
    <p:extLst>
      <p:ext uri="{BB962C8B-B14F-4D97-AF65-F5344CB8AC3E}">
        <p14:creationId xmlns:p14="http://schemas.microsoft.com/office/powerpoint/2010/main" val="19903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Bach dep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156049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HỌC SINH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371600"/>
            <a:ext cx="281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Tiêu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đánh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giá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1. </a:t>
            </a:r>
            <a:r>
              <a:rPr lang="en-US" dirty="0" err="1" smtClean="0">
                <a:solidFill>
                  <a:srgbClr val="0000CC"/>
                </a:solidFill>
              </a:rPr>
              <a:t>Hình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thức</a:t>
            </a:r>
            <a:r>
              <a:rPr lang="en-US" dirty="0" smtClean="0"/>
              <a:t>: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lùi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,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2.Nội dung: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rõ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trao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rong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gạch</a:t>
            </a:r>
            <a:r>
              <a:rPr lang="en-US" dirty="0" smtClean="0"/>
              <a:t> </a:t>
            </a:r>
            <a:r>
              <a:rPr lang="en-US" dirty="0" err="1" smtClean="0"/>
              <a:t>ngang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chú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343400" y="3505200"/>
            <a:ext cx="152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\Pictures\Back đẹ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4" y="-12413"/>
            <a:ext cx="9154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1905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Kiểm</a:t>
            </a:r>
            <a:r>
              <a:rPr lang="en-US" sz="3200" dirty="0" smtClean="0"/>
              <a:t> </a:t>
            </a:r>
            <a:r>
              <a:rPr lang="en-US" sz="3200" dirty="0" err="1" smtClean="0"/>
              <a:t>tra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cũ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590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312420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Bác</a:t>
            </a:r>
            <a:r>
              <a:rPr lang="en-US" sz="3200" dirty="0" smtClean="0"/>
              <a:t> </a:t>
            </a:r>
            <a:r>
              <a:rPr lang="en-US" sz="3200" dirty="0" err="1" smtClean="0"/>
              <a:t>thợ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 </a:t>
            </a:r>
            <a:r>
              <a:rPr lang="en-US" sz="3200" dirty="0" err="1" smtClean="0"/>
              <a:t>Hòe</a:t>
            </a:r>
            <a:r>
              <a:rPr lang="en-US" sz="32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Cháu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thợ</a:t>
            </a:r>
            <a:r>
              <a:rPr lang="en-US" sz="3200" dirty="0" smtClean="0"/>
              <a:t> </a:t>
            </a:r>
            <a:r>
              <a:rPr lang="en-US" sz="3200" dirty="0" err="1" smtClean="0"/>
              <a:t>xây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?</a:t>
            </a:r>
          </a:p>
          <a:p>
            <a:r>
              <a:rPr lang="en-US" sz="3200" dirty="0" err="1" smtClean="0"/>
              <a:t>Hòe</a:t>
            </a:r>
            <a:r>
              <a:rPr lang="en-US" sz="3200" dirty="0" smtClean="0"/>
              <a:t>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Thưa</a:t>
            </a:r>
            <a:r>
              <a:rPr lang="en-US" sz="3200" dirty="0" smtClean="0"/>
              <a:t> </a:t>
            </a:r>
            <a:r>
              <a:rPr lang="en-US" sz="3200" dirty="0" err="1" smtClean="0"/>
              <a:t>bác</a:t>
            </a:r>
            <a:r>
              <a:rPr lang="en-US" sz="3200" dirty="0"/>
              <a:t> </a:t>
            </a:r>
            <a:r>
              <a:rPr lang="en-US" sz="3200" dirty="0" smtClean="0"/>
              <a:t>, </a:t>
            </a:r>
            <a:r>
              <a:rPr lang="en-US" sz="3200" dirty="0" err="1" smtClean="0"/>
              <a:t>cháu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lắm</a:t>
            </a:r>
            <a:r>
              <a:rPr lang="en-US" sz="3200" dirty="0" smtClean="0"/>
              <a:t> ạ .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4191000" y="3200400"/>
            <a:ext cx="304800" cy="457200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3124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7647755" y="3516215"/>
            <a:ext cx="381000" cy="58477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47755" y="3555177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3352800" y="4800600"/>
            <a:ext cx="3048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2800" y="45720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,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6705600" y="4724400"/>
            <a:ext cx="3048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5600" y="4572000"/>
            <a:ext cx="27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57200" y="3886200"/>
            <a:ext cx="762000" cy="1385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457200" y="4890610"/>
            <a:ext cx="762000" cy="1385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45" y="2786656"/>
            <a:ext cx="1299656" cy="1002027"/>
          </a:xfrm>
        </p:spPr>
        <p:txBody>
          <a:bodyPr>
            <a:noAutofit/>
          </a:bodyPr>
          <a:lstStyle/>
          <a:p>
            <a:pPr algn="just"/>
            <a:r>
              <a:rPr lang="en-US" sz="4800" b="1">
                <a:latin typeface="Times New Roman" pitchFamily="18" charset="0"/>
                <a:cs typeface="Times New Roman" pitchFamily="18" charset="0"/>
              </a:rPr>
              <a:t>Dặn</a:t>
            </a:r>
            <a:br>
              <a:rPr lang="en-US" sz="4800" b="1">
                <a:latin typeface="Times New Roman" pitchFamily="18" charset="0"/>
                <a:cs typeface="Times New Roman" pitchFamily="18" charset="0"/>
              </a:rPr>
            </a:br>
            <a:r>
              <a:rPr lang="en-US" sz="4800" b="1">
                <a:latin typeface="Times New Roman" pitchFamily="18" charset="0"/>
                <a:cs typeface="Times New Roman" pitchFamily="18" charset="0"/>
              </a:rPr>
              <a:t> dò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916832"/>
            <a:ext cx="5328592" cy="381642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SGK/45.</a:t>
            </a:r>
          </a:p>
          <a:p>
            <a:pPr algn="just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994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44816" cy="936104"/>
          </a:xfr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b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GẠCH NGANG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373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3511550"/>
            <a:ext cx="9144000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900" b="1">
                <a:solidFill>
                  <a:srgbClr val="0000CC"/>
                </a:solidFill>
              </a:rPr>
              <a:t> c) Để quạt điện được bền, người dùng nên thực hiện các biện pháp sau đây:</a:t>
            </a:r>
          </a:p>
          <a:p>
            <a:pPr>
              <a:spcBef>
                <a:spcPct val="50000"/>
              </a:spcBef>
              <a:buFont typeface="VNI-Avo" pitchFamily="2" charset="0"/>
              <a:buNone/>
            </a:pPr>
            <a:r>
              <a:rPr lang="en-US" sz="1900" b="1">
                <a:solidFill>
                  <a:srgbClr val="0000CC"/>
                </a:solidFill>
              </a:rPr>
              <a:t>- Trước khi bật quạt, đặt quạt hơi chắc chắn để chân quạt tiếp xúc đều với nền.</a:t>
            </a:r>
            <a:br>
              <a:rPr lang="en-US" sz="1900" b="1">
                <a:solidFill>
                  <a:srgbClr val="0000CC"/>
                </a:solidFill>
              </a:rPr>
            </a:br>
            <a:r>
              <a:rPr lang="en-US" sz="1900" b="1">
                <a:solidFill>
                  <a:srgbClr val="0000CC"/>
                </a:solidFill>
              </a:rPr>
              <a:t>- Khi điện đã vào quạt, tránh để cánh quạt bị vướng víu, quạt không quay được sẻ làm nóng chảy dây trong quạt.</a:t>
            </a:r>
            <a:br>
              <a:rPr lang="en-US" sz="1900" b="1">
                <a:solidFill>
                  <a:srgbClr val="0000CC"/>
                </a:solidFill>
              </a:rPr>
            </a:br>
            <a:r>
              <a:rPr lang="en-US" sz="1900" b="1">
                <a:solidFill>
                  <a:srgbClr val="0000CC"/>
                </a:solidFill>
              </a:rPr>
              <a:t>- Hằng năm, tra dầu mỡ vào ổ trục, bộ phận điều khiển hướng quay của quạt, nhưng không nên tra quá nhiều, vì dầu mỡ sẻ chảy vào trong làm hỏng dây bên trong quạt.</a:t>
            </a:r>
            <a:br>
              <a:rPr lang="en-US" sz="1900" b="1">
                <a:solidFill>
                  <a:srgbClr val="0000CC"/>
                </a:solidFill>
              </a:rPr>
            </a:br>
            <a:r>
              <a:rPr lang="en-US" sz="1900" b="1">
                <a:solidFill>
                  <a:srgbClr val="0000CC"/>
                </a:solidFill>
              </a:rPr>
              <a:t>- Khi không dùng, cất quạt vào nơi khô, mát, sạch sẽ, ít bụi bặm.</a:t>
            </a:r>
          </a:p>
          <a:p>
            <a:pPr>
              <a:spcBef>
                <a:spcPct val="50000"/>
              </a:spcBef>
            </a:pPr>
            <a:r>
              <a:rPr lang="en-US" sz="1900" b="1">
                <a:solidFill>
                  <a:srgbClr val="0000CC"/>
                </a:solidFill>
                <a:latin typeface="VNI-Times" pitchFamily="2" charset="0"/>
              </a:rPr>
              <a:t>			                                    </a:t>
            </a:r>
            <a:r>
              <a:rPr lang="en-US" sz="1900" b="1" i="1">
                <a:latin typeface="VNI-Times" pitchFamily="2" charset="0"/>
              </a:rPr>
              <a:t>Theo </a:t>
            </a:r>
            <a:r>
              <a:rPr lang="en-US" sz="1900" b="1" i="1"/>
              <a:t>PHẠM ĐÌNH CƯƠNG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1676400"/>
            <a:ext cx="8763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b) Con </a:t>
            </a:r>
            <a:r>
              <a:rPr lang="en-US" sz="2000" b="1" dirty="0" err="1">
                <a:solidFill>
                  <a:srgbClr val="0000CC"/>
                </a:solidFill>
              </a:rPr>
              <a:t>cá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sấu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này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màu</a:t>
            </a:r>
            <a:r>
              <a:rPr lang="en-US" sz="2000" b="1" dirty="0">
                <a:solidFill>
                  <a:srgbClr val="0000CC"/>
                </a:solidFill>
              </a:rPr>
              <a:t> da </a:t>
            </a:r>
            <a:r>
              <a:rPr lang="en-US" sz="2000" b="1" dirty="0" err="1">
                <a:solidFill>
                  <a:srgbClr val="0000CC"/>
                </a:solidFill>
              </a:rPr>
              <a:t>xám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ngoét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như</a:t>
            </a:r>
            <a:r>
              <a:rPr lang="en-US" sz="2000" b="1" dirty="0">
                <a:solidFill>
                  <a:srgbClr val="0000CC"/>
                </a:solidFill>
              </a:rPr>
              <a:t> da </a:t>
            </a:r>
            <a:r>
              <a:rPr lang="en-US" sz="2000" b="1" dirty="0" err="1">
                <a:solidFill>
                  <a:srgbClr val="0000CC"/>
                </a:solidFill>
              </a:rPr>
              <a:t>cây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bần</a:t>
            </a:r>
            <a:r>
              <a:rPr lang="en-US" sz="2000" b="1" dirty="0">
                <a:solidFill>
                  <a:srgbClr val="0000CC"/>
                </a:solidFill>
              </a:rPr>
              <a:t>, gai </a:t>
            </a:r>
            <a:r>
              <a:rPr lang="en-US" sz="2000" b="1" dirty="0" err="1">
                <a:solidFill>
                  <a:srgbClr val="0000CC"/>
                </a:solidFill>
              </a:rPr>
              <a:t>lưng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mọc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chừng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đốt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ngón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tay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err="1">
                <a:solidFill>
                  <a:srgbClr val="0000CC"/>
                </a:solidFill>
              </a:rPr>
              <a:t>trông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dễ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sợ</a:t>
            </a:r>
            <a:r>
              <a:rPr lang="en-US" sz="2000" b="1" dirty="0">
                <a:solidFill>
                  <a:srgbClr val="0000CC"/>
                </a:solidFill>
              </a:rPr>
              <a:t>. </a:t>
            </a:r>
            <a:r>
              <a:rPr lang="en-US" sz="2000" b="1" dirty="0" err="1">
                <a:solidFill>
                  <a:srgbClr val="0000CC"/>
                </a:solidFill>
              </a:rPr>
              <a:t>Cái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đuôi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dài</a:t>
            </a:r>
            <a:r>
              <a:rPr lang="en-US" sz="2000" b="1" dirty="0">
                <a:solidFill>
                  <a:srgbClr val="0000CC"/>
                </a:solidFill>
              </a:rPr>
              <a:t> – </a:t>
            </a:r>
            <a:r>
              <a:rPr lang="en-US" sz="2000" b="1" dirty="0" err="1">
                <a:solidFill>
                  <a:srgbClr val="0000CC"/>
                </a:solidFill>
              </a:rPr>
              <a:t>bộ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phận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khoẻ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nhất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của</a:t>
            </a:r>
            <a:r>
              <a:rPr lang="en-US" sz="2000" b="1" dirty="0">
                <a:solidFill>
                  <a:srgbClr val="0000CC"/>
                </a:solidFill>
              </a:rPr>
              <a:t> con </a:t>
            </a:r>
            <a:r>
              <a:rPr lang="en-US" sz="2000" b="1" dirty="0" err="1">
                <a:solidFill>
                  <a:srgbClr val="0000CC"/>
                </a:solidFill>
              </a:rPr>
              <a:t>vật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kinh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khủng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dùng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để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tấn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công</a:t>
            </a:r>
            <a:r>
              <a:rPr lang="en-US" sz="2000" b="1" dirty="0">
                <a:solidFill>
                  <a:srgbClr val="0000CC"/>
                </a:solidFill>
              </a:rPr>
              <a:t> – </a:t>
            </a:r>
            <a:r>
              <a:rPr lang="en-US" sz="2000" b="1" dirty="0" err="1">
                <a:solidFill>
                  <a:srgbClr val="0000CC"/>
                </a:solidFill>
              </a:rPr>
              <a:t>đã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bị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trói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xếp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vào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bên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mạng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sườn</a:t>
            </a:r>
            <a:r>
              <a:rPr lang="en-US" sz="2000" b="1" dirty="0">
                <a:solidFill>
                  <a:srgbClr val="0000CC"/>
                </a:solidFill>
              </a:rPr>
              <a:t>. 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VNI-Times" pitchFamily="2" charset="0"/>
              </a:rPr>
              <a:t>                                                                                   </a:t>
            </a:r>
            <a:r>
              <a:rPr lang="en-US" sz="2000" b="1" i="1" dirty="0">
                <a:latin typeface="VNI-Times" pitchFamily="2" charset="0"/>
              </a:rPr>
              <a:t>Theo </a:t>
            </a:r>
            <a:r>
              <a:rPr lang="en-US" b="1" i="1" dirty="0"/>
              <a:t>ĐOÀN GIỎI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76200" y="471488"/>
            <a:ext cx="80772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CC"/>
                </a:solidFill>
              </a:rPr>
              <a:t>a) </a:t>
            </a:r>
            <a:r>
              <a:rPr lang="en-US" sz="2000" b="1" dirty="0" err="1">
                <a:solidFill>
                  <a:srgbClr val="0000CC"/>
                </a:solidFill>
              </a:rPr>
              <a:t>Thấy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tôi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sán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đến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gần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err="1">
                <a:solidFill>
                  <a:srgbClr val="0000CC"/>
                </a:solidFill>
              </a:rPr>
              <a:t>ông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hỏi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tôi</a:t>
            </a:r>
            <a:r>
              <a:rPr lang="en-US" sz="2000" b="1" dirty="0">
                <a:solidFill>
                  <a:srgbClr val="0000CC"/>
                </a:solidFill>
              </a:rPr>
              <a:t> :</a:t>
            </a:r>
          </a:p>
          <a:p>
            <a:pPr eaLnBrk="1" hangingPunct="1"/>
            <a:r>
              <a:rPr lang="en-US" sz="2000" b="1" dirty="0">
                <a:solidFill>
                  <a:srgbClr val="0000CC"/>
                </a:solidFill>
              </a:rPr>
              <a:t>  - </a:t>
            </a:r>
            <a:r>
              <a:rPr lang="en-US" sz="2000" b="1" dirty="0" err="1">
                <a:solidFill>
                  <a:srgbClr val="0000CC"/>
                </a:solidFill>
              </a:rPr>
              <a:t>Cháu</a:t>
            </a:r>
            <a:r>
              <a:rPr lang="en-US" sz="2000" b="1" dirty="0">
                <a:solidFill>
                  <a:srgbClr val="0000CC"/>
                </a:solidFill>
              </a:rPr>
              <a:t> con ai ?</a:t>
            </a:r>
          </a:p>
          <a:p>
            <a:pPr eaLnBrk="1" hangingPunct="1"/>
            <a:r>
              <a:rPr lang="en-US" sz="2000" b="1" dirty="0">
                <a:solidFill>
                  <a:srgbClr val="0000CC"/>
                </a:solidFill>
              </a:rPr>
              <a:t>  - </a:t>
            </a:r>
            <a:r>
              <a:rPr lang="en-US" sz="2000" b="1" dirty="0" err="1">
                <a:solidFill>
                  <a:srgbClr val="0000CC"/>
                </a:solidFill>
              </a:rPr>
              <a:t>Thưa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ông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err="1">
                <a:solidFill>
                  <a:srgbClr val="0000CC"/>
                </a:solidFill>
              </a:rPr>
              <a:t>cháu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là</a:t>
            </a:r>
            <a:r>
              <a:rPr lang="en-US" sz="2000" b="1" dirty="0">
                <a:solidFill>
                  <a:srgbClr val="0000CC"/>
                </a:solidFill>
              </a:rPr>
              <a:t> con </a:t>
            </a:r>
            <a:r>
              <a:rPr lang="en-US" sz="2000" b="1" dirty="0" err="1">
                <a:solidFill>
                  <a:srgbClr val="0000CC"/>
                </a:solidFill>
              </a:rPr>
              <a:t>ông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Thư</a:t>
            </a:r>
            <a:r>
              <a:rPr lang="en-US" sz="2000" b="1" dirty="0">
                <a:solidFill>
                  <a:srgbClr val="0000CC"/>
                </a:solidFill>
              </a:rPr>
              <a:t>.</a:t>
            </a:r>
          </a:p>
          <a:p>
            <a:pPr eaLnBrk="1" hangingPunct="1"/>
            <a:r>
              <a:rPr lang="en-US" b="1" dirty="0"/>
              <a:t>                                                                          </a:t>
            </a:r>
            <a:r>
              <a:rPr lang="en-US" b="1" i="1" dirty="0"/>
              <a:t>DUY KHÁNH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826" y="2348880"/>
            <a:ext cx="1740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700808"/>
            <a:ext cx="216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67744" y="0"/>
            <a:ext cx="4752528" cy="864096"/>
          </a:xfrm>
        </p:spPr>
        <p:txBody>
          <a:bodyPr>
            <a:normAutofit/>
          </a:bodyPr>
          <a:lstStyle/>
          <a:p>
            <a:r>
              <a:rPr lang="en-US" sz="5000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5000" u="sng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3200400"/>
            <a:ext cx="9144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 c) </a:t>
            </a:r>
            <a:r>
              <a:rPr lang="en-US" sz="2000" b="1" dirty="0" err="1">
                <a:solidFill>
                  <a:srgbClr val="0000CC"/>
                </a:solidFill>
              </a:rPr>
              <a:t>Để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quạt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điện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được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bền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err="1">
                <a:solidFill>
                  <a:srgbClr val="0000CC"/>
                </a:solidFill>
              </a:rPr>
              <a:t>người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dùng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nên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thực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hiện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các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biện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pháp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sau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đây</a:t>
            </a:r>
            <a:r>
              <a:rPr lang="en-US" sz="2000" b="1" dirty="0">
                <a:solidFill>
                  <a:srgbClr val="0000CC"/>
                </a:solidFill>
              </a:rPr>
              <a:t>:</a:t>
            </a:r>
          </a:p>
          <a:p>
            <a:pPr>
              <a:spcBef>
                <a:spcPct val="50000"/>
              </a:spcBef>
              <a:buFont typeface="VNI-Avo" pitchFamily="2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- </a:t>
            </a:r>
            <a:r>
              <a:rPr lang="en-US" sz="2000" b="1" u="sng" dirty="0" err="1">
                <a:solidFill>
                  <a:srgbClr val="FF0000"/>
                </a:solidFill>
              </a:rPr>
              <a:t>Trước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khi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đặt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quạt</a:t>
            </a:r>
            <a:r>
              <a:rPr lang="en-US" sz="2000" b="1" u="sng" dirty="0">
                <a:solidFill>
                  <a:srgbClr val="FF0000"/>
                </a:solidFill>
              </a:rPr>
              <a:t>, </a:t>
            </a:r>
            <a:r>
              <a:rPr lang="en-US" sz="2000" b="1" u="sng" dirty="0" err="1">
                <a:solidFill>
                  <a:srgbClr val="FF0000"/>
                </a:solidFill>
              </a:rPr>
              <a:t>đặt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quạt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hơi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chắc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chắn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để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chân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quạt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tiếp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xúc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đều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với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nền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- </a:t>
            </a:r>
            <a:r>
              <a:rPr lang="en-US" sz="2000" b="1" u="sng" dirty="0" err="1">
                <a:solidFill>
                  <a:srgbClr val="FF0000"/>
                </a:solidFill>
              </a:rPr>
              <a:t>Khi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điện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đã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quạt</a:t>
            </a:r>
            <a:r>
              <a:rPr lang="en-US" sz="2000" b="1" u="sng" dirty="0">
                <a:solidFill>
                  <a:srgbClr val="FF0000"/>
                </a:solidFill>
              </a:rPr>
              <a:t>, </a:t>
            </a:r>
            <a:r>
              <a:rPr lang="en-US" sz="2000" b="1" u="sng" dirty="0" err="1">
                <a:solidFill>
                  <a:srgbClr val="FF0000"/>
                </a:solidFill>
              </a:rPr>
              <a:t>tránh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để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cánh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quạt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bị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vướng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víu</a:t>
            </a:r>
            <a:r>
              <a:rPr lang="en-US" sz="2000" b="1" u="sng" dirty="0">
                <a:solidFill>
                  <a:srgbClr val="FF0000"/>
                </a:solidFill>
              </a:rPr>
              <a:t>, </a:t>
            </a:r>
            <a:r>
              <a:rPr lang="en-US" sz="2000" b="1" u="sng" dirty="0" err="1">
                <a:solidFill>
                  <a:srgbClr val="FF0000"/>
                </a:solidFill>
              </a:rPr>
              <a:t>quạt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không</a:t>
            </a:r>
            <a:r>
              <a:rPr lang="en-US" sz="2000" b="1" u="sng" dirty="0">
                <a:solidFill>
                  <a:srgbClr val="FF0000"/>
                </a:solidFill>
              </a:rPr>
              <a:t> quay </a:t>
            </a:r>
            <a:r>
              <a:rPr lang="en-US" sz="2000" b="1" u="sng" dirty="0" err="1">
                <a:solidFill>
                  <a:srgbClr val="FF0000"/>
                </a:solidFill>
              </a:rPr>
              <a:t>được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sẻ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làm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nóng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chảy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dây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trong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quạt</a:t>
            </a:r>
            <a:r>
              <a:rPr lang="en-US" sz="2000" b="1" u="sng" dirty="0">
                <a:solidFill>
                  <a:srgbClr val="FF0000"/>
                </a:solidFill>
              </a:rPr>
              <a:t>.</a:t>
            </a:r>
            <a:br>
              <a:rPr lang="en-US" sz="2000" b="1" u="sng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- </a:t>
            </a:r>
            <a:r>
              <a:rPr lang="en-US" sz="2000" b="1" u="sng" dirty="0" err="1">
                <a:solidFill>
                  <a:srgbClr val="FF0000"/>
                </a:solidFill>
              </a:rPr>
              <a:t>Hằng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năm</a:t>
            </a:r>
            <a:r>
              <a:rPr lang="en-US" sz="2000" b="1" u="sng" dirty="0">
                <a:solidFill>
                  <a:srgbClr val="FF0000"/>
                </a:solidFill>
              </a:rPr>
              <a:t>, </a:t>
            </a:r>
            <a:r>
              <a:rPr lang="en-US" sz="2000" b="1" u="sng" dirty="0" err="1">
                <a:solidFill>
                  <a:srgbClr val="FF0000"/>
                </a:solidFill>
              </a:rPr>
              <a:t>tra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dầu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mỡ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vào</a:t>
            </a:r>
            <a:r>
              <a:rPr lang="en-US" sz="2000" b="1" u="sng" dirty="0">
                <a:solidFill>
                  <a:srgbClr val="FF0000"/>
                </a:solidFill>
              </a:rPr>
              <a:t> ổ </a:t>
            </a:r>
            <a:r>
              <a:rPr lang="en-US" sz="2000" b="1" u="sng" dirty="0" err="1">
                <a:solidFill>
                  <a:srgbClr val="FF0000"/>
                </a:solidFill>
              </a:rPr>
              <a:t>trục</a:t>
            </a:r>
            <a:r>
              <a:rPr lang="en-US" sz="2000" b="1" u="sng" dirty="0">
                <a:solidFill>
                  <a:srgbClr val="FF0000"/>
                </a:solidFill>
              </a:rPr>
              <a:t>, </a:t>
            </a:r>
            <a:r>
              <a:rPr lang="en-US" sz="2000" b="1" u="sng" dirty="0" err="1">
                <a:solidFill>
                  <a:srgbClr val="FF0000"/>
                </a:solidFill>
              </a:rPr>
              <a:t>bộ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phận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điều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khiển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hướng</a:t>
            </a:r>
            <a:r>
              <a:rPr lang="en-US" sz="2000" b="1" u="sng" dirty="0">
                <a:solidFill>
                  <a:srgbClr val="FF0000"/>
                </a:solidFill>
              </a:rPr>
              <a:t> quay </a:t>
            </a:r>
            <a:r>
              <a:rPr lang="en-US" sz="2000" b="1" u="sng" dirty="0" err="1">
                <a:solidFill>
                  <a:srgbClr val="FF0000"/>
                </a:solidFill>
              </a:rPr>
              <a:t>của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quạt</a:t>
            </a:r>
            <a:r>
              <a:rPr lang="en-US" sz="2000" b="1" u="sng" dirty="0">
                <a:solidFill>
                  <a:srgbClr val="FF0000"/>
                </a:solidFill>
              </a:rPr>
              <a:t>, </a:t>
            </a:r>
            <a:r>
              <a:rPr lang="en-US" sz="2000" b="1" u="sng" dirty="0" err="1">
                <a:solidFill>
                  <a:srgbClr val="FF0000"/>
                </a:solidFill>
              </a:rPr>
              <a:t>nhưng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không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nên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tra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quá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nhiều</a:t>
            </a:r>
            <a:r>
              <a:rPr lang="en-US" sz="2000" b="1" u="sng" dirty="0">
                <a:solidFill>
                  <a:srgbClr val="FF0000"/>
                </a:solidFill>
              </a:rPr>
              <a:t>, </a:t>
            </a:r>
            <a:r>
              <a:rPr lang="en-US" sz="2000" b="1" u="sng" dirty="0" err="1">
                <a:solidFill>
                  <a:srgbClr val="FF0000"/>
                </a:solidFill>
              </a:rPr>
              <a:t>vì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dầu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mỡ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sẻ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chảy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vào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trong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làm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hỏng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dây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bên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trong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quạt</a:t>
            </a:r>
            <a:r>
              <a:rPr lang="en-US" sz="2000" b="1" u="sng" dirty="0">
                <a:solidFill>
                  <a:srgbClr val="FF0000"/>
                </a:solidFill>
              </a:rPr>
              <a:t>.</a:t>
            </a:r>
            <a:br>
              <a:rPr lang="en-US" sz="2000" b="1" u="sng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- </a:t>
            </a:r>
            <a:r>
              <a:rPr lang="en-US" sz="2000" b="1" u="sng" dirty="0" err="1">
                <a:solidFill>
                  <a:srgbClr val="FF0000"/>
                </a:solidFill>
              </a:rPr>
              <a:t>Khi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không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dùng</a:t>
            </a:r>
            <a:r>
              <a:rPr lang="en-US" sz="2000" b="1" u="sng" dirty="0">
                <a:solidFill>
                  <a:srgbClr val="FF0000"/>
                </a:solidFill>
              </a:rPr>
              <a:t>, </a:t>
            </a:r>
            <a:r>
              <a:rPr lang="en-US" sz="2000" b="1" u="sng" dirty="0" err="1">
                <a:solidFill>
                  <a:srgbClr val="FF0000"/>
                </a:solidFill>
              </a:rPr>
              <a:t>cất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quạt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vào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nơi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khô</a:t>
            </a:r>
            <a:r>
              <a:rPr lang="en-US" sz="2000" b="1" u="sng" dirty="0">
                <a:solidFill>
                  <a:srgbClr val="FF0000"/>
                </a:solidFill>
              </a:rPr>
              <a:t>, </a:t>
            </a:r>
            <a:r>
              <a:rPr lang="en-US" sz="2000" b="1" u="sng" dirty="0" err="1">
                <a:solidFill>
                  <a:srgbClr val="FF0000"/>
                </a:solidFill>
              </a:rPr>
              <a:t>mát</a:t>
            </a:r>
            <a:r>
              <a:rPr lang="en-US" sz="2000" b="1" u="sng" dirty="0">
                <a:solidFill>
                  <a:srgbClr val="FF0000"/>
                </a:solidFill>
              </a:rPr>
              <a:t>, </a:t>
            </a:r>
            <a:r>
              <a:rPr lang="en-US" sz="2000" b="1" u="sng" dirty="0" err="1">
                <a:solidFill>
                  <a:srgbClr val="FF0000"/>
                </a:solidFill>
              </a:rPr>
              <a:t>sạch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sẽ</a:t>
            </a:r>
            <a:r>
              <a:rPr lang="en-US" sz="2000" b="1" u="sng" dirty="0">
                <a:solidFill>
                  <a:srgbClr val="FF0000"/>
                </a:solidFill>
              </a:rPr>
              <a:t>, </a:t>
            </a:r>
            <a:r>
              <a:rPr lang="en-US" sz="2000" b="1" u="sng" dirty="0" err="1">
                <a:solidFill>
                  <a:srgbClr val="FF0000"/>
                </a:solidFill>
              </a:rPr>
              <a:t>ít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bụi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bặm</a:t>
            </a:r>
            <a:r>
              <a:rPr lang="en-US" sz="2000" b="1" u="sng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VNI-Times" pitchFamily="2" charset="0"/>
              </a:rPr>
              <a:t>			                                    </a:t>
            </a:r>
            <a:r>
              <a:rPr lang="en-US" b="1" i="1" dirty="0">
                <a:latin typeface="VNI-Times" pitchFamily="2" charset="0"/>
              </a:rPr>
              <a:t>Theo </a:t>
            </a:r>
            <a:r>
              <a:rPr lang="en-US" b="1" i="1" dirty="0"/>
              <a:t>PHẠM ĐÌNH CƯƠNG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8763000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CC"/>
                </a:solidFill>
              </a:rPr>
              <a:t>b) Con </a:t>
            </a:r>
            <a:r>
              <a:rPr lang="en-US" sz="2200" dirty="0" err="1">
                <a:solidFill>
                  <a:srgbClr val="0000CC"/>
                </a:solidFill>
              </a:rPr>
              <a:t>cá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sấu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này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màu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da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xám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ngoét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như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da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cây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bần</a:t>
            </a:r>
            <a:r>
              <a:rPr lang="en-US" sz="2200" dirty="0">
                <a:solidFill>
                  <a:srgbClr val="0000CC"/>
                </a:solidFill>
              </a:rPr>
              <a:t>, </a:t>
            </a:r>
            <a:r>
              <a:rPr lang="en-US" sz="2200" dirty="0" err="1">
                <a:solidFill>
                  <a:srgbClr val="0000CC"/>
                </a:solidFill>
              </a:rPr>
              <a:t>gai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lưng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mọc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chừng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ba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đốt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ngón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tay</a:t>
            </a:r>
            <a:r>
              <a:rPr lang="en-US" sz="2200" dirty="0">
                <a:solidFill>
                  <a:srgbClr val="0000CC"/>
                </a:solidFill>
              </a:rPr>
              <a:t>, </a:t>
            </a:r>
            <a:r>
              <a:rPr lang="en-US" sz="2200" dirty="0" err="1">
                <a:solidFill>
                  <a:srgbClr val="0000CC"/>
                </a:solidFill>
              </a:rPr>
              <a:t>trông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dễ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sợ</a:t>
            </a:r>
            <a:r>
              <a:rPr lang="en-US" sz="2200" dirty="0">
                <a:solidFill>
                  <a:srgbClr val="0000CC"/>
                </a:solidFill>
              </a:rPr>
              <a:t>. </a:t>
            </a:r>
            <a:r>
              <a:rPr lang="en-US" sz="2200" dirty="0" err="1">
                <a:solidFill>
                  <a:srgbClr val="0000CC"/>
                </a:solidFill>
              </a:rPr>
              <a:t>Cái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đuôi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dài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– </a:t>
            </a:r>
            <a:r>
              <a:rPr lang="en-US" sz="2200" b="1" u="sng" dirty="0" err="1">
                <a:solidFill>
                  <a:srgbClr val="FF0000"/>
                </a:solidFill>
              </a:rPr>
              <a:t>bộ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phận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khoẻ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nhất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của</a:t>
            </a:r>
            <a:r>
              <a:rPr lang="en-US" sz="2200" b="1" u="sng" dirty="0">
                <a:solidFill>
                  <a:srgbClr val="FF0000"/>
                </a:solidFill>
              </a:rPr>
              <a:t> con </a:t>
            </a:r>
            <a:r>
              <a:rPr lang="en-US" sz="2200" b="1" u="sng" dirty="0" err="1">
                <a:solidFill>
                  <a:srgbClr val="FF0000"/>
                </a:solidFill>
              </a:rPr>
              <a:t>vật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kinh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khủng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dùng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để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tấn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công</a:t>
            </a:r>
            <a:r>
              <a:rPr lang="en-US" sz="2200" b="1" dirty="0">
                <a:solidFill>
                  <a:srgbClr val="FF0000"/>
                </a:solidFill>
              </a:rPr>
              <a:t> – </a:t>
            </a:r>
            <a:r>
              <a:rPr lang="en-US" sz="2200" b="1" u="sng" dirty="0" err="1">
                <a:solidFill>
                  <a:srgbClr val="FF0000"/>
                </a:solidFill>
              </a:rPr>
              <a:t>đã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bị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trói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xếp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vào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bên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mạng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sườn</a:t>
            </a:r>
            <a:r>
              <a:rPr lang="en-US" sz="2200" b="1" u="sng" dirty="0">
                <a:solidFill>
                  <a:srgbClr val="FF0000"/>
                </a:solidFill>
              </a:rPr>
              <a:t>.</a:t>
            </a:r>
            <a:r>
              <a:rPr lang="en-US" sz="2200" b="1" dirty="0">
                <a:solidFill>
                  <a:srgbClr val="FF0000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VNI-Times" pitchFamily="2" charset="0"/>
              </a:rPr>
              <a:t>                                                                                   </a:t>
            </a:r>
            <a:r>
              <a:rPr lang="en-US" sz="2000" b="1" i="1" dirty="0">
                <a:latin typeface="VNI-Times" pitchFamily="2" charset="0"/>
              </a:rPr>
              <a:t>Theo </a:t>
            </a:r>
            <a:r>
              <a:rPr lang="en-US" sz="2000" b="1" i="1" dirty="0"/>
              <a:t>ĐOÀN GIỎI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76200" y="15875"/>
            <a:ext cx="80772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CC"/>
                </a:solidFill>
              </a:rPr>
              <a:t>a) </a:t>
            </a:r>
            <a:r>
              <a:rPr lang="en-US" sz="2200" dirty="0" err="1">
                <a:solidFill>
                  <a:srgbClr val="0000CC"/>
                </a:solidFill>
              </a:rPr>
              <a:t>Thấy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tôi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sán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đến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gần</a:t>
            </a:r>
            <a:r>
              <a:rPr lang="en-US" sz="2200" dirty="0">
                <a:solidFill>
                  <a:srgbClr val="0000CC"/>
                </a:solidFill>
              </a:rPr>
              <a:t>, </a:t>
            </a:r>
            <a:r>
              <a:rPr lang="en-US" sz="2200" dirty="0" err="1">
                <a:solidFill>
                  <a:srgbClr val="0000CC"/>
                </a:solidFill>
              </a:rPr>
              <a:t>ông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hỏi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tôi</a:t>
            </a:r>
            <a:r>
              <a:rPr lang="en-US" sz="2200" dirty="0">
                <a:solidFill>
                  <a:srgbClr val="0000CC"/>
                </a:solidFill>
              </a:rPr>
              <a:t>:</a:t>
            </a:r>
          </a:p>
          <a:p>
            <a:pPr eaLnBrk="1" hangingPunct="1"/>
            <a:r>
              <a:rPr lang="en-US" sz="2200" dirty="0">
                <a:solidFill>
                  <a:srgbClr val="FF0000"/>
                </a:solidFill>
              </a:rPr>
              <a:t>  </a:t>
            </a:r>
            <a:r>
              <a:rPr lang="en-US" sz="2200" b="1" dirty="0">
                <a:solidFill>
                  <a:srgbClr val="FF0000"/>
                </a:solidFill>
              </a:rPr>
              <a:t>- </a:t>
            </a:r>
            <a:r>
              <a:rPr lang="en-US" sz="2200" b="1" u="sng" dirty="0" err="1">
                <a:solidFill>
                  <a:srgbClr val="FF0000"/>
                </a:solidFill>
              </a:rPr>
              <a:t>Cháu</a:t>
            </a:r>
            <a:r>
              <a:rPr lang="en-US" sz="2200" b="1" u="sng" dirty="0">
                <a:solidFill>
                  <a:srgbClr val="FF0000"/>
                </a:solidFill>
              </a:rPr>
              <a:t> con </a:t>
            </a:r>
            <a:r>
              <a:rPr lang="en-US" sz="2200" b="1" u="sng" dirty="0" err="1">
                <a:solidFill>
                  <a:srgbClr val="FF0000"/>
                </a:solidFill>
              </a:rPr>
              <a:t>ai</a:t>
            </a:r>
            <a:r>
              <a:rPr lang="en-US" sz="2200" b="1" u="sng" dirty="0">
                <a:solidFill>
                  <a:srgbClr val="FF0000"/>
                </a:solidFill>
              </a:rPr>
              <a:t> ?</a:t>
            </a:r>
          </a:p>
          <a:p>
            <a:pPr eaLnBrk="1" hangingPunct="1"/>
            <a:r>
              <a:rPr lang="en-US" sz="2200" b="1" dirty="0">
                <a:solidFill>
                  <a:srgbClr val="FF0000"/>
                </a:solidFill>
              </a:rPr>
              <a:t>  - </a:t>
            </a:r>
            <a:r>
              <a:rPr lang="en-US" sz="2200" b="1" u="sng" dirty="0" err="1">
                <a:solidFill>
                  <a:srgbClr val="FF0000"/>
                </a:solidFill>
              </a:rPr>
              <a:t>Thưa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ông</a:t>
            </a:r>
            <a:r>
              <a:rPr lang="en-US" sz="2200" b="1" u="sng" dirty="0">
                <a:solidFill>
                  <a:srgbClr val="FF0000"/>
                </a:solidFill>
              </a:rPr>
              <a:t>, </a:t>
            </a:r>
            <a:r>
              <a:rPr lang="en-US" sz="2200" b="1" u="sng" dirty="0" err="1">
                <a:solidFill>
                  <a:srgbClr val="FF0000"/>
                </a:solidFill>
              </a:rPr>
              <a:t>cháu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là</a:t>
            </a:r>
            <a:r>
              <a:rPr lang="en-US" sz="2200" b="1" u="sng" dirty="0">
                <a:solidFill>
                  <a:srgbClr val="FF0000"/>
                </a:solidFill>
              </a:rPr>
              <a:t> con </a:t>
            </a:r>
            <a:r>
              <a:rPr lang="en-US" sz="2200" b="1" u="sng" dirty="0" err="1">
                <a:solidFill>
                  <a:srgbClr val="FF0000"/>
                </a:solidFill>
              </a:rPr>
              <a:t>ông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thư</a:t>
            </a:r>
            <a:r>
              <a:rPr lang="en-US" sz="2200" b="1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sz="2000" b="1" dirty="0"/>
              <a:t>                                                                          </a:t>
            </a:r>
            <a:r>
              <a:rPr lang="en-US" sz="2000" b="1" i="1" dirty="0"/>
              <a:t>DUY KHÁNH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620688"/>
            <a:ext cx="6660232" cy="1143000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2/ Theo em, trong mỗi đoạn văn trên, dấu gạch ngang có tác dụng gì?</a:t>
            </a:r>
            <a:r>
              <a:rPr lang="vi-VN" sz="28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80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869560" cy="4525963"/>
          </a:xfrm>
        </p:spPr>
        <p:txBody>
          <a:bodyPr/>
          <a:lstStyle/>
          <a:p>
            <a:pPr marL="514350" indent="-514350" algn="just">
              <a:buAutoNum type="alphaLcParenR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u="sng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u="sng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u="sng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u="sng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solidFill>
                <a:srgbClr val="E659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43608" y="4081809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6423" y="2243361"/>
            <a:ext cx="374369" cy="584775"/>
            <a:chOff x="3333535" y="4869160"/>
            <a:chExt cx="374369" cy="584775"/>
          </a:xfrm>
        </p:grpSpPr>
        <p:sp>
          <p:nvSpPr>
            <p:cNvPr id="6" name="Flowchart: Connector 5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0752" y="2828136"/>
            <a:ext cx="374369" cy="584775"/>
            <a:chOff x="3333535" y="4869160"/>
            <a:chExt cx="374369" cy="584775"/>
          </a:xfrm>
        </p:grpSpPr>
        <p:sp>
          <p:nvSpPr>
            <p:cNvPr id="9" name="Flowchart: Connector 8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8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685800"/>
            <a:ext cx="8763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b) Con </a:t>
            </a:r>
            <a:r>
              <a:rPr lang="en-US" sz="2000" b="1" dirty="0" err="1">
                <a:solidFill>
                  <a:srgbClr val="0000CC"/>
                </a:solidFill>
              </a:rPr>
              <a:t>cá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sấu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này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màu</a:t>
            </a:r>
            <a:r>
              <a:rPr lang="en-US" sz="2000" b="1" dirty="0">
                <a:solidFill>
                  <a:srgbClr val="0000CC"/>
                </a:solidFill>
              </a:rPr>
              <a:t> da </a:t>
            </a:r>
            <a:r>
              <a:rPr lang="en-US" sz="2000" b="1" dirty="0" err="1">
                <a:solidFill>
                  <a:srgbClr val="0000CC"/>
                </a:solidFill>
              </a:rPr>
              <a:t>xám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ngoét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như</a:t>
            </a:r>
            <a:r>
              <a:rPr lang="en-US" sz="2000" b="1" dirty="0">
                <a:solidFill>
                  <a:srgbClr val="0000CC"/>
                </a:solidFill>
              </a:rPr>
              <a:t> da </a:t>
            </a:r>
            <a:r>
              <a:rPr lang="en-US" sz="2000" b="1" dirty="0" err="1">
                <a:solidFill>
                  <a:srgbClr val="0000CC"/>
                </a:solidFill>
              </a:rPr>
              <a:t>cây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bần</a:t>
            </a:r>
            <a:r>
              <a:rPr lang="en-US" sz="2000" b="1" dirty="0">
                <a:solidFill>
                  <a:srgbClr val="0000CC"/>
                </a:solidFill>
              </a:rPr>
              <a:t>, gai </a:t>
            </a:r>
            <a:r>
              <a:rPr lang="en-US" sz="2000" b="1" dirty="0" err="1">
                <a:solidFill>
                  <a:srgbClr val="0000CC"/>
                </a:solidFill>
              </a:rPr>
              <a:t>lưng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mọc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chừng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đốt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ngón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tay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err="1">
                <a:solidFill>
                  <a:srgbClr val="0000CC"/>
                </a:solidFill>
              </a:rPr>
              <a:t>trông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dễ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sợ</a:t>
            </a:r>
            <a:r>
              <a:rPr lang="en-US" sz="2000" b="1" dirty="0">
                <a:solidFill>
                  <a:srgbClr val="0000CC"/>
                </a:solidFill>
              </a:rPr>
              <a:t>. </a:t>
            </a:r>
            <a:r>
              <a:rPr lang="en-US" sz="2000" b="1" dirty="0" err="1">
                <a:solidFill>
                  <a:srgbClr val="0000CC"/>
                </a:solidFill>
              </a:rPr>
              <a:t>Cái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đuôi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dài</a:t>
            </a:r>
            <a:r>
              <a:rPr lang="en-US" sz="2000" b="1" dirty="0">
                <a:solidFill>
                  <a:srgbClr val="0000CC"/>
                </a:solidFill>
              </a:rPr>
              <a:t> – </a:t>
            </a:r>
            <a:r>
              <a:rPr lang="en-US" sz="2000" b="1" dirty="0" err="1">
                <a:solidFill>
                  <a:srgbClr val="0000CC"/>
                </a:solidFill>
              </a:rPr>
              <a:t>bộ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phận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khoẻ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nhất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của</a:t>
            </a:r>
            <a:r>
              <a:rPr lang="en-US" sz="2000" b="1" dirty="0">
                <a:solidFill>
                  <a:srgbClr val="0000CC"/>
                </a:solidFill>
              </a:rPr>
              <a:t> con </a:t>
            </a:r>
            <a:r>
              <a:rPr lang="en-US" sz="2000" b="1" dirty="0" err="1">
                <a:solidFill>
                  <a:srgbClr val="0000CC"/>
                </a:solidFill>
              </a:rPr>
              <a:t>vật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kinh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khủng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dùng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để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tấn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công</a:t>
            </a:r>
            <a:r>
              <a:rPr lang="en-US" sz="2000" b="1" dirty="0">
                <a:solidFill>
                  <a:srgbClr val="0000CC"/>
                </a:solidFill>
              </a:rPr>
              <a:t> – </a:t>
            </a:r>
            <a:r>
              <a:rPr lang="en-US" sz="2000" b="1" dirty="0" err="1">
                <a:solidFill>
                  <a:srgbClr val="0000CC"/>
                </a:solidFill>
              </a:rPr>
              <a:t>đã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bị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trói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xếp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vào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bên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mạng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sườn</a:t>
            </a:r>
            <a:r>
              <a:rPr lang="en-US" sz="2000" b="1" dirty="0">
                <a:solidFill>
                  <a:srgbClr val="0000CC"/>
                </a:solidFill>
              </a:rPr>
              <a:t>. 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VNI-Times" pitchFamily="2" charset="0"/>
              </a:rPr>
              <a:t>                                                                                   </a:t>
            </a:r>
            <a:r>
              <a:rPr lang="en-US" sz="2000" b="1" i="1" dirty="0">
                <a:latin typeface="VNI-Times" pitchFamily="2" charset="0"/>
              </a:rPr>
              <a:t>Theo </a:t>
            </a:r>
            <a:r>
              <a:rPr lang="en-US" b="1" i="1" dirty="0"/>
              <a:t>ĐOÀN GIỎI</a:t>
            </a:r>
          </a:p>
        </p:txBody>
      </p:sp>
      <p:pic>
        <p:nvPicPr>
          <p:cNvPr id="1026" name="Picture 2" descr="http://tepbac.com/upload/species/ge_image/ca-sau-Crocodylid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54276"/>
            <a:ext cx="861060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12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6516216" cy="1143000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2/ Theo em, trong mỗi đoạn văn trên, dấu gạch ngang có tác dụng gì?</a:t>
            </a:r>
            <a:r>
              <a:rPr lang="vi-VN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200" b="1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8600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			Theo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ĐOÀN GIỎI</a:t>
            </a:r>
          </a:p>
          <a:p>
            <a:pPr marL="0" indent="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u="sng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u="sng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dirty="0">
              <a:solidFill>
                <a:srgbClr val="E6591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vi-VN" dirty="0"/>
          </a:p>
        </p:txBody>
      </p:sp>
      <p:sp>
        <p:nvSpPr>
          <p:cNvPr id="4" name="Right Arrow 3"/>
          <p:cNvSpPr/>
          <p:nvPr/>
        </p:nvSpPr>
        <p:spPr>
          <a:xfrm>
            <a:off x="1597476" y="5078958"/>
            <a:ext cx="886291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64032" y="2814068"/>
            <a:ext cx="374369" cy="584775"/>
            <a:chOff x="3333535" y="4869160"/>
            <a:chExt cx="374369" cy="584775"/>
          </a:xfrm>
        </p:grpSpPr>
        <p:sp>
          <p:nvSpPr>
            <p:cNvPr id="6" name="Flowchart: Connector 5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6084" y="3328503"/>
            <a:ext cx="374369" cy="584775"/>
            <a:chOff x="3333535" y="4869160"/>
            <a:chExt cx="374369" cy="584775"/>
          </a:xfrm>
        </p:grpSpPr>
        <p:sp>
          <p:nvSpPr>
            <p:cNvPr id="9" name="Flowchart: Connector 8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74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5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9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80&quot;/&gt;&lt;/object&gt;&lt;object type=&quot;3&quot; unique_id=&quot;10010&quot;&gt;&lt;property id=&quot;20148&quot; value=&quot;5&quot;/&gt;&lt;property id=&quot;20300&quot; value=&quot;Slide 7&quot;/&gt;&lt;property id=&quot;20307&quot; value=&quot;299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1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294&quot;/&gt;&lt;/object&gt;&lt;object type=&quot;3&quot; unique_id=&quot;10015&quot;&gt;&lt;property id=&quot;20148&quot; value=&quot;5&quot;/&gt;&lt;property id=&quot;20300&quot; value=&quot;Slide 12&quot;/&gt;&lt;property id=&quot;20307&quot; value=&quot;295&quot;/&gt;&lt;/object&gt;&lt;object type=&quot;3&quot; unique_id=&quot;10016&quot;&gt;&lt;property id=&quot;20148&quot; value=&quot;5&quot;/&gt;&lt;property id=&quot;20300&quot; value=&quot;Slide 13&quot;/&gt;&lt;property id=&quot;20307&quot; value=&quot;260&quot;/&gt;&lt;/object&gt;&lt;object type=&quot;3&quot; unique_id=&quot;10017&quot;&gt;&lt;property id=&quot;20148&quot; value=&quot;5&quot;/&gt;&lt;property id=&quot;20300&quot; value=&quot;Slide 14&quot;/&gt;&lt;property id=&quot;20307&quot; value=&quot;261&quot;/&gt;&lt;/object&gt;&lt;object type=&quot;3&quot; unique_id=&quot;10018&quot;&gt;&lt;property id=&quot;20148&quot; value=&quot;5&quot;/&gt;&lt;property id=&quot;20300&quot; value=&quot;Slide 15&quot;/&gt;&lt;property id=&quot;20307&quot; value=&quot;307&quot;/&gt;&lt;/object&gt;&lt;object type=&quot;3&quot; unique_id=&quot;10019&quot;&gt;&lt;property id=&quot;20148&quot; value=&quot;5&quot;/&gt;&lt;property id=&quot;20300&quot; value=&quot;Slide 16&quot;/&gt;&lt;property id=&quot;20307&quot; value=&quot;262&quot;/&gt;&lt;/object&gt;&lt;object type=&quot;3&quot; unique_id=&quot;10020&quot;&gt;&lt;property id=&quot;20148&quot; value=&quot;5&quot;/&gt;&lt;property id=&quot;20300&quot; value=&quot;Slide 17&quot;/&gt;&lt;property id=&quot;20307&quot; value=&quot;302&quot;/&gt;&lt;/object&gt;&lt;object type=&quot;3&quot; unique_id=&quot;10021&quot;&gt;&lt;property id=&quot;20148&quot; value=&quot;5&quot;/&gt;&lt;property id=&quot;20300&quot; value=&quot;Slide 18&quot;/&gt;&lt;property id=&quot;20307&quot; value=&quot;264&quot;/&gt;&lt;/object&gt;&lt;object type=&quot;3&quot; unique_id=&quot;10022&quot;&gt;&lt;property id=&quot;20148&quot; value=&quot;5&quot;/&gt;&lt;property id=&quot;20300&quot; value=&quot;Slide 19&quot;/&gt;&lt;property id=&quot;20307&quot; value=&quot;265&quot;/&gt;&lt;/object&gt;&lt;object type=&quot;3&quot; unique_id=&quot;10023&quot;&gt;&lt;property id=&quot;20148&quot; value=&quot;5&quot;/&gt;&lt;property id=&quot;20300&quot; value=&quot;Slide 20&quot;/&gt;&lt;property id=&quot;20307&quot; value=&quot;289&quot;/&gt;&lt;/object&gt;&lt;object type=&quot;3&quot; unique_id=&quot;10024&quot;&gt;&lt;property id=&quot;20148&quot; value=&quot;5&quot;/&gt;&lt;property id=&quot;20300&quot; value=&quot;Slide 21&quot;/&gt;&lt;property id=&quot;20307&quot; value=&quot;296&quot;/&gt;&lt;/object&gt;&lt;object type=&quot;3&quot; unique_id=&quot;10025&quot;&gt;&lt;property id=&quot;20148&quot; value=&quot;5&quot;/&gt;&lt;property id=&quot;20300&quot; value=&quot;Slide 22&quot;/&gt;&lt;property id=&quot;20307&quot; value=&quot;276&quot;/&gt;&lt;/object&gt;&lt;object type=&quot;3&quot; unique_id=&quot;10026&quot;&gt;&lt;property id=&quot;20148&quot; value=&quot;5&quot;/&gt;&lt;property id=&quot;20300&quot; value=&quot;Slide 23&quot;/&gt;&lt;property id=&quot;20307&quot; value=&quot;277&quot;/&gt;&lt;/object&gt;&lt;object type=&quot;3&quot; unique_id=&quot;10027&quot;&gt;&lt;property id=&quot;20148&quot; value=&quot;5&quot;/&gt;&lt;property id=&quot;20300&quot; value=&quot;Slide 24&quot;/&gt;&lt;property id=&quot;20307&quot; value=&quot;278&quot;/&gt;&lt;/object&gt;&lt;object type=&quot;3&quot; unique_id=&quot;10028&quot;&gt;&lt;property id=&quot;20148&quot; value=&quot;5&quot;/&gt;&lt;property id=&quot;20300&quot; value=&quot;Slide 25&quot;/&gt;&lt;property id=&quot;20307&quot; value=&quot;297&quot;/&gt;&lt;/object&gt;&lt;object type=&quot;3&quot; unique_id=&quot;10029&quot;&gt;&lt;property id=&quot;20148&quot; value=&quot;5&quot;/&gt;&lt;property id=&quot;20300&quot; value=&quot;Slide 26&quot;/&gt;&lt;property id=&quot;20307&quot; value=&quot;268&quot;/&gt;&lt;/object&gt;&lt;object type=&quot;3&quot; unique_id=&quot;10030&quot;&gt;&lt;property id=&quot;20148&quot; value=&quot;5&quot;/&gt;&lt;property id=&quot;20300&quot; value=&quot;Slide 27&quot;/&gt;&lt;property id=&quot;20307&quot; value=&quot;306&quot;/&gt;&lt;/object&gt;&lt;object type=&quot;3&quot; unique_id=&quot;10031&quot;&gt;&lt;property id=&quot;20148&quot; value=&quot;5&quot;/&gt;&lt;property id=&quot;20300&quot; value=&quot;Slide 28&quot;/&gt;&lt;property id=&quot;20307&quot; value=&quot;271&quot;/&gt;&lt;/object&gt;&lt;object type=&quot;3&quot; unique_id=&quot;10032&quot;&gt;&lt;property id=&quot;20148&quot; value=&quot;5&quot;/&gt;&lt;property id=&quot;20300&quot; value=&quot;Slide 29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1108</Words>
  <Application>Microsoft Office PowerPoint</Application>
  <PresentationFormat>On-screen Show (4:3)</PresentationFormat>
  <Paragraphs>130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VNI-Times</vt:lpstr>
      <vt:lpstr>VNI-Avo</vt:lpstr>
      <vt:lpstr>Times New Roman</vt:lpstr>
      <vt:lpstr>Calibri</vt:lpstr>
      <vt:lpstr>Default Design</vt:lpstr>
      <vt:lpstr>Office Theme</vt:lpstr>
      <vt:lpstr>  Luyện từ và câu  </vt:lpstr>
      <vt:lpstr>PowerPoint Presentation</vt:lpstr>
      <vt:lpstr>Luyện từ và câu   DẤU GẠCH NGANG</vt:lpstr>
      <vt:lpstr>PowerPoint Presentation</vt:lpstr>
      <vt:lpstr>Giải nghĩa từ</vt:lpstr>
      <vt:lpstr>PowerPoint Presentation</vt:lpstr>
      <vt:lpstr>2/ Theo em, trong mỗi đoạn văn trên, dấu gạch ngang có tác dụng gì? </vt:lpstr>
      <vt:lpstr>PowerPoint Presentation</vt:lpstr>
      <vt:lpstr>2/ Theo em, trong mỗi đoạn văn trên, dấu gạch ngang có tác dụng gì? </vt:lpstr>
      <vt:lpstr>2/ Theo em, trong mỗi đoạn văn trên, dấu gạch ngang có tác dụng gì? </vt:lpstr>
      <vt:lpstr>PowerPoint Presentation</vt:lpstr>
      <vt:lpstr>III/ Luyện tập</vt:lpstr>
      <vt:lpstr>Quà tặng cha</vt:lpstr>
      <vt:lpstr>PowerPoint Presentation</vt:lpstr>
      <vt:lpstr>Bài tập 1 : Tìm dấu gạch ngang trong mẩu chuyện dưới đây và nêu tác dụng của mỗi dấu. </vt:lpstr>
      <vt:lpstr>Bài tập 1 : Tìm dấu gạch ngang trong mẩu chuyện dưới đây và nêu tác dụng của mỗi dấu.</vt:lpstr>
      <vt:lpstr>III/ Luyện tập</vt:lpstr>
      <vt:lpstr>PowerPoint Presentation</vt:lpstr>
      <vt:lpstr>PowerPoint Presentation</vt:lpstr>
      <vt:lpstr>Dặn  dò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</dc:creator>
  <cp:lastModifiedBy>Admin</cp:lastModifiedBy>
  <cp:revision>116</cp:revision>
  <dcterms:created xsi:type="dcterms:W3CDTF">2012-02-01T04:54:09Z</dcterms:created>
  <dcterms:modified xsi:type="dcterms:W3CDTF">2021-02-23T05:39:24Z</dcterms:modified>
</cp:coreProperties>
</file>