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3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69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21/02/2021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GIA THỤY</a:t>
            </a:r>
            <a:r>
              <a:rPr lang="vi-VN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457200" y="1741488"/>
            <a:ext cx="8229600" cy="77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Toán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– 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Lớp 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A2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7200" y="2830512"/>
            <a:ext cx="8458200" cy="24612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trang123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06514715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4666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So </a:t>
            </a:r>
            <a:r>
              <a:rPr lang="en-US" sz="3600" dirty="0" err="1" smtClean="0"/>
              <a:t>sánh</a:t>
            </a:r>
            <a:r>
              <a:rPr lang="en-US" sz="3600" dirty="0" smtClean="0"/>
              <a:t> </a:t>
            </a:r>
            <a:r>
              <a:rPr lang="en-US" sz="3600" dirty="0" err="1" smtClean="0"/>
              <a:t>hai</a:t>
            </a:r>
            <a:r>
              <a:rPr lang="en-US" sz="3600" dirty="0" smtClean="0"/>
              <a:t> </a:t>
            </a:r>
            <a:r>
              <a:rPr lang="en-US" sz="3600" dirty="0" err="1" smtClean="0"/>
              <a:t>phân</a:t>
            </a:r>
            <a:r>
              <a:rPr lang="en-US" sz="3600" dirty="0" smtClean="0"/>
              <a:t> </a:t>
            </a:r>
            <a:r>
              <a:rPr lang="en-US" sz="3600" dirty="0" err="1" smtClean="0"/>
              <a:t>số</a:t>
            </a:r>
            <a:r>
              <a:rPr lang="en-US" sz="3600" dirty="0" smtClean="0"/>
              <a:t> </a:t>
            </a:r>
            <a:r>
              <a:rPr lang="en-US" sz="3600" dirty="0" err="1" smtClean="0"/>
              <a:t>bằng</a:t>
            </a:r>
            <a:r>
              <a:rPr lang="en-US" sz="3600" dirty="0" smtClean="0"/>
              <a:t> </a:t>
            </a:r>
            <a:r>
              <a:rPr lang="en-US" sz="3600" u="sng" dirty="0" err="1" smtClean="0"/>
              <a:t>hai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cách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khác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nhau</a:t>
            </a:r>
            <a:r>
              <a:rPr lang="en-US" sz="3600" dirty="0" smtClean="0"/>
              <a:t> .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67000" y="3071604"/>
                <a:ext cx="1752600" cy="96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và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071604"/>
                <a:ext cx="1752600" cy="966996"/>
              </a:xfrm>
              <a:prstGeom prst="rect">
                <a:avLst/>
              </a:prstGeom>
              <a:blipFill rotWithShape="1">
                <a:blip r:embed="rId2"/>
                <a:stretch>
                  <a:fillRect l="-348" r="-5575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17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62200" y="152400"/>
                <a:ext cx="1752600" cy="96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và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152400"/>
                <a:ext cx="1752600" cy="966996"/>
              </a:xfrm>
              <a:prstGeom prst="rect">
                <a:avLst/>
              </a:prstGeom>
              <a:blipFill rotWithShape="1">
                <a:blip r:embed="rId2"/>
                <a:stretch>
                  <a:fillRect l="-348" r="-5575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81000" y="46738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Cách</a:t>
            </a:r>
            <a:r>
              <a:rPr lang="en-US" sz="2800" dirty="0" smtClean="0"/>
              <a:t> 1: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0" y="1242804"/>
                <a:ext cx="8153400" cy="96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Ta </a:t>
                </a:r>
                <a:r>
                  <a:rPr lang="en-US" sz="2800" dirty="0" err="1" smtClean="0"/>
                  <a:t>có</a:t>
                </a:r>
                <a:r>
                  <a:rPr lang="en-US" dirty="0" smtClean="0"/>
                  <a:t>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4000" b="0" i="0" smtClean="0">
                        <a:latin typeface="Cambria Math"/>
                      </a:rPr>
                      <m:t>&lt;1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/>
                      </a:rPr>
                      <m:t>v</m:t>
                    </m:r>
                    <m:r>
                      <a:rPr lang="en-US" sz="4000" b="0" i="0" smtClean="0">
                        <a:latin typeface="Cambria Math"/>
                      </a:rPr>
                      <m:t>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 smtClean="0"/>
                  <a:t> &gt;1 </a:t>
                </a:r>
                <a:r>
                  <a:rPr lang="en-US" sz="4000" dirty="0" err="1" smtClean="0"/>
                  <a:t>mà</a:t>
                </a:r>
                <a:r>
                  <a:rPr lang="en-US" sz="40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&lt;1 </m:t>
                    </m:r>
                  </m:oMath>
                </a14:m>
                <a:r>
                  <a:rPr lang="en-US" sz="4000" dirty="0" smtClean="0"/>
                  <a:t>&lt;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242804"/>
                <a:ext cx="8153400" cy="966996"/>
              </a:xfrm>
              <a:prstGeom prst="rect">
                <a:avLst/>
              </a:prstGeom>
              <a:blipFill rotWithShape="1">
                <a:blip r:embed="rId3"/>
                <a:stretch>
                  <a:fillRect l="-1495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1066800" y="2233404"/>
            <a:ext cx="3048000" cy="966996"/>
            <a:chOff x="762000" y="2514600"/>
            <a:chExt cx="3048000" cy="966996"/>
          </a:xfrm>
        </p:grpSpPr>
        <p:sp>
          <p:nvSpPr>
            <p:cNvPr id="5" name="TextBox 4"/>
            <p:cNvSpPr txBox="1"/>
            <p:nvPr/>
          </p:nvSpPr>
          <p:spPr>
            <a:xfrm>
              <a:off x="762000" y="2753380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Nên</a:t>
              </a:r>
              <a:r>
                <a:rPr lang="en-US" sz="2800" dirty="0" smtClean="0"/>
                <a:t>:  </a:t>
              </a:r>
              <a:endParaRPr 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057400" y="2514600"/>
                  <a:ext cx="1752600" cy="966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000" dirty="0" smtClean="0"/>
                    <a:t> </a:t>
                  </a:r>
                  <a:r>
                    <a:rPr lang="en-US" sz="4000" dirty="0"/>
                    <a:t>&lt;</a:t>
                  </a:r>
                  <a:r>
                    <a:rPr lang="en-US" sz="4000" dirty="0" smtClean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7400" y="2514600"/>
                  <a:ext cx="1752600" cy="96699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348" b="-176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304800" y="3581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Cách</a:t>
            </a:r>
            <a:r>
              <a:rPr lang="en-US" sz="2800" dirty="0" smtClean="0"/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05000" y="3352800"/>
                <a:ext cx="1752600" cy="96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và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352800"/>
                <a:ext cx="1752600" cy="966996"/>
              </a:xfrm>
              <a:prstGeom prst="rect">
                <a:avLst/>
              </a:prstGeom>
              <a:blipFill rotWithShape="1">
                <a:blip r:embed="rId2"/>
                <a:stretch>
                  <a:fillRect l="-348" r="-5575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962400" y="3581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MSC: 72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62000" y="4443204"/>
                <a:ext cx="8153400" cy="1896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Ta </a:t>
                </a:r>
                <a:r>
                  <a:rPr lang="en-US" sz="2800" dirty="0" err="1" smtClean="0"/>
                  <a:t>có</a:t>
                </a:r>
                <a:r>
                  <a:rPr lang="en-US" dirty="0" smtClean="0"/>
                  <a:t>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en-US" sz="40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8 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8</m:t>
                        </m:r>
                      </m:den>
                    </m:f>
                    <m:r>
                      <a:rPr lang="en-US" sz="40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72</m:t>
                        </m:r>
                      </m:den>
                    </m:f>
                    <m:r>
                      <a:rPr lang="en-US" sz="4000" b="0" i="0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 smtClean="0"/>
                  <a:t> =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9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9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</a:rPr>
                          <m:t> 9</m:t>
                        </m:r>
                      </m:den>
                    </m:f>
                  </m:oMath>
                </a14:m>
                <a:r>
                  <a:rPr lang="en-US" sz="4000" dirty="0" smtClean="0"/>
                  <a:t> =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81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72</m:t>
                        </m:r>
                      </m:den>
                    </m:f>
                    <m:r>
                      <a:rPr lang="en-US" sz="40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4000" dirty="0" smtClean="0"/>
                  <a:t>  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72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&lt;</m:t>
                    </m:r>
                  </m:oMath>
                </a14:m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81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72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en-US" sz="4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443204"/>
                <a:ext cx="8153400" cy="1896160"/>
              </a:xfrm>
              <a:prstGeom prst="rect">
                <a:avLst/>
              </a:prstGeom>
              <a:blipFill rotWithShape="1">
                <a:blip r:embed="rId5"/>
                <a:stretch>
                  <a:fillRect l="-2616" r="-673" b="-5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3429000" y="5410200"/>
            <a:ext cx="3048000" cy="966996"/>
            <a:chOff x="762000" y="2514600"/>
            <a:chExt cx="3048000" cy="966996"/>
          </a:xfrm>
        </p:grpSpPr>
        <p:sp>
          <p:nvSpPr>
            <p:cNvPr id="16" name="TextBox 15"/>
            <p:cNvSpPr txBox="1"/>
            <p:nvPr/>
          </p:nvSpPr>
          <p:spPr>
            <a:xfrm>
              <a:off x="762000" y="2753380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Nên</a:t>
              </a:r>
              <a:r>
                <a:rPr lang="en-US" sz="2800" dirty="0" smtClean="0"/>
                <a:t>:  </a:t>
              </a:r>
              <a:endParaRPr lang="en-US" sz="28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057400" y="2514600"/>
                  <a:ext cx="1752600" cy="966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000" dirty="0" smtClean="0"/>
                    <a:t> </a:t>
                  </a:r>
                  <a:r>
                    <a:rPr lang="en-US" sz="4000" dirty="0"/>
                    <a:t>&lt;</a:t>
                  </a:r>
                  <a:r>
                    <a:rPr lang="en-US" sz="4000" dirty="0" smtClean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7400" y="2514600"/>
                  <a:ext cx="1752600" cy="96699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77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2615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9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1143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Bài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71600" y="0"/>
            <a:ext cx="533400" cy="129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&gt;</a:t>
            </a:r>
          </a:p>
          <a:p>
            <a:r>
              <a:rPr lang="en-US" dirty="0"/>
              <a:t>&lt;</a:t>
            </a:r>
          </a:p>
          <a:p>
            <a:r>
              <a:rPr lang="en-US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1295400"/>
                <a:ext cx="9144000" cy="5781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…</a:t>
                </a:r>
                <a:r>
                  <a:rPr lang="en-US" sz="5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23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14 </m:t>
                        </m:r>
                      </m:num>
                      <m:den>
                        <m:r>
                          <a:rPr lang="en-US" sz="5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…1</a:t>
                </a:r>
              </a:p>
              <a:p>
                <a:endParaRPr lang="en-US" sz="5400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5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   1…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en-US" sz="54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en-US" sz="5400" dirty="0" smtClean="0">
                  <a:solidFill>
                    <a:srgbClr val="FF0000"/>
                  </a:solidFill>
                </a:endParaRPr>
              </a:p>
              <a:p>
                <a:endParaRPr lang="en-US" sz="5400" dirty="0">
                  <a:solidFill>
                    <a:srgbClr val="FF0000"/>
                  </a:solidFill>
                </a:endParaRPr>
              </a:p>
              <a:p>
                <a:endParaRPr lang="en-US" sz="5400" dirty="0" smtClean="0">
                  <a:solidFill>
                    <a:srgbClr val="FF0000"/>
                  </a:solidFill>
                </a:endParaRPr>
              </a:p>
              <a:p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95400"/>
                <a:ext cx="9144000" cy="57819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930729" y="1524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4171" y="1524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43800" y="1524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358" y="34784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55972" y="3478781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1757" y="347846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122108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0" y="0"/>
            <a:ext cx="1371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Bài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96334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</a:t>
            </a:r>
            <a:r>
              <a:rPr lang="en-US" sz="2800" dirty="0" err="1" smtClean="0"/>
              <a:t>nhiên</a:t>
            </a:r>
            <a:r>
              <a:rPr lang="en-US" sz="2800" dirty="0" smtClean="0"/>
              <a:t> 3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5,hãy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a)</a:t>
            </a:r>
            <a:r>
              <a:rPr lang="en-US" sz="5400" dirty="0" err="1" smtClean="0"/>
              <a:t>Phân</a:t>
            </a:r>
            <a:r>
              <a:rPr lang="en-US" sz="5400" dirty="0" smtClean="0"/>
              <a:t> </a:t>
            </a:r>
            <a:r>
              <a:rPr lang="en-US" sz="5400" dirty="0" err="1" smtClean="0"/>
              <a:t>số</a:t>
            </a:r>
            <a:r>
              <a:rPr lang="en-US" sz="5400" dirty="0" smtClean="0"/>
              <a:t> </a:t>
            </a:r>
            <a:r>
              <a:rPr lang="en-US" sz="5400" dirty="0" err="1" smtClean="0"/>
              <a:t>bé</a:t>
            </a:r>
            <a:r>
              <a:rPr lang="en-US" sz="5400" dirty="0" smtClean="0"/>
              <a:t> </a:t>
            </a:r>
            <a:r>
              <a:rPr lang="en-US" sz="5400" dirty="0" err="1" smtClean="0"/>
              <a:t>hơn</a:t>
            </a:r>
            <a:r>
              <a:rPr lang="en-US" sz="5400" dirty="0" smtClean="0"/>
              <a:t> 1</a:t>
            </a:r>
            <a:r>
              <a:rPr lang="en-US" sz="6000" dirty="0" smtClean="0"/>
              <a:t>:</a:t>
            </a:r>
          </a:p>
          <a:p>
            <a:r>
              <a:rPr lang="en-US" sz="5400" dirty="0" smtClean="0"/>
              <a:t>b)</a:t>
            </a:r>
            <a:r>
              <a:rPr lang="en-US" sz="5400" dirty="0" err="1" smtClean="0"/>
              <a:t>Phân</a:t>
            </a:r>
            <a:r>
              <a:rPr lang="en-US" sz="5400" dirty="0" smtClean="0"/>
              <a:t> </a:t>
            </a:r>
            <a:r>
              <a:rPr lang="en-US" sz="5400" dirty="0" err="1" smtClean="0"/>
              <a:t>số</a:t>
            </a:r>
            <a:r>
              <a:rPr lang="en-US" sz="5400" dirty="0" smtClean="0"/>
              <a:t> </a:t>
            </a:r>
            <a:r>
              <a:rPr lang="en-US" sz="5400" dirty="0" err="1" smtClean="0"/>
              <a:t>lớn</a:t>
            </a:r>
            <a:r>
              <a:rPr lang="en-US" sz="5400" dirty="0" smtClean="0"/>
              <a:t> </a:t>
            </a:r>
            <a:r>
              <a:rPr lang="en-US" sz="5400" dirty="0" err="1" smtClean="0"/>
              <a:t>hơn</a:t>
            </a:r>
            <a:r>
              <a:rPr lang="en-US" sz="5400" dirty="0" smtClean="0"/>
              <a:t> 1</a:t>
            </a:r>
            <a:r>
              <a:rPr lang="en-US" sz="6000" dirty="0" smtClean="0"/>
              <a:t>: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934200" y="767443"/>
                <a:ext cx="609600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767443"/>
                <a:ext cx="609600" cy="1248803"/>
              </a:xfrm>
              <a:prstGeom prst="rect">
                <a:avLst/>
              </a:prstGeom>
              <a:blipFill rotWithShape="1">
                <a:blip r:embed="rId2"/>
                <a:stretch>
                  <a:fillRect r="-49000" b="-6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43800" y="1600200"/>
                <a:ext cx="685800" cy="18768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40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  <a:p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1600200"/>
                <a:ext cx="685800" cy="1876860"/>
              </a:xfrm>
              <a:prstGeom prst="rect">
                <a:avLst/>
              </a:prstGeom>
              <a:blipFill rotWithShape="1">
                <a:blip r:embed="rId3"/>
                <a:stretch>
                  <a:fillRect l="-32143" r="-38393" b="-130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57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1295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Bài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73629" y="-48161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theo</a:t>
            </a:r>
            <a:r>
              <a:rPr lang="en-US" sz="4000" dirty="0" smtClean="0"/>
              <a:t> </a:t>
            </a:r>
            <a:r>
              <a:rPr lang="en-US" sz="4000" dirty="0" err="1" smtClean="0"/>
              <a:t>thứ</a:t>
            </a:r>
            <a:r>
              <a:rPr lang="en-US" sz="4000" dirty="0" smtClean="0"/>
              <a:t> </a:t>
            </a:r>
            <a:r>
              <a:rPr lang="en-US" sz="4000" dirty="0" err="1" smtClean="0"/>
              <a:t>tự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bé</a:t>
            </a:r>
            <a:r>
              <a:rPr lang="en-US" sz="4000" dirty="0" smtClean="0"/>
              <a:t> </a:t>
            </a:r>
            <a:r>
              <a:rPr lang="en-US" sz="4000" dirty="0" err="1" smtClean="0"/>
              <a:t>đến</a:t>
            </a:r>
            <a:r>
              <a:rPr lang="en-US" sz="4000" dirty="0" smtClean="0"/>
              <a:t> </a:t>
            </a:r>
            <a:r>
              <a:rPr lang="en-US" sz="4000" dirty="0" err="1" smtClean="0"/>
              <a:t>lớn</a:t>
            </a:r>
            <a:r>
              <a:rPr lang="en-US" sz="4000" dirty="0" smtClean="0"/>
              <a:t>.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3400" y="1275278"/>
                <a:ext cx="3254829" cy="1141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/>
                  <a:t>a</a:t>
                </a:r>
                <a:r>
                  <a:rPr lang="en-US" sz="4800" dirty="0" smtClean="0">
                    <a:solidFill>
                      <a:schemeClr val="tx1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rgbClr val="FF0000"/>
                    </a:solidFill>
                  </a:rPr>
                  <a:t> </a:t>
                </a:r>
                <a:endParaRPr lang="en-US" sz="4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75278"/>
                <a:ext cx="3254829" cy="1141403"/>
              </a:xfrm>
              <a:prstGeom prst="rect">
                <a:avLst/>
              </a:prstGeom>
              <a:blipFill rotWithShape="1">
                <a:blip r:embed="rId2"/>
                <a:stretch>
                  <a:fillRect l="-8630" r="-15760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95800" y="1373134"/>
                <a:ext cx="3886200" cy="1141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tx1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rgbClr val="FF0000"/>
                    </a:solidFill>
                  </a:rPr>
                  <a:t> </a:t>
                </a:r>
                <a:endParaRPr lang="en-US" sz="4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373134"/>
                <a:ext cx="3886200" cy="1141466"/>
              </a:xfrm>
              <a:prstGeom prst="rect">
                <a:avLst/>
              </a:prstGeom>
              <a:blipFill rotWithShape="1">
                <a:blip r:embed="rId3"/>
                <a:stretch>
                  <a:fillRect l="-7221" r="-11303" b="-17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1771" y="2705647"/>
                <a:ext cx="9100458" cy="96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chemeClr val="tx1"/>
                    </a:solidFill>
                  </a:rPr>
                  <a:t>a)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Vì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11&gt;7&gt;5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nên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&lt;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</a:rPr>
                  <a:t> </a:t>
                </a:r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1" y="2705647"/>
                <a:ext cx="9100458" cy="966675"/>
              </a:xfrm>
              <a:prstGeom prst="rect">
                <a:avLst/>
              </a:prstGeom>
              <a:blipFill rotWithShape="1">
                <a:blip r:embed="rId4"/>
                <a:stretch>
                  <a:fillRect l="-2078" b="-18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3910125"/>
                <a:ext cx="8077200" cy="96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Xếp </a:t>
                </a:r>
                <a:r>
                  <a:rPr lang="en-US" sz="3200" dirty="0" err="1" smtClean="0"/>
                  <a:t>thứ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tự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từ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bé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đến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lớn</a:t>
                </a:r>
                <a:r>
                  <a:rPr lang="en-US" sz="32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FF0000"/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</a:t>
                </a:r>
                <a:r>
                  <a:rPr lang="en-US" sz="4000" dirty="0" smtClean="0">
                    <a:solidFill>
                      <a:srgbClr val="FF0000"/>
                    </a:solidFill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910125"/>
                <a:ext cx="8077200" cy="966675"/>
              </a:xfrm>
              <a:prstGeom prst="rect">
                <a:avLst/>
              </a:prstGeom>
              <a:blipFill rotWithShape="1">
                <a:blip r:embed="rId5"/>
                <a:stretch>
                  <a:fillRect l="-1887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56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771" y="1905000"/>
                <a:ext cx="9100458" cy="15209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FF0000"/>
                    </a:solidFill>
                  </a:rPr>
                  <a:t>    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Rút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gọn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phân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số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6:2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20:2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/>
                      </a:rPr>
                      <m:t> ; 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9:3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2:3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4 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12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12:4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32:4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1" y="1905000"/>
                <a:ext cx="9100458" cy="1520994"/>
              </a:xfrm>
              <a:prstGeom prst="rect">
                <a:avLst/>
              </a:prstGeom>
              <a:blipFill rotWithShape="1">
                <a:blip r:embed="rId2"/>
                <a:stretch>
                  <a:fillRect l="-2078" t="-8434" b="-10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4800" y="458734"/>
                <a:ext cx="3886200" cy="1141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solidFill>
                      <a:schemeClr val="tx1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chemeClr val="tx1"/>
                    </a:solidFill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rgbClr val="FF0000"/>
                    </a:solidFill>
                  </a:rPr>
                  <a:t> </a:t>
                </a:r>
                <a:endParaRPr lang="en-US" sz="4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58734"/>
                <a:ext cx="3886200" cy="1141466"/>
              </a:xfrm>
              <a:prstGeom prst="rect">
                <a:avLst/>
              </a:prstGeom>
              <a:blipFill rotWithShape="1">
                <a:blip r:embed="rId3"/>
                <a:stretch>
                  <a:fillRect l="-7053" r="-11129" b="-17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0" y="3810000"/>
                <a:ext cx="4038600" cy="96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err="1" smtClean="0"/>
                  <a:t>Vì</a:t>
                </a:r>
                <a:r>
                  <a:rPr lang="en-US" sz="4000" dirty="0" smtClean="0"/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&lt;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810000"/>
                <a:ext cx="4038600" cy="966996"/>
              </a:xfrm>
              <a:prstGeom prst="rect">
                <a:avLst/>
              </a:prstGeom>
              <a:blipFill rotWithShape="1">
                <a:blip r:embed="rId4"/>
                <a:stretch>
                  <a:fillRect l="-5279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14800" y="3733800"/>
                <a:ext cx="4038600" cy="96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nên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&lt;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733800"/>
                <a:ext cx="4038600" cy="966675"/>
              </a:xfrm>
              <a:prstGeom prst="rect">
                <a:avLst/>
              </a:prstGeom>
              <a:blipFill rotWithShape="1">
                <a:blip r:embed="rId5"/>
                <a:stretch>
                  <a:fillRect l="-5279" r="-3771" b="-17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5029200"/>
                <a:ext cx="8077200" cy="96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Xếp </a:t>
                </a:r>
                <a:r>
                  <a:rPr lang="en-US" sz="3200" dirty="0" err="1" smtClean="0"/>
                  <a:t>thứ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tự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từ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bé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đến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lớn</a:t>
                </a:r>
                <a:r>
                  <a:rPr lang="en-US" sz="32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FF0000"/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</a:t>
                </a:r>
                <a:r>
                  <a:rPr lang="en-US" sz="4000" dirty="0" smtClean="0">
                    <a:solidFill>
                      <a:srgbClr val="FF0000"/>
                    </a:solidFill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029200"/>
                <a:ext cx="8077200" cy="966675"/>
              </a:xfrm>
              <a:prstGeom prst="rect">
                <a:avLst/>
              </a:prstGeom>
              <a:blipFill rotWithShape="1">
                <a:blip r:embed="rId6"/>
                <a:stretch>
                  <a:fillRect l="-1887" b="-17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6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2614" y="48203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tính</a:t>
            </a:r>
            <a:endParaRPr lang="en-US" sz="3200" dirty="0"/>
          </a:p>
        </p:txBody>
      </p:sp>
      <p:sp>
        <p:nvSpPr>
          <p:cNvPr id="3" name="Oval 2"/>
          <p:cNvSpPr/>
          <p:nvPr/>
        </p:nvSpPr>
        <p:spPr>
          <a:xfrm>
            <a:off x="0" y="0"/>
            <a:ext cx="1295400" cy="521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Bài</a:t>
            </a:r>
            <a:r>
              <a:rPr lang="en-US" dirty="0" smtClean="0"/>
              <a:t> 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632978"/>
                <a:ext cx="3200400" cy="975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</a:rPr>
                  <a:t>a)</a:t>
                </a:r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=</a:t>
                </a:r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32978"/>
                <a:ext cx="3200400" cy="975460"/>
              </a:xfrm>
              <a:prstGeom prst="rect">
                <a:avLst/>
              </a:prstGeom>
              <a:blipFill rotWithShape="1">
                <a:blip r:embed="rId2"/>
                <a:stretch>
                  <a:fillRect l="-6667" r="-1143" b="-1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1981200"/>
                <a:ext cx="2971800" cy="975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</a:rPr>
                  <a:t>b)</a:t>
                </a:r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81200"/>
                <a:ext cx="2971800" cy="975460"/>
              </a:xfrm>
              <a:prstGeom prst="rect">
                <a:avLst/>
              </a:prstGeom>
              <a:blipFill rotWithShape="1">
                <a:blip r:embed="rId3"/>
                <a:stretch>
                  <a:fillRect l="-7172" r="-2869" b="-1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21429" y="611270"/>
                <a:ext cx="2536371" cy="1591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</a:rPr>
                  <a:t>=</a:t>
                </a:r>
                <a:endParaRPr lang="en-US" sz="4000" dirty="0">
                  <a:solidFill>
                    <a:srgbClr val="FF0000"/>
                  </a:solidFill>
                </a:endParaRPr>
              </a:p>
              <a:p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429" y="611270"/>
                <a:ext cx="2536371" cy="1591013"/>
              </a:xfrm>
              <a:prstGeom prst="rect">
                <a:avLst/>
              </a:prstGeom>
              <a:blipFill rotWithShape="1">
                <a:blip r:embed="rId4"/>
                <a:stretch>
                  <a:fillRect l="-8393" r="-14628" b="-15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14600" y="1981200"/>
                <a:ext cx="2895600" cy="1591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</a:rPr>
                  <a:t>=</a:t>
                </a:r>
                <a:endParaRPr lang="en-US" sz="4000" dirty="0"/>
              </a:p>
              <a:p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1981200"/>
                <a:ext cx="2895600" cy="1591013"/>
              </a:xfrm>
              <a:prstGeom prst="rect">
                <a:avLst/>
              </a:prstGeom>
              <a:blipFill rotWithShape="1">
                <a:blip r:embed="rId5"/>
                <a:stretch>
                  <a:fillRect l="-7579" r="-5895" b="-15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3188806"/>
                <a:ext cx="8915400" cy="1591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</a:rPr>
                  <a:t>Hoặc: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5 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= </a:t>
                </a:r>
                <a:r>
                  <a:rPr lang="en-US" sz="3200" dirty="0">
                    <a:solidFill>
                      <a:schemeClr val="tx1"/>
                    </a:solidFill>
                  </a:rPr>
                  <a:t>1</a:t>
                </a:r>
              </a:p>
              <a:p>
                <a:endParaRPr lang="en-US" sz="4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188806"/>
                <a:ext cx="8915400" cy="1591333"/>
              </a:xfrm>
              <a:prstGeom prst="rect">
                <a:avLst/>
              </a:prstGeom>
              <a:blipFill rotWithShape="1">
                <a:blip r:embed="rId6"/>
                <a:stretch>
                  <a:fillRect l="-2392" b="-15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 flipH="1">
            <a:off x="3048000" y="6858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114800" y="12954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429000" y="741539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819400" y="12954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86200" y="7620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6600" y="12954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343400" y="7620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733800" y="1295400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080657" y="2110094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946071" y="2652175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45229" y="2077752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069771" y="2694869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105400" y="609600"/>
                <a:ext cx="1219200" cy="964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en-US" sz="4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609600"/>
                <a:ext cx="1219200" cy="964623"/>
              </a:xfrm>
              <a:prstGeom prst="rect">
                <a:avLst/>
              </a:prstGeom>
              <a:blipFill rotWithShape="1">
                <a:blip r:embed="rId7"/>
                <a:stretch>
                  <a:fillRect l="-18000" b="-17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 flipH="1">
            <a:off x="3946071" y="2114881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641271" y="2652174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581400" y="2078407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2650672" y="2652173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419600" y="2114881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381500" y="2707599"/>
            <a:ext cx="152400" cy="2490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54386" y="2234625"/>
            <a:ext cx="109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96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6" grpId="0"/>
      <p:bldP spid="7" grpId="0"/>
      <p:bldP spid="8" grpId="0"/>
      <p:bldP spid="23" grpId="0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266</TotalTime>
  <Words>637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Pipina</dc:creator>
  <cp:lastModifiedBy>Admin</cp:lastModifiedBy>
  <cp:revision>16</cp:revision>
  <dcterms:created xsi:type="dcterms:W3CDTF">2006-08-16T00:00:00Z</dcterms:created>
  <dcterms:modified xsi:type="dcterms:W3CDTF">2021-02-21T15:41:13Z</dcterms:modified>
</cp:coreProperties>
</file>