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59" r:id="rId5"/>
    <p:sldId id="269" r:id="rId6"/>
    <p:sldId id="271" r:id="rId7"/>
    <p:sldId id="260" r:id="rId8"/>
    <p:sldId id="272" r:id="rId9"/>
    <p:sldId id="267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E02B1"/>
    <a:srgbClr val="33CCCC"/>
    <a:srgbClr val="00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 varScale="1">
        <p:scale>
          <a:sx n="70" d="100"/>
          <a:sy n="70" d="100"/>
        </p:scale>
        <p:origin x="-72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15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32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09738" y="109538"/>
            <a:ext cx="8772525" cy="663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800664" y="2180490"/>
            <a:ext cx="8525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</a:rPr>
              <a:t>Tiết</a:t>
            </a:r>
            <a:r>
              <a:rPr lang="en-US" sz="4000" b="1" dirty="0" smtClean="0">
                <a:solidFill>
                  <a:schemeClr val="bg1"/>
                </a:solidFill>
              </a:rPr>
              <a:t>  109: </a:t>
            </a:r>
            <a:r>
              <a:rPr lang="en-US" sz="4000" b="1" dirty="0" err="1" smtClean="0">
                <a:solidFill>
                  <a:schemeClr val="bg1"/>
                </a:solidFill>
              </a:rPr>
              <a:t>Luyện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tập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chung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466910" y="5276940"/>
            <a:ext cx="403117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3200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(a x b x 2)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028128" y="1195753"/>
            <a:ext cx="2967097" cy="506437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Ôn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bài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cũ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95422" y="1570315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67286" y="2046279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chu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vi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5278" y="3734439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307142" y="4210403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01375" y="3052685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 smtClean="0">
                <a:solidFill>
                  <a:srgbClr val="FF0000"/>
                </a:solidFill>
              </a:rPr>
              <a:t>xq</a:t>
            </a:r>
            <a:r>
              <a:rPr lang="en-US" sz="3200" b="1" dirty="0" smtClean="0">
                <a:solidFill>
                  <a:srgbClr val="FF0000"/>
                </a:solidFill>
              </a:rPr>
              <a:t> = (a +b ) x 2 x 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8" grpId="0"/>
      <p:bldP spid="20" grpId="0"/>
      <p:bldP spid="21" grpId="0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95422" y="1570315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67286" y="2046279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4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01375" y="3052685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 smtClean="0">
                <a:solidFill>
                  <a:srgbClr val="FF0000"/>
                </a:solidFill>
              </a:rPr>
              <a:t>xq</a:t>
            </a:r>
            <a:r>
              <a:rPr lang="en-US" sz="3200" b="1" dirty="0" smtClean="0">
                <a:solidFill>
                  <a:srgbClr val="FF0000"/>
                </a:solidFill>
              </a:rPr>
              <a:t> = a x a x 4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07142" y="3790711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79006" y="4266675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6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13095" y="5273081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 smtClean="0">
                <a:solidFill>
                  <a:srgbClr val="FF0000"/>
                </a:solidFill>
              </a:rPr>
              <a:t>xq</a:t>
            </a:r>
            <a:r>
              <a:rPr lang="en-US" sz="3200" b="1" dirty="0" smtClean="0">
                <a:solidFill>
                  <a:srgbClr val="FF0000"/>
                </a:solidFill>
              </a:rPr>
              <a:t> = a x a x 6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2" grpId="0" animBg="1"/>
      <p:bldP spid="17" grpId="0"/>
      <p:bldP spid="19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chung</a:t>
            </a:r>
            <a:endParaRPr lang="en-US" altLang="en-US" sz="32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381000" y="1554280"/>
            <a:ext cx="1143586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381000" y="2605476"/>
            <a:ext cx="10624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2,5m;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1,1m;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0,5m</a:t>
            </a: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395067" y="3189456"/>
            <a:ext cx="103158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3m;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15dm;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9dm</a:t>
            </a:r>
          </a:p>
        </p:txBody>
      </p:sp>
    </p:spTree>
    <p:extLst>
      <p:ext uri="{BB962C8B-B14F-4D97-AF65-F5344CB8AC3E}">
        <p14:creationId xmlns:p14="http://schemas.microsoft.com/office/powerpoint/2010/main" val="22166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381000" y="1371396"/>
            <a:ext cx="114358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81000" y="2267844"/>
            <a:ext cx="106248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2,5m;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1,1m;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0,5m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7033892" y="3047342"/>
            <a:ext cx="14421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3837318" y="3616325"/>
            <a:ext cx="81483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5189868" y="4114800"/>
            <a:ext cx="51927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(2,5 + 1,1) x 2 x 0,5 = 3,6 (m</a:t>
            </a:r>
            <a:r>
              <a:rPr lang="en-US" sz="2800" baseline="300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4086271" y="4633913"/>
            <a:ext cx="7671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4940630" y="5137150"/>
            <a:ext cx="55960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3,6 +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(2,5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 1,1 x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9,1 (m</a:t>
            </a:r>
            <a:r>
              <a:rPr lang="en-US" sz="2800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6212218" y="5651281"/>
            <a:ext cx="45387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u="sng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2800" u="sng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xq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3,6 m</a:t>
            </a:r>
            <a:r>
              <a:rPr lang="en-US" sz="2800" baseline="30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eaLnBrk="1" hangingPunct="1"/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tp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9,1 m</a:t>
            </a:r>
            <a:r>
              <a:rPr lang="en-US" sz="2800" baseline="30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1362140" y="3044994"/>
            <a:ext cx="14421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1359792" y="3492822"/>
            <a:ext cx="19601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xq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= ? m</a:t>
            </a:r>
            <a:r>
              <a:rPr lang="en-US" sz="2800" baseline="300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1357444" y="3940650"/>
            <a:ext cx="19601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= ? m</a:t>
            </a:r>
            <a:r>
              <a:rPr lang="en-US" sz="2800" baseline="300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50507" y="4389118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a = 2,5 m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76295" y="4836946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b = 1,1 m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416151" y="5242570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c = 0,5 m</a:t>
            </a:r>
            <a:endParaRPr lang="en-US" sz="2800" dirty="0">
              <a:solidFill>
                <a:srgbClr val="0033CC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rot="16200000" flipH="1">
            <a:off x="2321168" y="4895556"/>
            <a:ext cx="3432518" cy="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381000" y="1371396"/>
            <a:ext cx="114358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7033892" y="2709710"/>
            <a:ext cx="14421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3837318" y="3616325"/>
            <a:ext cx="81483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5189868" y="4114800"/>
            <a:ext cx="51927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(30 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15) 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x 2 x </a:t>
            </a:r>
            <a:r>
              <a:rPr lang="en-US" sz="28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810 (dm</a:t>
            </a:r>
            <a:r>
              <a:rPr lang="en-US" sz="2800" baseline="300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4086271" y="4633913"/>
            <a:ext cx="7671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4940630" y="5137150"/>
            <a:ext cx="67777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810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(30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1710 (dm</a:t>
            </a:r>
            <a:r>
              <a:rPr lang="en-US" sz="2800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6212218" y="5651281"/>
            <a:ext cx="45387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u="sng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2800" u="sng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xq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810 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800" baseline="30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eaLnBrk="1" hangingPunct="1"/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tp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1710 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800" baseline="30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1362140" y="2707362"/>
            <a:ext cx="14421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1359792" y="3155190"/>
            <a:ext cx="19601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xq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= ? m</a:t>
            </a:r>
            <a:r>
              <a:rPr lang="en-US" sz="2800" baseline="300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1357444" y="3603018"/>
            <a:ext cx="19601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= ? m</a:t>
            </a:r>
            <a:r>
              <a:rPr lang="en-US" sz="2800" baseline="300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50507" y="4051486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a = 3 m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376295" y="4499314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b = 15 dm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16151" y="4904938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c = 9 dm</a:t>
            </a:r>
            <a:endParaRPr lang="en-US" sz="2800" dirty="0">
              <a:solidFill>
                <a:srgbClr val="0033CC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rot="16200000" flipH="1">
            <a:off x="2321168" y="4600128"/>
            <a:ext cx="3432518" cy="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395067" y="2260968"/>
            <a:ext cx="103158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3m;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15dm;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9dm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03867" y="3179294"/>
            <a:ext cx="306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3m = 30dm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2" grpId="0"/>
      <p:bldP spid="23" grpId="0"/>
      <p:bldP spid="24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78302" y="1390074"/>
            <a:ext cx="115073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cạnh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4cm,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cạnh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xung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quanh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nó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nhiêu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?  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604916" y="2255876"/>
            <a:ext cx="13633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00FF"/>
                </a:solidFill>
              </a:rPr>
              <a:t>Tóm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tắt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4684530" y="3111786"/>
            <a:ext cx="67806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dirty="0" err="1">
                <a:solidFill>
                  <a:srgbClr val="0000FF"/>
                </a:solidFill>
              </a:rPr>
              <a:t>Diện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tích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xung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quanh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lập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phương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4332837" y="3906351"/>
            <a:ext cx="71885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dirty="0" err="1">
                <a:solidFill>
                  <a:srgbClr val="0000FF"/>
                </a:solidFill>
              </a:rPr>
              <a:t>Diện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tích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toàn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phần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của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lập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phương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4572001" y="4729027"/>
            <a:ext cx="74462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dirty="0" err="1" smtClean="0">
                <a:solidFill>
                  <a:srgbClr val="0000FF"/>
                </a:solidFill>
              </a:rPr>
              <a:t>Số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lần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diện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tích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sau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khi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gấp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lên</a:t>
            </a:r>
            <a:r>
              <a:rPr lang="en-US" sz="2800" dirty="0" smtClean="0">
                <a:solidFill>
                  <a:srgbClr val="0000FF"/>
                </a:solidFill>
              </a:rPr>
              <a:t> 3 </a:t>
            </a:r>
            <a:r>
              <a:rPr lang="en-US" sz="2800" dirty="0" err="1" smtClean="0">
                <a:solidFill>
                  <a:srgbClr val="0000FF"/>
                </a:solidFill>
              </a:rPr>
              <a:t>lần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 :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4347635" y="2667000"/>
            <a:ext cx="0" cy="419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160925" y="2721787"/>
            <a:ext cx="1527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 smtClean="0"/>
              <a:t>a= 4cm </a:t>
            </a:r>
            <a:endParaRPr lang="en-US" sz="2800" dirty="0"/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77313" y="3570119"/>
            <a:ext cx="22442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 dirty="0"/>
              <a:t> </a:t>
            </a: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 smtClean="0"/>
              <a:t>S</a:t>
            </a:r>
            <a:r>
              <a:rPr lang="en-US" sz="2800" baseline="-25000" dirty="0" err="1" smtClean="0"/>
              <a:t>xq</a:t>
            </a:r>
            <a:r>
              <a:rPr lang="en-US" sz="2800" dirty="0" smtClean="0"/>
              <a:t>  = ? </a:t>
            </a:r>
            <a:r>
              <a:rPr lang="en-US" sz="2800" dirty="0" err="1" smtClean="0"/>
              <a:t>lần</a:t>
            </a:r>
            <a:endParaRPr lang="en-US" sz="2800" dirty="0"/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8328454" y="3517375"/>
            <a:ext cx="37882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BE02B1"/>
                </a:solidFill>
              </a:rPr>
              <a:t>(12  x 12) x </a:t>
            </a:r>
            <a:r>
              <a:rPr lang="en-US" sz="2800" dirty="0" smtClean="0">
                <a:solidFill>
                  <a:srgbClr val="BE02B1"/>
                </a:solidFill>
              </a:rPr>
              <a:t>4 </a:t>
            </a:r>
            <a:r>
              <a:rPr lang="en-US" sz="2800" dirty="0">
                <a:solidFill>
                  <a:srgbClr val="BE02B1"/>
                </a:solidFill>
              </a:rPr>
              <a:t>= </a:t>
            </a:r>
            <a:r>
              <a:rPr lang="en-US" sz="2800" dirty="0" smtClean="0">
                <a:solidFill>
                  <a:srgbClr val="7030A0"/>
                </a:solidFill>
              </a:rPr>
              <a:t>576</a:t>
            </a:r>
            <a:r>
              <a:rPr lang="en-US" sz="2800" dirty="0" smtClean="0">
                <a:solidFill>
                  <a:srgbClr val="BE02B1"/>
                </a:solidFill>
              </a:rPr>
              <a:t> </a:t>
            </a:r>
            <a:r>
              <a:rPr lang="en-US" sz="2800" dirty="0">
                <a:solidFill>
                  <a:srgbClr val="BE02B1"/>
                </a:solidFill>
              </a:rPr>
              <a:t>(cm</a:t>
            </a:r>
            <a:r>
              <a:rPr lang="en-US" sz="2800" baseline="30000" dirty="0">
                <a:solidFill>
                  <a:srgbClr val="BE02B1"/>
                </a:solidFill>
              </a:rPr>
              <a:t>2</a:t>
            </a:r>
            <a:r>
              <a:rPr lang="en-US" sz="2800" dirty="0">
                <a:solidFill>
                  <a:srgbClr val="BE02B1"/>
                </a:solidFill>
              </a:rPr>
              <a:t>)</a:t>
            </a: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4713002" y="3526625"/>
            <a:ext cx="3321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/>
              <a:t>(4  x  4) x </a:t>
            </a:r>
            <a:r>
              <a:rPr lang="en-US" sz="2800" dirty="0" smtClean="0"/>
              <a:t>4 = </a:t>
            </a:r>
            <a:r>
              <a:rPr lang="en-US" sz="2800" dirty="0" smtClean="0">
                <a:solidFill>
                  <a:srgbClr val="FF0000"/>
                </a:solidFill>
              </a:rPr>
              <a:t>64</a:t>
            </a:r>
            <a:r>
              <a:rPr lang="en-US" sz="2800" dirty="0" smtClean="0"/>
              <a:t> </a:t>
            </a:r>
            <a:r>
              <a:rPr lang="en-US" sz="2800" dirty="0"/>
              <a:t>(cm</a:t>
            </a:r>
            <a:r>
              <a:rPr lang="en-US" sz="2800" baseline="30000" dirty="0"/>
              <a:t>2</a:t>
            </a:r>
            <a:r>
              <a:rPr lang="en-US" sz="2800" dirty="0"/>
              <a:t>)</a:t>
            </a: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8459680" y="5158716"/>
            <a:ext cx="27077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7030A0"/>
                </a:solidFill>
              </a:rPr>
              <a:t>864</a:t>
            </a:r>
            <a:r>
              <a:rPr lang="en-US" sz="2800" dirty="0">
                <a:solidFill>
                  <a:srgbClr val="BE02B1"/>
                </a:solidFill>
              </a:rPr>
              <a:t> : </a:t>
            </a:r>
            <a:r>
              <a:rPr lang="en-US" sz="2800" dirty="0" smtClean="0">
                <a:solidFill>
                  <a:srgbClr val="FF0000"/>
                </a:solidFill>
              </a:rPr>
              <a:t>96 </a:t>
            </a:r>
            <a:r>
              <a:rPr lang="en-US" sz="2800" dirty="0" smtClean="0">
                <a:solidFill>
                  <a:srgbClr val="BE02B1"/>
                </a:solidFill>
              </a:rPr>
              <a:t> </a:t>
            </a:r>
            <a:r>
              <a:rPr lang="en-US" sz="2800" dirty="0">
                <a:solidFill>
                  <a:srgbClr val="BE02B1"/>
                </a:solidFill>
              </a:rPr>
              <a:t>= 9 (</a:t>
            </a:r>
            <a:r>
              <a:rPr lang="en-US" sz="2800" dirty="0" err="1">
                <a:solidFill>
                  <a:srgbClr val="BE02B1"/>
                </a:solidFill>
              </a:rPr>
              <a:t>lần</a:t>
            </a:r>
            <a:r>
              <a:rPr lang="en-US" sz="2800" dirty="0">
                <a:solidFill>
                  <a:srgbClr val="BE02B1"/>
                </a:solidFill>
              </a:rPr>
              <a:t>)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8088928" y="6335900"/>
            <a:ext cx="2655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u="sng" dirty="0" err="1">
                <a:solidFill>
                  <a:srgbClr val="FF0000"/>
                </a:solidFill>
              </a:rPr>
              <a:t>Đáp</a:t>
            </a:r>
            <a:r>
              <a:rPr lang="en-US" sz="2800" u="sng" dirty="0">
                <a:solidFill>
                  <a:srgbClr val="FF0000"/>
                </a:solidFill>
              </a:rPr>
              <a:t> </a:t>
            </a:r>
            <a:r>
              <a:rPr lang="en-US" sz="2800" u="sng" dirty="0" err="1">
                <a:solidFill>
                  <a:srgbClr val="FF0000"/>
                </a:solidFill>
              </a:rPr>
              <a:t>số</a:t>
            </a:r>
            <a:r>
              <a:rPr lang="en-US" sz="2800" dirty="0">
                <a:solidFill>
                  <a:srgbClr val="FF0000"/>
                </a:solidFill>
              </a:rPr>
              <a:t>: 9 </a:t>
            </a:r>
            <a:r>
              <a:rPr lang="en-US" sz="2800" dirty="0" err="1">
                <a:solidFill>
                  <a:srgbClr val="FF0000"/>
                </a:solidFill>
              </a:rPr>
              <a:t>lần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30" name="Rectangle 22"/>
          <p:cNvSpPr>
            <a:spLocks noChangeArrowheads="1"/>
          </p:cNvSpPr>
          <p:nvPr/>
        </p:nvSpPr>
        <p:spPr bwMode="auto">
          <a:xfrm>
            <a:off x="158577" y="3113343"/>
            <a:ext cx="252832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 err="1" smtClean="0"/>
              <a:t>Nếu</a:t>
            </a:r>
            <a:r>
              <a:rPr lang="en-US" sz="2800" dirty="0" smtClean="0"/>
              <a:t> a= 4cm x 3 </a:t>
            </a:r>
            <a:endParaRPr lang="en-US" sz="2800" dirty="0"/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2269574" y="3567756"/>
            <a:ext cx="22883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S</a:t>
            </a:r>
            <a:r>
              <a:rPr lang="en-US" sz="2800" baseline="-25000" dirty="0" err="1" smtClean="0"/>
              <a:t>tp</a:t>
            </a:r>
            <a:r>
              <a:rPr lang="en-US" sz="2800" dirty="0" smtClean="0"/>
              <a:t>  = ? </a:t>
            </a:r>
            <a:r>
              <a:rPr lang="en-US" sz="2800" dirty="0" err="1" smtClean="0"/>
              <a:t>lần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7779439" y="2289514"/>
            <a:ext cx="787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Giải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5289461" y="2715061"/>
            <a:ext cx="1842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= 4 cm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8832249" y="2712713"/>
            <a:ext cx="3139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BE02B1"/>
                </a:solidFill>
              </a:rPr>
              <a:t>a = 4 cm x 3 = 12 cm</a:t>
            </a:r>
            <a:endParaRPr lang="en-US" sz="2800" dirty="0">
              <a:solidFill>
                <a:srgbClr val="BE02B1"/>
              </a:solidFill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8340174" y="4316903"/>
            <a:ext cx="37882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BE02B1"/>
                </a:solidFill>
              </a:rPr>
              <a:t>(12  x 12) </a:t>
            </a:r>
            <a:r>
              <a:rPr lang="en-US" sz="2800" dirty="0" smtClean="0">
                <a:solidFill>
                  <a:srgbClr val="BE02B1"/>
                </a:solidFill>
              </a:rPr>
              <a:t>x 6 </a:t>
            </a:r>
            <a:r>
              <a:rPr lang="en-US" sz="2800" dirty="0">
                <a:solidFill>
                  <a:srgbClr val="BE02B1"/>
                </a:solidFill>
              </a:rPr>
              <a:t>= </a:t>
            </a:r>
            <a:r>
              <a:rPr lang="en-US" sz="2800" dirty="0" smtClean="0">
                <a:solidFill>
                  <a:srgbClr val="7030A0"/>
                </a:solidFill>
              </a:rPr>
              <a:t>864</a:t>
            </a:r>
            <a:r>
              <a:rPr lang="en-US" sz="2800" dirty="0" smtClean="0">
                <a:solidFill>
                  <a:srgbClr val="BE02B1"/>
                </a:solidFill>
              </a:rPr>
              <a:t> </a:t>
            </a:r>
            <a:r>
              <a:rPr lang="en-US" sz="2800" dirty="0">
                <a:solidFill>
                  <a:srgbClr val="BE02B1"/>
                </a:solidFill>
              </a:rPr>
              <a:t>(cm</a:t>
            </a:r>
            <a:r>
              <a:rPr lang="en-US" sz="2800" baseline="30000" dirty="0">
                <a:solidFill>
                  <a:srgbClr val="BE02B1"/>
                </a:solidFill>
              </a:rPr>
              <a:t>2</a:t>
            </a:r>
            <a:r>
              <a:rPr lang="en-US" sz="2800" dirty="0">
                <a:solidFill>
                  <a:srgbClr val="BE02B1"/>
                </a:solidFill>
              </a:rPr>
              <a:t>)</a:t>
            </a:r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4724722" y="4326153"/>
            <a:ext cx="3321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/>
              <a:t>(4  x  4) x </a:t>
            </a:r>
            <a:r>
              <a:rPr lang="en-US" sz="2800" dirty="0" smtClean="0"/>
              <a:t>6 = </a:t>
            </a:r>
            <a:r>
              <a:rPr lang="en-US" sz="2800" dirty="0" smtClean="0">
                <a:solidFill>
                  <a:srgbClr val="FF0000"/>
                </a:solidFill>
              </a:rPr>
              <a:t>96</a:t>
            </a:r>
            <a:r>
              <a:rPr lang="en-US" sz="2800" dirty="0" smtClean="0"/>
              <a:t> </a:t>
            </a:r>
            <a:r>
              <a:rPr lang="en-US" sz="2800" dirty="0"/>
              <a:t>(cm</a:t>
            </a:r>
            <a:r>
              <a:rPr lang="en-US" sz="2800" baseline="30000" dirty="0"/>
              <a:t>2</a:t>
            </a:r>
            <a:r>
              <a:rPr lang="en-US" sz="2800" dirty="0"/>
              <a:t>)</a:t>
            </a:r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4701256" y="5128244"/>
            <a:ext cx="27077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smtClean="0">
                <a:solidFill>
                  <a:srgbClr val="7030A0"/>
                </a:solidFill>
              </a:rPr>
              <a:t>576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/>
              <a:t>: </a:t>
            </a:r>
            <a:r>
              <a:rPr lang="en-US" sz="2800" dirty="0" smtClean="0">
                <a:solidFill>
                  <a:srgbClr val="FF0000"/>
                </a:solidFill>
              </a:rPr>
              <a:t>64</a:t>
            </a:r>
            <a:r>
              <a:rPr lang="en-US" sz="2800" dirty="0" smtClean="0"/>
              <a:t>  </a:t>
            </a:r>
            <a:r>
              <a:rPr lang="en-US" sz="2800" dirty="0"/>
              <a:t>= 9 (</a:t>
            </a:r>
            <a:r>
              <a:rPr lang="en-US" sz="2800" dirty="0" err="1"/>
              <a:t>lần</a:t>
            </a:r>
            <a:r>
              <a:rPr lang="en-US" sz="2800" dirty="0"/>
              <a:t>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11150" y="5528594"/>
            <a:ext cx="7132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</a:rPr>
              <a:t>Vì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cạnh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tăng</a:t>
            </a:r>
            <a:r>
              <a:rPr lang="en-US" sz="2800" dirty="0" smtClean="0">
                <a:solidFill>
                  <a:srgbClr val="C00000"/>
                </a:solidFill>
              </a:rPr>
              <a:t> 3 </a:t>
            </a:r>
            <a:r>
              <a:rPr lang="en-US" sz="2800" dirty="0" err="1" smtClean="0">
                <a:solidFill>
                  <a:srgbClr val="C00000"/>
                </a:solidFill>
              </a:rPr>
              <a:t>lần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nên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diện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tích</a:t>
            </a:r>
            <a:r>
              <a:rPr lang="en-US" sz="2800" dirty="0" smtClean="0">
                <a:solidFill>
                  <a:srgbClr val="C00000"/>
                </a:solidFill>
              </a:rPr>
              <a:t> 1 </a:t>
            </a:r>
            <a:r>
              <a:rPr lang="en-US" sz="2800" dirty="0" err="1" smtClean="0">
                <a:solidFill>
                  <a:srgbClr val="C00000"/>
                </a:solidFill>
              </a:rPr>
              <a:t>mặt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tăng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là</a:t>
            </a:r>
            <a:r>
              <a:rPr lang="en-US" sz="2800" dirty="0" smtClean="0">
                <a:solidFill>
                  <a:srgbClr val="C00000"/>
                </a:solidFill>
              </a:rPr>
              <a:t>: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38092" y="5950627"/>
            <a:ext cx="3362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3 </a:t>
            </a:r>
            <a:r>
              <a:rPr lang="en-US" sz="2800" dirty="0" err="1" smtClean="0">
                <a:solidFill>
                  <a:srgbClr val="C00000"/>
                </a:solidFill>
              </a:rPr>
              <a:t>lần</a:t>
            </a:r>
            <a:r>
              <a:rPr lang="en-US" sz="2800" dirty="0" smtClean="0">
                <a:solidFill>
                  <a:srgbClr val="C00000"/>
                </a:solidFill>
              </a:rPr>
              <a:t> x 3 </a:t>
            </a:r>
            <a:r>
              <a:rPr lang="en-US" sz="2800" dirty="0" err="1" smtClean="0">
                <a:solidFill>
                  <a:srgbClr val="C00000"/>
                </a:solidFill>
              </a:rPr>
              <a:t>lần</a:t>
            </a:r>
            <a:r>
              <a:rPr lang="en-US" sz="2800" dirty="0" smtClean="0">
                <a:solidFill>
                  <a:srgbClr val="C00000"/>
                </a:solidFill>
              </a:rPr>
              <a:t> = 9 (</a:t>
            </a:r>
            <a:r>
              <a:rPr lang="en-US" sz="2800" dirty="0" err="1" smtClean="0">
                <a:solidFill>
                  <a:srgbClr val="C00000"/>
                </a:solidFill>
              </a:rPr>
              <a:t>lần</a:t>
            </a:r>
            <a:r>
              <a:rPr lang="en-US" sz="2800" dirty="0" smtClean="0">
                <a:solidFill>
                  <a:srgbClr val="C00000"/>
                </a:solidFill>
              </a:rPr>
              <a:t>)</a:t>
            </a:r>
            <a:endParaRPr lang="en-US" sz="2800" dirty="0">
              <a:solidFill>
                <a:srgbClr val="C00000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8081890" y="4607168"/>
            <a:ext cx="32355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8023274" y="3802967"/>
            <a:ext cx="32355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8006862" y="2984697"/>
            <a:ext cx="32355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8095957" y="5423094"/>
            <a:ext cx="32355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7" grpId="0"/>
      <p:bldP spid="18" grpId="0"/>
      <p:bldP spid="19" grpId="0"/>
      <p:bldP spid="20" grpId="0" animBg="1"/>
      <p:bldP spid="21" grpId="0"/>
      <p:bldP spid="22" grpId="0"/>
      <p:bldP spid="25" grpId="0"/>
      <p:bldP spid="26" grpId="0"/>
      <p:bldP spid="27" grpId="0"/>
      <p:bldP spid="28" grpId="0"/>
      <p:bldP spid="30" grpId="0"/>
      <p:bldP spid="31" grpId="0"/>
      <p:bldP spid="23" grpId="0"/>
      <p:bldP spid="24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435265" y="1911350"/>
            <a:ext cx="25739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err="1">
                <a:solidFill>
                  <a:srgbClr val="0000FF"/>
                </a:solidFill>
              </a:rPr>
              <a:t>Sxq</a:t>
            </a:r>
            <a:r>
              <a:rPr lang="en-US" sz="3200" dirty="0">
                <a:solidFill>
                  <a:srgbClr val="0000FF"/>
                </a:solidFill>
              </a:rPr>
              <a:t> = a x a x 4 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2414628" y="2376488"/>
            <a:ext cx="65124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err="1">
                <a:solidFill>
                  <a:srgbClr val="0033CC"/>
                </a:solidFill>
              </a:rPr>
              <a:t>Sxq</a:t>
            </a:r>
            <a:r>
              <a:rPr lang="en-US" sz="3200" dirty="0">
                <a:solidFill>
                  <a:srgbClr val="0033CC"/>
                </a:solidFill>
              </a:rPr>
              <a:t> = (a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3</a:t>
            </a:r>
            <a:r>
              <a:rPr lang="en-US" sz="3200" dirty="0">
                <a:solidFill>
                  <a:srgbClr val="0033CC"/>
                </a:solidFill>
              </a:rPr>
              <a:t>) x (a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3</a:t>
            </a:r>
            <a:r>
              <a:rPr lang="en-US" sz="3200" dirty="0">
                <a:solidFill>
                  <a:srgbClr val="0033CC"/>
                </a:solidFill>
              </a:rPr>
              <a:t>)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4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=</a:t>
            </a:r>
            <a:r>
              <a:rPr lang="en-US" sz="3200" dirty="0">
                <a:solidFill>
                  <a:srgbClr val="FF0000"/>
                </a:solidFill>
              </a:rPr>
              <a:t> 9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a x a x 4 </a:t>
            </a:r>
          </a:p>
        </p:txBody>
      </p:sp>
      <p:sp>
        <p:nvSpPr>
          <p:cNvPr id="39" name="Right Brace 38"/>
          <p:cNvSpPr/>
          <p:nvPr/>
        </p:nvSpPr>
        <p:spPr>
          <a:xfrm rot="5400000">
            <a:off x="7836736" y="2418085"/>
            <a:ext cx="293687" cy="1173162"/>
          </a:xfrm>
          <a:prstGeom prst="rightBrace">
            <a:avLst>
              <a:gd name="adj1" fmla="val 8333"/>
              <a:gd name="adj2" fmla="val 51239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2409865" y="3019425"/>
            <a:ext cx="25426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>
                <a:solidFill>
                  <a:srgbClr val="0000FF"/>
                </a:solidFill>
              </a:rPr>
              <a:t>Stp = a x a x 6 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86053" y="3533775"/>
            <a:ext cx="67313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err="1">
                <a:solidFill>
                  <a:srgbClr val="0033CC"/>
                </a:solidFill>
              </a:rPr>
              <a:t>Stp</a:t>
            </a:r>
            <a:r>
              <a:rPr lang="en-US" sz="3200" dirty="0">
                <a:solidFill>
                  <a:srgbClr val="0033CC"/>
                </a:solidFill>
              </a:rPr>
              <a:t> = (a x </a:t>
            </a:r>
            <a:r>
              <a:rPr lang="en-US" sz="3200" dirty="0">
                <a:solidFill>
                  <a:srgbClr val="FF0000"/>
                </a:solidFill>
              </a:rPr>
              <a:t>3</a:t>
            </a:r>
            <a:r>
              <a:rPr lang="en-US" sz="3200" dirty="0">
                <a:solidFill>
                  <a:srgbClr val="0033CC"/>
                </a:solidFill>
              </a:rPr>
              <a:t>) x (a x</a:t>
            </a:r>
            <a:r>
              <a:rPr lang="en-US" sz="3200" dirty="0">
                <a:solidFill>
                  <a:srgbClr val="FF0000"/>
                </a:solidFill>
              </a:rPr>
              <a:t> 3</a:t>
            </a:r>
            <a:r>
              <a:rPr lang="en-US" sz="3200" dirty="0">
                <a:solidFill>
                  <a:srgbClr val="0033CC"/>
                </a:solidFill>
              </a:rPr>
              <a:t>) x 6 =</a:t>
            </a:r>
            <a:r>
              <a:rPr lang="en-US" sz="3200" dirty="0">
                <a:solidFill>
                  <a:srgbClr val="FF0000"/>
                </a:solidFill>
              </a:rPr>
              <a:t> 9 </a:t>
            </a:r>
            <a:r>
              <a:rPr lang="en-US" sz="3200" dirty="0">
                <a:solidFill>
                  <a:srgbClr val="0033CC"/>
                </a:solidFill>
              </a:rPr>
              <a:t>x (a x a) x 6 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1617785" y="4310180"/>
            <a:ext cx="1019907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"/>
              </a:spcBef>
            </a:pPr>
            <a:r>
              <a:rPr lang="en-US" sz="3200" b="1" dirty="0">
                <a:solidFill>
                  <a:schemeClr val="accent2"/>
                </a:solidFill>
              </a:rPr>
              <a:t>    </a:t>
            </a:r>
            <a:r>
              <a:rPr lang="en-US" sz="3200" b="1" dirty="0" err="1">
                <a:solidFill>
                  <a:schemeClr val="accent2"/>
                </a:solidFill>
              </a:rPr>
              <a:t>Nếu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gấp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cạnh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của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hình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lập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phương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lên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3 </a:t>
            </a:r>
            <a:r>
              <a:rPr lang="en-US" sz="3200" b="1" dirty="0" err="1">
                <a:solidFill>
                  <a:srgbClr val="FF0000"/>
                </a:solidFill>
              </a:rPr>
              <a:t>lần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thì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diện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tích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xung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quanh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và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diện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tích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toàn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phần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của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nó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gấp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lên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9 </a:t>
            </a:r>
            <a:r>
              <a:rPr lang="en-US" sz="3200" b="1" dirty="0" err="1">
                <a:solidFill>
                  <a:srgbClr val="FF0000"/>
                </a:solidFill>
              </a:rPr>
              <a:t>lần</a:t>
            </a:r>
            <a:r>
              <a:rPr lang="en-US" sz="3200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8021647" y="3522055"/>
            <a:ext cx="269875" cy="1292225"/>
          </a:xfrm>
          <a:prstGeom prst="rightBrace">
            <a:avLst>
              <a:gd name="adj1" fmla="val 8333"/>
              <a:gd name="adj2" fmla="val 51239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 animBg="1"/>
      <p:bldP spid="40" grpId="0"/>
      <p:bldP spid="41" grpId="0"/>
      <p:bldP spid="42" grpId="0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68&quot;/&gt;&lt;/object&gt;&lt;object type=&quot;3&quot; unique_id=&quot;10005&quot;&gt;&lt;property id=&quot;20148&quot; value=&quot;5&quot;/&gt;&lt;property id=&quot;20300&quot; value=&quot;Slide 3&quot;/&gt;&lt;property id=&quot;20307&quot; value=&quot;270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9&quot;/&gt;&lt;/object&gt;&lt;object type=&quot;3&quot; unique_id=&quot;10008&quot;&gt;&lt;property id=&quot;20148&quot; value=&quot;5&quot;/&gt;&lt;property id=&quot;20300&quot; value=&quot;Slide 6&quot;/&gt;&lt;property id=&quot;20307&quot; value=&quot;271&quot;/&gt;&lt;/object&gt;&lt;object type=&quot;3&quot; unique_id=&quot;10009&quot;&gt;&lt;property id=&quot;20148&quot; value=&quot;5&quot;/&gt;&lt;property id=&quot;20300&quot; value=&quot;Slide 7&quot;/&gt;&lt;property id=&quot;20307&quot; value=&quot;260&quot;/&gt;&lt;/object&gt;&lt;object type=&quot;3&quot; unique_id=&quot;10010&quot;&gt;&lt;property id=&quot;20148&quot; value=&quot;5&quot;/&gt;&lt;property id=&quot;20300&quot; value=&quot;Slide 8&quot;/&gt;&lt;property id=&quot;20307&quot; value=&quot;272&quot;/&gt;&lt;/object&gt;&lt;object type=&quot;3&quot; unique_id=&quot;10011&quot;&gt;&lt;property id=&quot;20148&quot; value=&quot;5&quot;/&gt;&lt;property id=&quot;20300&quot; value=&quot;Slide 9&quot;/&gt;&lt;property id=&quot;20307&quot; value=&quot;267&quot;/&gt;&lt;/object&gt;&lt;/object&gt;&lt;object type=&quot;8&quot; unique_id=&quot;10022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801</Words>
  <Application>Microsoft Office PowerPoint</Application>
  <PresentationFormat>Custom</PresentationFormat>
  <Paragraphs>79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MTC</cp:lastModifiedBy>
  <cp:revision>124</cp:revision>
  <dcterms:created xsi:type="dcterms:W3CDTF">2017-11-24T09:12:01Z</dcterms:created>
  <dcterms:modified xsi:type="dcterms:W3CDTF">2021-02-23T05:04:26Z</dcterms:modified>
</cp:coreProperties>
</file>