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57" r:id="rId3"/>
    <p:sldId id="260" r:id="rId4"/>
    <p:sldId id="301" r:id="rId5"/>
    <p:sldId id="296" r:id="rId6"/>
    <p:sldId id="262" r:id="rId7"/>
    <p:sldId id="259" r:id="rId8"/>
    <p:sldId id="265" r:id="rId9"/>
    <p:sldId id="264" r:id="rId10"/>
    <p:sldId id="268" r:id="rId11"/>
    <p:sldId id="267" r:id="rId12"/>
    <p:sldId id="270" r:id="rId13"/>
    <p:sldId id="271" r:id="rId14"/>
    <p:sldId id="263" r:id="rId15"/>
    <p:sldId id="269" r:id="rId16"/>
    <p:sldId id="277" r:id="rId17"/>
    <p:sldId id="272" r:id="rId18"/>
    <p:sldId id="273" r:id="rId19"/>
    <p:sldId id="282" r:id="rId20"/>
    <p:sldId id="288" r:id="rId21"/>
    <p:sldId id="284" r:id="rId22"/>
    <p:sldId id="289" r:id="rId23"/>
    <p:sldId id="286" r:id="rId24"/>
    <p:sldId id="291" r:id="rId25"/>
    <p:sldId id="292" r:id="rId26"/>
    <p:sldId id="299" r:id="rId27"/>
    <p:sldId id="300" r:id="rId28"/>
    <p:sldId id="294" r:id="rId29"/>
    <p:sldId id="29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FF9900"/>
    <a:srgbClr val="FF5050"/>
    <a:srgbClr val="FFC82D"/>
    <a:srgbClr val="008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06" autoAdjust="0"/>
    <p:restoredTop sz="94660"/>
  </p:normalViewPr>
  <p:slideViewPr>
    <p:cSldViewPr snapToGrid="0">
      <p:cViewPr varScale="1">
        <p:scale>
          <a:sx n="68" d="100"/>
          <a:sy n="68" d="100"/>
        </p:scale>
        <p:origin x="4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8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62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60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87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94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24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94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4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8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69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03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5B2AF-6A59-4A8A-9DD2-FB07C488F0F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66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5B2AF-6A59-4A8A-9DD2-FB07C488F0F7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055CF-58AA-4395-962A-4F448B8A8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5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microsoft.com/office/2007/relationships/media" Target="../media/media5.mp3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audio" Target="../media/media4.wav"/><Relationship Id="rId16" Type="http://schemas.openxmlformats.org/officeDocument/2006/relationships/image" Target="../media/image45.png"/><Relationship Id="rId1" Type="http://schemas.microsoft.com/office/2007/relationships/media" Target="../media/media4.wav"/><Relationship Id="rId6" Type="http://schemas.openxmlformats.org/officeDocument/2006/relationships/audio" Target="../media/audio1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4.emf"/><Relationship Id="rId10" Type="http://schemas.openxmlformats.org/officeDocument/2006/relationships/image" Target="../media/image39.png"/><Relationship Id="rId19" Type="http://schemas.openxmlformats.org/officeDocument/2006/relationships/image" Target="../media/image33.png"/><Relationship Id="rId4" Type="http://schemas.openxmlformats.org/officeDocument/2006/relationships/audio" Target="../media/media5.mp3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9.png"/><Relationship Id="rId18" Type="http://schemas.openxmlformats.org/officeDocument/2006/relationships/image" Target="../media/image47.png"/><Relationship Id="rId3" Type="http://schemas.microsoft.com/office/2007/relationships/media" Target="../media/media5.mp3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17" Type="http://schemas.openxmlformats.org/officeDocument/2006/relationships/image" Target="../media/image46.png"/><Relationship Id="rId2" Type="http://schemas.openxmlformats.org/officeDocument/2006/relationships/audio" Target="../media/media4.wav"/><Relationship Id="rId16" Type="http://schemas.openxmlformats.org/officeDocument/2006/relationships/image" Target="../media/image45.png"/><Relationship Id="rId1" Type="http://schemas.microsoft.com/office/2007/relationships/media" Target="../media/media4.wav"/><Relationship Id="rId6" Type="http://schemas.openxmlformats.org/officeDocument/2006/relationships/audio" Target="../media/audio1.wav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4.emf"/><Relationship Id="rId10" Type="http://schemas.openxmlformats.org/officeDocument/2006/relationships/image" Target="../media/image39.png"/><Relationship Id="rId19" Type="http://schemas.openxmlformats.org/officeDocument/2006/relationships/image" Target="../media/image33.png"/><Relationship Id="rId4" Type="http://schemas.openxmlformats.org/officeDocument/2006/relationships/audio" Target="../media/media5.mp3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microsoft.com/office/2007/relationships/media" Target="../media/media5.mp3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audio" Target="../media/media4.wav"/><Relationship Id="rId16" Type="http://schemas.openxmlformats.org/officeDocument/2006/relationships/image" Target="../media/image45.png"/><Relationship Id="rId1" Type="http://schemas.microsoft.com/office/2007/relationships/media" Target="../media/media4.wav"/><Relationship Id="rId6" Type="http://schemas.openxmlformats.org/officeDocument/2006/relationships/audio" Target="../media/audio1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4.emf"/><Relationship Id="rId10" Type="http://schemas.openxmlformats.org/officeDocument/2006/relationships/image" Target="../media/image39.png"/><Relationship Id="rId19" Type="http://schemas.openxmlformats.org/officeDocument/2006/relationships/image" Target="../media/image33.png"/><Relationship Id="rId4" Type="http://schemas.openxmlformats.org/officeDocument/2006/relationships/audio" Target="../media/media5.mp3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microsoft.com/office/2007/relationships/media" Target="../media/media5.mp3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audio" Target="../media/media4.wav"/><Relationship Id="rId16" Type="http://schemas.openxmlformats.org/officeDocument/2006/relationships/image" Target="../media/image45.png"/><Relationship Id="rId1" Type="http://schemas.microsoft.com/office/2007/relationships/media" Target="../media/media4.wav"/><Relationship Id="rId6" Type="http://schemas.openxmlformats.org/officeDocument/2006/relationships/audio" Target="../media/audio1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4.emf"/><Relationship Id="rId10" Type="http://schemas.openxmlformats.org/officeDocument/2006/relationships/image" Target="../media/image39.png"/><Relationship Id="rId19" Type="http://schemas.openxmlformats.org/officeDocument/2006/relationships/image" Target="../media/image33.png"/><Relationship Id="rId4" Type="http://schemas.openxmlformats.org/officeDocument/2006/relationships/audio" Target="../media/media5.mp3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microsoft.com/office/2007/relationships/media" Target="../media/media5.mp3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audio" Target="../media/media4.wav"/><Relationship Id="rId16" Type="http://schemas.openxmlformats.org/officeDocument/2006/relationships/image" Target="../media/image45.png"/><Relationship Id="rId1" Type="http://schemas.microsoft.com/office/2007/relationships/media" Target="../media/media4.wav"/><Relationship Id="rId6" Type="http://schemas.openxmlformats.org/officeDocument/2006/relationships/audio" Target="../media/audio1.wav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4.emf"/><Relationship Id="rId10" Type="http://schemas.openxmlformats.org/officeDocument/2006/relationships/image" Target="../media/image39.png"/><Relationship Id="rId19" Type="http://schemas.openxmlformats.org/officeDocument/2006/relationships/image" Target="../media/image33.png"/><Relationship Id="rId4" Type="http://schemas.openxmlformats.org/officeDocument/2006/relationships/audio" Target="../media/media5.mp3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5" name="Round Diagonal Corner Rectangle 4"/>
          <p:cNvSpPr/>
          <p:nvPr/>
        </p:nvSpPr>
        <p:spPr>
          <a:xfrm>
            <a:off x="1176269" y="1394270"/>
            <a:ext cx="9890975" cy="3074699"/>
          </a:xfrm>
          <a:prstGeom prst="round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46362" y="1556500"/>
            <a:ext cx="6272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Tập</a:t>
            </a:r>
            <a:r>
              <a:rPr lang="en-US" sz="4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4800" b="1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làm</a:t>
            </a:r>
            <a:r>
              <a:rPr lang="en-US" sz="4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4800" b="1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văn</a:t>
            </a:r>
            <a:endParaRPr lang="en-US" sz="48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nism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2054" y="2477997"/>
            <a:ext cx="97879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Ôn</a:t>
            </a:r>
            <a:r>
              <a:rPr lang="en-US" sz="6600" b="1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6600" b="1" dirty="0" err="1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tập</a:t>
            </a:r>
            <a:r>
              <a:rPr lang="en-US" sz="6600" b="1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6600" b="1" dirty="0" err="1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văn</a:t>
            </a:r>
            <a:r>
              <a:rPr lang="en-US" sz="6600" b="1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6600" b="1" dirty="0" err="1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kể</a:t>
            </a:r>
            <a:r>
              <a:rPr lang="en-US" sz="6600" b="1" dirty="0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6600" b="1" dirty="0" err="1" smtClean="0">
                <a:ln>
                  <a:solidFill>
                    <a:schemeClr val="bg1"/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chuyện</a:t>
            </a:r>
            <a:endParaRPr lang="en-US" sz="6600" b="1" dirty="0">
              <a:ln>
                <a:solidFill>
                  <a:schemeClr val="bg1"/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nism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45509" y="3697188"/>
            <a:ext cx="1751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42)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00239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4774"/>
            <a:ext cx="121920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 rot="351814">
            <a:off x="2577324" y="595524"/>
            <a:ext cx="5995479" cy="3272437"/>
          </a:xfrm>
          <a:prstGeom prst="cloudCallout">
            <a:avLst>
              <a:gd name="adj1" fmla="val 65385"/>
              <a:gd name="adj2" fmla="val 32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61019" l="7135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34" t="15900" r="13930" b="57511"/>
          <a:stretch/>
        </p:blipFill>
        <p:spPr>
          <a:xfrm>
            <a:off x="7178140" y="1666162"/>
            <a:ext cx="5193740" cy="40912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2073147" y="1262246"/>
            <a:ext cx="7003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c.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endParaRPr lang="en-US" sz="4000" b="1" dirty="0" smtClean="0">
              <a:solidFill>
                <a:srgbClr val="FF0000"/>
              </a:solidFill>
              <a:latin typeface="Arail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kể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cấu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tạo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như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228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21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6" b="9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" r="67983" b="56293"/>
          <a:stretch/>
        </p:blipFill>
        <p:spPr>
          <a:xfrm>
            <a:off x="-449704" y="1813810"/>
            <a:ext cx="5428868" cy="424451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968051" y="1201386"/>
            <a:ext cx="8004748" cy="20664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2796575" y="1389864"/>
            <a:ext cx="81378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67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2" t="7153" r="45504" b="10715"/>
          <a:stretch/>
        </p:blipFill>
        <p:spPr>
          <a:xfrm>
            <a:off x="6970425" y="3362182"/>
            <a:ext cx="2118611" cy="194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1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 rot="10800000">
            <a:off x="264830" y="2073367"/>
            <a:ext cx="5245591" cy="4269693"/>
          </a:xfrm>
          <a:prstGeom prst="wedgeRoundRectCallout">
            <a:avLst>
              <a:gd name="adj1" fmla="val -45984"/>
              <a:gd name="adj2" fmla="val 63959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 rot="10800000">
            <a:off x="5775250" y="2161087"/>
            <a:ext cx="6201891" cy="4269692"/>
          </a:xfrm>
          <a:prstGeom prst="wedgeRoundRectCallout">
            <a:avLst>
              <a:gd name="adj1" fmla="val 39243"/>
              <a:gd name="adj2" fmla="val 67992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352753" y="2792246"/>
            <a:ext cx="50437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DD9599-8585-4D05-8F0E-5FFDDD2BD39E}"/>
              </a:ext>
            </a:extLst>
          </p:cNvPr>
          <p:cNvSpPr txBox="1"/>
          <p:nvPr/>
        </p:nvSpPr>
        <p:spPr>
          <a:xfrm>
            <a:off x="5834440" y="2766341"/>
            <a:ext cx="60835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Xưa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nhẫn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Cloud 12"/>
          <p:cNvSpPr/>
          <p:nvPr/>
        </p:nvSpPr>
        <p:spPr>
          <a:xfrm>
            <a:off x="3730224" y="358457"/>
            <a:ext cx="4090051" cy="1211083"/>
          </a:xfrm>
          <a:prstGeom prst="cloud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aNice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DD9599-8585-4D05-8F0E-5FFDDD2BD39E}"/>
              </a:ext>
            </a:extLst>
          </p:cNvPr>
          <p:cNvSpPr txBox="1"/>
          <p:nvPr/>
        </p:nvSpPr>
        <p:spPr>
          <a:xfrm>
            <a:off x="4169279" y="503529"/>
            <a:ext cx="3390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104" y="2053405"/>
            <a:ext cx="3176291" cy="11583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770" y="2096510"/>
            <a:ext cx="3633531" cy="11583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593" b="90000" l="3770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75" t="41513" r="22174" b="8034"/>
          <a:stretch/>
        </p:blipFill>
        <p:spPr>
          <a:xfrm>
            <a:off x="3705635" y="5239204"/>
            <a:ext cx="1685520" cy="16187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275074" y="2939481"/>
            <a:ext cx="504370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6051428" y="2939481"/>
            <a:ext cx="56039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14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/>
      <p:bldP spid="12" grpId="0"/>
      <p:bldP spid="13" grpId="0" animBg="1"/>
      <p:bldP spid="14" grpId="0"/>
      <p:bldP spid="18" grpId="0"/>
      <p:bldP spid="18" grpId="1"/>
      <p:bldP spid="19" grpId="0"/>
      <p:bldP spid="1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"/>
            <a:ext cx="12192000" cy="6843010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411363" y="221754"/>
            <a:ext cx="6412743" cy="12892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1330438" y="221754"/>
            <a:ext cx="6574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2413417" y="1819157"/>
            <a:ext cx="9578714" cy="14738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8DD9599-8585-4D05-8F0E-5FFDDD2BD39E}"/>
              </a:ext>
            </a:extLst>
          </p:cNvPr>
          <p:cNvSpPr txBox="1"/>
          <p:nvPr/>
        </p:nvSpPr>
        <p:spPr>
          <a:xfrm>
            <a:off x="2521548" y="1924565"/>
            <a:ext cx="10025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6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6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6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6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3600" b="1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ounded Rectangular Callout 33"/>
          <p:cNvSpPr/>
          <p:nvPr/>
        </p:nvSpPr>
        <p:spPr>
          <a:xfrm rot="10800000">
            <a:off x="219853" y="3479313"/>
            <a:ext cx="5311511" cy="2852010"/>
          </a:xfrm>
          <a:prstGeom prst="wedgeRoundRectCallout">
            <a:avLst>
              <a:gd name="adj1" fmla="val -52842"/>
              <a:gd name="adj2" fmla="val 64146"/>
              <a:gd name="adj3" fmla="val 16667"/>
            </a:avLst>
          </a:prstGeom>
          <a:solidFill>
            <a:schemeClr val="bg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ular Callout 34"/>
          <p:cNvSpPr/>
          <p:nvPr/>
        </p:nvSpPr>
        <p:spPr>
          <a:xfrm rot="10800000">
            <a:off x="5833664" y="3479313"/>
            <a:ext cx="6158466" cy="2814786"/>
          </a:xfrm>
          <a:prstGeom prst="wedgeRoundRectCallout">
            <a:avLst>
              <a:gd name="adj1" fmla="val -34406"/>
              <a:gd name="adj2" fmla="val 64630"/>
              <a:gd name="adj3" fmla="val 16667"/>
            </a:avLst>
          </a:prstGeom>
          <a:solidFill>
            <a:schemeClr val="bg1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219852" y="3855654"/>
            <a:ext cx="52315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hĩnh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DD9599-8585-4D05-8F0E-5FFDDD2BD39E}"/>
              </a:ext>
            </a:extLst>
          </p:cNvPr>
          <p:cNvSpPr txBox="1"/>
          <p:nvPr/>
        </p:nvSpPr>
        <p:spPr>
          <a:xfrm>
            <a:off x="5868637" y="3696788"/>
            <a:ext cx="61234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Cho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xấu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đừng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mắc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hĩnh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219852" y="3836154"/>
            <a:ext cx="52315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6012652" y="3855654"/>
            <a:ext cx="56980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88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2" grpId="0" animBg="1"/>
      <p:bldP spid="33" grpId="0"/>
      <p:bldP spid="34" grpId="0" animBg="1"/>
      <p:bldP spid="35" grpId="0" animBg="1"/>
      <p:bldP spid="36" grpId="0"/>
      <p:bldP spid="37" grpId="0"/>
      <p:bldP spid="11" grpId="0"/>
      <p:bldP spid="11" grpId="1"/>
      <p:bldP spid="12" grpId="0"/>
      <p:bldP spid="1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03195" y="683515"/>
            <a:ext cx="9964477" cy="229952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945213-0295-4C3B-B473-2DBD0FA92D8E}"/>
              </a:ext>
            </a:extLst>
          </p:cNvPr>
          <p:cNvSpPr txBox="1"/>
          <p:nvPr/>
        </p:nvSpPr>
        <p:spPr>
          <a:xfrm>
            <a:off x="1663907" y="863782"/>
            <a:ext cx="9338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" b="100000" l="0" r="594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76" t="44170" r="45156" b="4430"/>
          <a:stretch/>
        </p:blipFill>
        <p:spPr>
          <a:xfrm>
            <a:off x="5831249" y="3429000"/>
            <a:ext cx="4144704" cy="33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2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y2mate.com - K5 TLV Câu chuyện Ai giỏi nhất Har OK_36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6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681" y="181096"/>
            <a:ext cx="10126638" cy="667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2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6667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49835" y="318540"/>
            <a:ext cx="11697326" cy="621717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945213-0295-4C3B-B473-2DBD0FA92D8E}"/>
              </a:ext>
            </a:extLst>
          </p:cNvPr>
          <p:cNvSpPr txBox="1"/>
          <p:nvPr/>
        </p:nvSpPr>
        <p:spPr>
          <a:xfrm>
            <a:off x="359763" y="412227"/>
            <a:ext cx="1147247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3200" dirty="0" smtClean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Nhím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ai.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ra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Ai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dè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Nhím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Ba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rỗng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Sang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61,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20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sz="3200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Nhím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en-US" sz="3200" b="1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3777522" y="352267"/>
            <a:ext cx="4646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103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49835" y="254834"/>
            <a:ext cx="11697326" cy="628087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945213-0295-4C3B-B473-2DBD0FA92D8E}"/>
              </a:ext>
            </a:extLst>
          </p:cNvPr>
          <p:cNvSpPr txBox="1"/>
          <p:nvPr/>
        </p:nvSpPr>
        <p:spPr>
          <a:xfrm>
            <a:off x="249835" y="428178"/>
            <a:ext cx="1181724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marL="914400" lvl="1" indent="-457200">
              <a:buFontTx/>
              <a:buChar char="-"/>
            </a:pP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914400" lvl="1" indent="-457200">
              <a:buFontTx/>
              <a:buChar char="-"/>
            </a:pP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rỗng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mời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Nhím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trỏ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giàn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914400" lvl="1" indent="-457200">
              <a:buFontTx/>
              <a:buChar char="-"/>
            </a:pP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200" b="1" i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Theo </a:t>
            </a:r>
            <a:r>
              <a:rPr lang="en-US" sz="3200" b="1" i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200" b="1" i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Thu</a:t>
            </a:r>
            <a:endParaRPr lang="en-US" sz="3200" b="1" i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663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65" y="1280248"/>
            <a:ext cx="3682472" cy="5066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686981"/>
            <a:ext cx="7086666" cy="2332377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260856"/>
            <a:ext cx="1960807" cy="743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723" y="5128307"/>
            <a:ext cx="1395087" cy="9562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816" y="5852457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754" y="5390510"/>
            <a:ext cx="1395087" cy="9562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47" y="6114660"/>
            <a:ext cx="1960807" cy="587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262" y="5607523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55" y="6331673"/>
            <a:ext cx="1960807" cy="587393"/>
          </a:xfrm>
          <a:prstGeom prst="rect">
            <a:avLst/>
          </a:prstGeom>
        </p:spPr>
      </p:pic>
      <p:pic>
        <p:nvPicPr>
          <p:cNvPr id="14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67005" y="5364058"/>
            <a:ext cx="487363" cy="4873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6009802"/>
            <a:ext cx="762616" cy="7663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45" y="5544443"/>
            <a:ext cx="1395087" cy="9562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372" y="6306198"/>
            <a:ext cx="1960807" cy="5873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946036"/>
            <a:ext cx="12192000" cy="60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847842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Nhạc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nền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3452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64634" numSld="999">
                <p:cTn id="6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274" y="937578"/>
            <a:ext cx="449923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191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14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 dirty="0"/>
            </a:p>
          </p:txBody>
        </p:sp>
        <p:sp>
          <p:nvSpPr>
            <p:cNvPr id="15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Bốn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17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/>
            </a:p>
          </p:txBody>
        </p:sp>
        <p:sp>
          <p:nvSpPr>
            <p:cNvPr id="18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20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/>
            </a:p>
          </p:txBody>
        </p:sp>
        <p:sp>
          <p:nvSpPr>
            <p:cNvPr id="21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Hai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23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/>
            </a:p>
          </p:txBody>
        </p:sp>
        <p:sp>
          <p:nvSpPr>
            <p:cNvPr id="24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Ba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chuyên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mấy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nhân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vật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lang="en-US" sz="48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466389" y="625882"/>
              <a:ext cx="1175809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5400" dirty="0" smtClean="0">
                  <a:solidFill>
                    <a:schemeClr val="bg1"/>
                  </a:solidFill>
                  <a:latin typeface="iCiel Cadena" panose="02000503000000020004" pitchFamily="50" charset="0"/>
                </a:rPr>
                <a:t>01</a:t>
              </a:r>
              <a:endParaRPr lang="en-US" sz="54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33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34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94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14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 dirty="0"/>
            </a:p>
          </p:txBody>
        </p:sp>
        <p:sp>
          <p:nvSpPr>
            <p:cNvPr id="15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Thỏ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nhím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sóc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gõ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kiến</a:t>
              </a:r>
              <a:endParaRPr lang="en-US" sz="3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17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/>
            </a:p>
          </p:txBody>
        </p:sp>
        <p:sp>
          <p:nvSpPr>
            <p:cNvPr id="18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Thỏ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gõ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kiến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nhím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hổ</a:t>
              </a:r>
              <a:endParaRPr lang="en-US" sz="3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20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 dirty="0"/>
            </a:p>
          </p:txBody>
        </p:sp>
        <p:sp>
          <p:nvSpPr>
            <p:cNvPr id="21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Sóc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thỏ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nai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báo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3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23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/>
            </a:p>
          </p:txBody>
        </p:sp>
        <p:sp>
          <p:nvSpPr>
            <p:cNvPr id="24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Gõ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kiến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sư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tử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sóc</a:t>
              </a:r>
              <a:r>
                <a:rPr lang="en-US" sz="36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nai</a:t>
              </a:r>
              <a:endParaRPr lang="en-US" sz="3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nhân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vật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chuyện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gồm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những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ai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lang="en-US" sz="48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33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34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46708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5122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46341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14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 dirty="0"/>
            </a:p>
          </p:txBody>
        </p:sp>
        <p:sp>
          <p:nvSpPr>
            <p:cNvPr id="15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en-US" sz="48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nói</a:t>
              </a:r>
              <a:r>
                <a:rPr lang="en-US" sz="48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8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r>
                <a:rPr lang="en-US" sz="48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17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/>
            </a:p>
          </p:txBody>
        </p:sp>
        <p:sp>
          <p:nvSpPr>
            <p:cNvPr id="18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en-US" sz="48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nói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20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/>
            </a:p>
          </p:txBody>
        </p:sp>
        <p:sp>
          <p:nvSpPr>
            <p:cNvPr id="21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r>
                <a:rPr lang="en-US" sz="48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23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/>
            </a:p>
          </p:txBody>
        </p:sp>
        <p:sp>
          <p:nvSpPr>
            <p:cNvPr id="24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48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viết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cách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nhân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vật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được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thể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qua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những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lang="en-US" sz="48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lang="en-US" sz="48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466389" y="625882"/>
              <a:ext cx="1175809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5400" dirty="0" smtClean="0">
                  <a:solidFill>
                    <a:schemeClr val="bg1"/>
                  </a:solidFill>
                  <a:latin typeface="iCiel Cadena" panose="02000503000000020004" pitchFamily="50" charset="0"/>
                </a:rPr>
                <a:t>03</a:t>
              </a:r>
              <a:endParaRPr lang="en-US" sz="54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33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34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8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14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200" dirty="0"/>
            </a:p>
          </p:txBody>
        </p:sp>
        <p:sp>
          <p:nvSpPr>
            <p:cNvPr id="15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Sóc</a:t>
              </a:r>
              <a:endParaRPr lang="en-US" sz="40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17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18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Thỏ</a:t>
              </a:r>
              <a:endParaRPr lang="en-US" sz="40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20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21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Nhím</a:t>
              </a:r>
              <a:endParaRPr lang="en-US" sz="40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23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24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Gõ</a:t>
              </a:r>
              <a:r>
                <a:rPr lang="en-US" sz="40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kiến</a:t>
              </a:r>
              <a:endParaRPr lang="en-US" sz="40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Ai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người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giành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chiến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thắng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cuộc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thi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lang="en-US" sz="44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402229" y="595501"/>
              <a:ext cx="1175809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5400" dirty="0" smtClean="0">
                  <a:solidFill>
                    <a:schemeClr val="bg1"/>
                  </a:solidFill>
                  <a:latin typeface="iCiel Cadena" panose="02000503000000020004" pitchFamily="50" charset="0"/>
                </a:rPr>
                <a:t>04</a:t>
              </a:r>
              <a:endParaRPr lang="en-US" sz="54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33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34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8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14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400" dirty="0"/>
            </a:p>
          </p:txBody>
        </p:sp>
        <p:sp>
          <p:nvSpPr>
            <p:cNvPr id="15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Khuyên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ta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biết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lo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xa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chăm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chỉ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làm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việc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32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17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18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Khen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ngợi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Sóc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thông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minh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tài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trồng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cây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gieo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hạt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32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20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21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Khuyên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ta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tiết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kiệm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32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23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/>
            </a:p>
          </p:txBody>
        </p:sp>
        <p:sp>
          <p:nvSpPr>
            <p:cNvPr id="24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Khuyên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ta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cần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tiết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kiệm</a:t>
              </a:r>
              <a:r>
                <a:rPr lang="en-US" sz="3200" dirty="0" smtClean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lang="en-US" sz="32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Ý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nghĩa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chuyện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trên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dirty="0" err="1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gì</a:t>
                </a:r>
                <a:r>
                  <a:rPr lang="en-US" sz="4400" dirty="0" smtClean="0"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  <a:endParaRPr lang="en-US" sz="44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402229" y="595501"/>
              <a:ext cx="1175809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5400" dirty="0" smtClean="0">
                  <a:solidFill>
                    <a:schemeClr val="bg1"/>
                  </a:solidFill>
                  <a:latin typeface="iCiel Cadena" panose="02000503000000020004" pitchFamily="50" charset="0"/>
                </a:rPr>
                <a:t>05</a:t>
              </a:r>
              <a:endParaRPr lang="en-US" sz="54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33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34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35" name="Picture 3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8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3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26">
            <a:extLst>
              <a:ext uri="{FF2B5EF4-FFF2-40B4-BE49-F238E27FC236}">
                <a16:creationId xmlns:a16="http://schemas.microsoft.com/office/drawing/2014/main" id="{1EF39787-EA6E-4B3E-9EEC-F1CD57AF5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064" y="632990"/>
            <a:ext cx="4267223" cy="4259204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3" r="20999" b="48101"/>
          <a:stretch/>
        </p:blipFill>
        <p:spPr>
          <a:xfrm>
            <a:off x="5115383" y="4439927"/>
            <a:ext cx="3796798" cy="241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850" y="747689"/>
            <a:ext cx="465774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2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4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8" t="29188"/>
          <a:stretch/>
        </p:blipFill>
        <p:spPr>
          <a:xfrm>
            <a:off x="7779224" y="3429000"/>
            <a:ext cx="3248168" cy="3492822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 rot="351814">
            <a:off x="2393244" y="773731"/>
            <a:ext cx="6650627" cy="3280762"/>
          </a:xfrm>
          <a:prstGeom prst="cloudCallout">
            <a:avLst>
              <a:gd name="adj1" fmla="val 46814"/>
              <a:gd name="adj2" fmla="val 555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2753412" y="1217746"/>
            <a:ext cx="59371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chuyện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“Ai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giỏi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nhất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”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thích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nhân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vật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Vì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sao</a:t>
            </a:r>
            <a:r>
              <a:rPr lang="en-US" sz="4000" b="1" dirty="0" smtClean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Arail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61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0">
            <a:extLst>
              <a:ext uri="{FF2B5EF4-FFF2-40B4-BE49-F238E27FC236}">
                <a16:creationId xmlns:a16="http://schemas.microsoft.com/office/drawing/2014/main" id="{0F3DD801-73BB-4E6C-AE05-9F2AAE87257D}"/>
              </a:ext>
            </a:extLst>
          </p:cNvPr>
          <p:cNvSpPr/>
          <p:nvPr/>
        </p:nvSpPr>
        <p:spPr>
          <a:xfrm>
            <a:off x="3229623" y="496077"/>
            <a:ext cx="6197712" cy="1046035"/>
          </a:xfrm>
          <a:custGeom>
            <a:avLst/>
            <a:gdLst>
              <a:gd name="connsiteX0" fmla="*/ 0 w 4017364"/>
              <a:gd name="connsiteY0" fmla="*/ 163424 h 1384364"/>
              <a:gd name="connsiteX1" fmla="*/ 163424 w 4017364"/>
              <a:gd name="connsiteY1" fmla="*/ 0 h 1384364"/>
              <a:gd name="connsiteX2" fmla="*/ 3853940 w 4017364"/>
              <a:gd name="connsiteY2" fmla="*/ 0 h 1384364"/>
              <a:gd name="connsiteX3" fmla="*/ 4017364 w 4017364"/>
              <a:gd name="connsiteY3" fmla="*/ 163424 h 1384364"/>
              <a:gd name="connsiteX4" fmla="*/ 4017364 w 4017364"/>
              <a:gd name="connsiteY4" fmla="*/ 1220940 h 1384364"/>
              <a:gd name="connsiteX5" fmla="*/ 3853940 w 4017364"/>
              <a:gd name="connsiteY5" fmla="*/ 1384364 h 1384364"/>
              <a:gd name="connsiteX6" fmla="*/ 163424 w 4017364"/>
              <a:gd name="connsiteY6" fmla="*/ 1384364 h 1384364"/>
              <a:gd name="connsiteX7" fmla="*/ 0 w 4017364"/>
              <a:gd name="connsiteY7" fmla="*/ 1220940 h 1384364"/>
              <a:gd name="connsiteX8" fmla="*/ 0 w 4017364"/>
              <a:gd name="connsiteY8" fmla="*/ 163424 h 138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17364" h="1384364" fill="none" extrusionOk="0">
                <a:moveTo>
                  <a:pt x="0" y="163424"/>
                </a:moveTo>
                <a:cubicBezTo>
                  <a:pt x="-438" y="77615"/>
                  <a:pt x="68661" y="-1335"/>
                  <a:pt x="163424" y="0"/>
                </a:cubicBezTo>
                <a:cubicBezTo>
                  <a:pt x="1537066" y="-28671"/>
                  <a:pt x="3132560" y="97780"/>
                  <a:pt x="3853940" y="0"/>
                </a:cubicBezTo>
                <a:cubicBezTo>
                  <a:pt x="3941159" y="-2604"/>
                  <a:pt x="4015619" y="70386"/>
                  <a:pt x="4017364" y="163424"/>
                </a:cubicBezTo>
                <a:cubicBezTo>
                  <a:pt x="4055161" y="502590"/>
                  <a:pt x="4094861" y="915628"/>
                  <a:pt x="4017364" y="1220940"/>
                </a:cubicBezTo>
                <a:cubicBezTo>
                  <a:pt x="4011438" y="1312507"/>
                  <a:pt x="3951972" y="1390997"/>
                  <a:pt x="3853940" y="1384364"/>
                </a:cubicBezTo>
                <a:cubicBezTo>
                  <a:pt x="2151216" y="1247724"/>
                  <a:pt x="1919084" y="1222279"/>
                  <a:pt x="163424" y="1384364"/>
                </a:cubicBezTo>
                <a:cubicBezTo>
                  <a:pt x="65508" y="1370591"/>
                  <a:pt x="9" y="1307704"/>
                  <a:pt x="0" y="1220940"/>
                </a:cubicBezTo>
                <a:cubicBezTo>
                  <a:pt x="-53066" y="843045"/>
                  <a:pt x="39586" y="640178"/>
                  <a:pt x="0" y="163424"/>
                </a:cubicBezTo>
                <a:close/>
              </a:path>
              <a:path w="4017364" h="1384364" stroke="0" extrusionOk="0">
                <a:moveTo>
                  <a:pt x="0" y="163424"/>
                </a:moveTo>
                <a:cubicBezTo>
                  <a:pt x="10757" y="78601"/>
                  <a:pt x="73668" y="-1457"/>
                  <a:pt x="163424" y="0"/>
                </a:cubicBezTo>
                <a:cubicBezTo>
                  <a:pt x="651058" y="61824"/>
                  <a:pt x="3291206" y="-125352"/>
                  <a:pt x="3853940" y="0"/>
                </a:cubicBezTo>
                <a:cubicBezTo>
                  <a:pt x="3944869" y="10559"/>
                  <a:pt x="4021419" y="76911"/>
                  <a:pt x="4017364" y="163424"/>
                </a:cubicBezTo>
                <a:cubicBezTo>
                  <a:pt x="4039398" y="453658"/>
                  <a:pt x="3983931" y="942770"/>
                  <a:pt x="4017364" y="1220940"/>
                </a:cubicBezTo>
                <a:cubicBezTo>
                  <a:pt x="4015266" y="1301885"/>
                  <a:pt x="3951982" y="1377873"/>
                  <a:pt x="3853940" y="1384364"/>
                </a:cubicBezTo>
                <a:cubicBezTo>
                  <a:pt x="3116104" y="1434603"/>
                  <a:pt x="1013215" y="1414871"/>
                  <a:pt x="163424" y="1384364"/>
                </a:cubicBezTo>
                <a:cubicBezTo>
                  <a:pt x="78153" y="1381521"/>
                  <a:pt x="-8756" y="1310822"/>
                  <a:pt x="0" y="1220940"/>
                </a:cubicBezTo>
                <a:cubicBezTo>
                  <a:pt x="84040" y="762935"/>
                  <a:pt x="-17149" y="376089"/>
                  <a:pt x="0" y="163424"/>
                </a:cubicBezTo>
                <a:close/>
              </a:path>
            </a:pathLst>
          </a:custGeom>
          <a:solidFill>
            <a:schemeClr val="bg1"/>
          </a:solidFill>
          <a:ln w="28575" cap="flat" cmpd="sng" algn="ctr">
            <a:solidFill>
              <a:schemeClr val="accent2">
                <a:lumMod val="50000"/>
              </a:schemeClr>
            </a:solidFill>
            <a:prstDash val="lgDash"/>
            <a:miter lim="800000"/>
            <a:extLst>
              <a:ext uri="{C807C97D-BFC1-408E-A445-0C87EB9F89A2}">
                <ask:lineSketchStyleProps xmlns="" xmlns:ask="http://schemas.microsoft.com/office/drawing/2018/sketchyshapes" sd="106342762">
                  <a:prstGeom prst="roundRect">
                    <a:avLst>
                      <a:gd name="adj" fmla="val 1180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chemeClr val="accent1">
                  <a:lumMod val="20000"/>
                  <a:lumOff val="80000"/>
                </a:schemeClr>
              </a:solidFill>
              <a:ea typeface="微软雅黑"/>
            </a:endParaRPr>
          </a:p>
        </p:txBody>
      </p:sp>
      <p:sp>
        <p:nvSpPr>
          <p:cNvPr id="6" name="圆角矩形 36"/>
          <p:cNvSpPr/>
          <p:nvPr/>
        </p:nvSpPr>
        <p:spPr>
          <a:xfrm>
            <a:off x="1980802" y="1871394"/>
            <a:ext cx="8888967" cy="1671818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7" name="圆角矩形 36"/>
          <p:cNvSpPr/>
          <p:nvPr/>
        </p:nvSpPr>
        <p:spPr>
          <a:xfrm>
            <a:off x="1980802" y="3872494"/>
            <a:ext cx="8991998" cy="1742695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25400" cap="flat" cmpd="sng" algn="ctr">
            <a:solidFill>
              <a:srgbClr val="92D05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5F7700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54901" y="2045583"/>
            <a:ext cx="75407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nb-NO" sz="4000" b="1" dirty="0" smtClean="0">
                <a:solidFill>
                  <a:srgbClr val="7030A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Nhắc lại đúng cấu tạo bài văn kể chuyện.</a:t>
            </a:r>
            <a:endParaRPr lang="en-US" sz="4000" b="1" dirty="0">
              <a:solidFill>
                <a:srgbClr val="7030A0"/>
              </a:solidFill>
              <a:latin typeface="Arail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8970" y="4091167"/>
            <a:ext cx="8997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nb-NO" sz="4000" b="1" dirty="0" smtClean="0">
                <a:solidFill>
                  <a:srgbClr val="7030A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Nêu được tính </a:t>
            </a:r>
            <a:r>
              <a:rPr lang="nb-NO" sz="4000" b="1" dirty="0">
                <a:solidFill>
                  <a:srgbClr val="7030A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cách nhân vật trong truyện và ý nghĩa của câu chuyện. </a:t>
            </a:r>
            <a:endParaRPr lang="en-US" sz="4000" b="1" dirty="0">
              <a:solidFill>
                <a:srgbClr val="7030A0"/>
              </a:solidFill>
              <a:latin typeface="Arail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4989" y="602189"/>
            <a:ext cx="69269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9900"/>
                </a:solidFill>
                <a:latin typeface="UTM Ambrose" panose="02040603050506020204" pitchFamily="18" charset="0"/>
                <a:ea typeface="Roboto" panose="02000000000000000000" pitchFamily="2" charset="0"/>
              </a:rPr>
              <a:t>ĐÁNH GIÁ MỤC TIÊU</a:t>
            </a:r>
            <a:endParaRPr lang="en-US" sz="4400" b="1" dirty="0">
              <a:solidFill>
                <a:srgbClr val="FF9900"/>
              </a:solidFill>
              <a:latin typeface="UTM Ambrose" panose="02040603050506020204" pitchFamily="18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66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133341" y="953035"/>
            <a:ext cx="3387143" cy="32685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nip Diagonal Corner Rectangle 11"/>
          <p:cNvSpPr/>
          <p:nvPr/>
        </p:nvSpPr>
        <p:spPr>
          <a:xfrm>
            <a:off x="5209409" y="2587327"/>
            <a:ext cx="5724754" cy="2757406"/>
          </a:xfrm>
          <a:prstGeom prst="snip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281876" y="2934978"/>
            <a:ext cx="55798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3200" b="1" dirty="0" smtClean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 </a:t>
            </a:r>
            <a:r>
              <a:rPr lang="pt-BR" sz="3200" b="1" dirty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 nhớ những kiến thức về văn kể </a:t>
            </a:r>
            <a:r>
              <a:rPr lang="pt-BR" sz="3200" b="1" dirty="0" smtClean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chuyện. </a:t>
            </a:r>
          </a:p>
          <a:p>
            <a:pPr marL="285750" indent="-285750">
              <a:buFontTx/>
              <a:buChar char="-"/>
            </a:pPr>
            <a:r>
              <a:rPr lang="pt-BR" sz="3200" b="1" dirty="0" smtClean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 bị trước </a:t>
            </a:r>
            <a:r>
              <a:rPr lang="pt-BR" sz="3200" b="1" dirty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đề văn ở tiết Tập làm văn tiếp theo.</a:t>
            </a:r>
            <a:endParaRPr lang="en-US" sz="3200" b="1" dirty="0">
              <a:solidFill>
                <a:srgbClr val="FF99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519" y="920075"/>
            <a:ext cx="3816427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3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3" r="59923" b="45369"/>
          <a:stretch/>
        </p:blipFill>
        <p:spPr>
          <a:xfrm>
            <a:off x="10612192" y="5328212"/>
            <a:ext cx="1970467" cy="1529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8" t="12747" r="45839" b="41499"/>
          <a:stretch/>
        </p:blipFill>
        <p:spPr>
          <a:xfrm>
            <a:off x="6096000" y="3288329"/>
            <a:ext cx="4516192" cy="3616285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900717" y="83056"/>
            <a:ext cx="7793327" cy="463639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26" b="90000" l="637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06" t="3416" b="7810"/>
          <a:stretch/>
        </p:blipFill>
        <p:spPr>
          <a:xfrm flipH="1">
            <a:off x="1134238" y="3683358"/>
            <a:ext cx="2651179" cy="30071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8785" y="83056"/>
            <a:ext cx="6517189" cy="50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lớp chúng mình đoàn kế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724" end="18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18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25758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5" name="Round Diagonal Corner Rectangle 4"/>
          <p:cNvSpPr/>
          <p:nvPr/>
        </p:nvSpPr>
        <p:spPr>
          <a:xfrm>
            <a:off x="1176269" y="1394270"/>
            <a:ext cx="9890975" cy="3074699"/>
          </a:xfrm>
          <a:prstGeom prst="round2Diag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6362" y="1556500"/>
            <a:ext cx="6272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Tập</a:t>
            </a:r>
            <a:r>
              <a:rPr lang="en-US" sz="4800" b="1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4800" b="1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làm</a:t>
            </a:r>
            <a:r>
              <a:rPr lang="en-US" sz="4800" b="1" dirty="0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4800" b="1" dirty="0" err="1" smtClean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văn</a:t>
            </a:r>
            <a:endParaRPr lang="en-US" sz="4800" b="1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nism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2054" y="2477997"/>
            <a:ext cx="97879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ln>
                  <a:solidFill>
                    <a:prstClr val="white"/>
                  </a:solidFill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Ôn</a:t>
            </a:r>
            <a:r>
              <a:rPr lang="en-US" sz="6600" b="1" dirty="0" smtClean="0">
                <a:ln>
                  <a:solidFill>
                    <a:prstClr val="white"/>
                  </a:solidFill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6600" b="1" dirty="0" err="1" smtClean="0">
                <a:ln>
                  <a:solidFill>
                    <a:prstClr val="white"/>
                  </a:solidFill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tập</a:t>
            </a:r>
            <a:r>
              <a:rPr lang="en-US" sz="6600" b="1" dirty="0" smtClean="0">
                <a:ln>
                  <a:solidFill>
                    <a:prstClr val="white"/>
                  </a:solidFill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6600" b="1" dirty="0" err="1" smtClean="0">
                <a:ln>
                  <a:solidFill>
                    <a:prstClr val="white"/>
                  </a:solidFill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văn</a:t>
            </a:r>
            <a:r>
              <a:rPr lang="en-US" sz="6600" b="1" dirty="0" smtClean="0">
                <a:ln>
                  <a:solidFill>
                    <a:prstClr val="white"/>
                  </a:solidFill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6600" b="1" dirty="0" err="1" smtClean="0">
                <a:ln>
                  <a:solidFill>
                    <a:prstClr val="white"/>
                  </a:solidFill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kể</a:t>
            </a:r>
            <a:r>
              <a:rPr lang="en-US" sz="6600" b="1" dirty="0" smtClean="0">
                <a:ln>
                  <a:solidFill>
                    <a:prstClr val="white"/>
                  </a:solidFill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 </a:t>
            </a:r>
            <a:r>
              <a:rPr lang="en-US" sz="6600" b="1" dirty="0" err="1" smtClean="0">
                <a:ln>
                  <a:solidFill>
                    <a:prstClr val="white"/>
                  </a:solidFill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ronism" pitchFamily="2" charset="0"/>
              </a:rPr>
              <a:t>chuyện</a:t>
            </a:r>
            <a:endParaRPr lang="en-US" sz="6600" b="1" dirty="0">
              <a:ln>
                <a:solidFill>
                  <a:prstClr val="white"/>
                </a:solidFill>
              </a:ln>
              <a:solidFill>
                <a:srgbClr val="E7E6E6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kronism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45509" y="3697188"/>
            <a:ext cx="1751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400" b="1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</a:t>
            </a:r>
            <a:r>
              <a:rPr lang="en-US" sz="2400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42)</a:t>
            </a:r>
            <a:endParaRPr lang="en-US" sz="2400" b="1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50420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: 圆角 10">
            <a:extLst>
              <a:ext uri="{FF2B5EF4-FFF2-40B4-BE49-F238E27FC236}">
                <a16:creationId xmlns:a16="http://schemas.microsoft.com/office/drawing/2014/main" id="{0F3DD801-73BB-4E6C-AE05-9F2AAE87257D}"/>
              </a:ext>
            </a:extLst>
          </p:cNvPr>
          <p:cNvSpPr/>
          <p:nvPr/>
        </p:nvSpPr>
        <p:spPr>
          <a:xfrm>
            <a:off x="4018208" y="542600"/>
            <a:ext cx="4082603" cy="1046035"/>
          </a:xfrm>
          <a:custGeom>
            <a:avLst/>
            <a:gdLst>
              <a:gd name="connsiteX0" fmla="*/ 0 w 4017364"/>
              <a:gd name="connsiteY0" fmla="*/ 163424 h 1384364"/>
              <a:gd name="connsiteX1" fmla="*/ 163424 w 4017364"/>
              <a:gd name="connsiteY1" fmla="*/ 0 h 1384364"/>
              <a:gd name="connsiteX2" fmla="*/ 3853940 w 4017364"/>
              <a:gd name="connsiteY2" fmla="*/ 0 h 1384364"/>
              <a:gd name="connsiteX3" fmla="*/ 4017364 w 4017364"/>
              <a:gd name="connsiteY3" fmla="*/ 163424 h 1384364"/>
              <a:gd name="connsiteX4" fmla="*/ 4017364 w 4017364"/>
              <a:gd name="connsiteY4" fmla="*/ 1220940 h 1384364"/>
              <a:gd name="connsiteX5" fmla="*/ 3853940 w 4017364"/>
              <a:gd name="connsiteY5" fmla="*/ 1384364 h 1384364"/>
              <a:gd name="connsiteX6" fmla="*/ 163424 w 4017364"/>
              <a:gd name="connsiteY6" fmla="*/ 1384364 h 1384364"/>
              <a:gd name="connsiteX7" fmla="*/ 0 w 4017364"/>
              <a:gd name="connsiteY7" fmla="*/ 1220940 h 1384364"/>
              <a:gd name="connsiteX8" fmla="*/ 0 w 4017364"/>
              <a:gd name="connsiteY8" fmla="*/ 163424 h 138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17364" h="1384364" fill="none" extrusionOk="0">
                <a:moveTo>
                  <a:pt x="0" y="163424"/>
                </a:moveTo>
                <a:cubicBezTo>
                  <a:pt x="-438" y="77615"/>
                  <a:pt x="68661" y="-1335"/>
                  <a:pt x="163424" y="0"/>
                </a:cubicBezTo>
                <a:cubicBezTo>
                  <a:pt x="1537066" y="-28671"/>
                  <a:pt x="3132560" y="97780"/>
                  <a:pt x="3853940" y="0"/>
                </a:cubicBezTo>
                <a:cubicBezTo>
                  <a:pt x="3941159" y="-2604"/>
                  <a:pt x="4015619" y="70386"/>
                  <a:pt x="4017364" y="163424"/>
                </a:cubicBezTo>
                <a:cubicBezTo>
                  <a:pt x="4055161" y="502590"/>
                  <a:pt x="4094861" y="915628"/>
                  <a:pt x="4017364" y="1220940"/>
                </a:cubicBezTo>
                <a:cubicBezTo>
                  <a:pt x="4011438" y="1312507"/>
                  <a:pt x="3951972" y="1390997"/>
                  <a:pt x="3853940" y="1384364"/>
                </a:cubicBezTo>
                <a:cubicBezTo>
                  <a:pt x="2151216" y="1247724"/>
                  <a:pt x="1919084" y="1222279"/>
                  <a:pt x="163424" y="1384364"/>
                </a:cubicBezTo>
                <a:cubicBezTo>
                  <a:pt x="65508" y="1370591"/>
                  <a:pt x="9" y="1307704"/>
                  <a:pt x="0" y="1220940"/>
                </a:cubicBezTo>
                <a:cubicBezTo>
                  <a:pt x="-53066" y="843045"/>
                  <a:pt x="39586" y="640178"/>
                  <a:pt x="0" y="163424"/>
                </a:cubicBezTo>
                <a:close/>
              </a:path>
              <a:path w="4017364" h="1384364" stroke="0" extrusionOk="0">
                <a:moveTo>
                  <a:pt x="0" y="163424"/>
                </a:moveTo>
                <a:cubicBezTo>
                  <a:pt x="10757" y="78601"/>
                  <a:pt x="73668" y="-1457"/>
                  <a:pt x="163424" y="0"/>
                </a:cubicBezTo>
                <a:cubicBezTo>
                  <a:pt x="651058" y="61824"/>
                  <a:pt x="3291206" y="-125352"/>
                  <a:pt x="3853940" y="0"/>
                </a:cubicBezTo>
                <a:cubicBezTo>
                  <a:pt x="3944869" y="10559"/>
                  <a:pt x="4021419" y="76911"/>
                  <a:pt x="4017364" y="163424"/>
                </a:cubicBezTo>
                <a:cubicBezTo>
                  <a:pt x="4039398" y="453658"/>
                  <a:pt x="3983931" y="942770"/>
                  <a:pt x="4017364" y="1220940"/>
                </a:cubicBezTo>
                <a:cubicBezTo>
                  <a:pt x="4015266" y="1301885"/>
                  <a:pt x="3951982" y="1377873"/>
                  <a:pt x="3853940" y="1384364"/>
                </a:cubicBezTo>
                <a:cubicBezTo>
                  <a:pt x="3116104" y="1434603"/>
                  <a:pt x="1013215" y="1414871"/>
                  <a:pt x="163424" y="1384364"/>
                </a:cubicBezTo>
                <a:cubicBezTo>
                  <a:pt x="78153" y="1381521"/>
                  <a:pt x="-8756" y="1310822"/>
                  <a:pt x="0" y="1220940"/>
                </a:cubicBezTo>
                <a:cubicBezTo>
                  <a:pt x="84040" y="762935"/>
                  <a:pt x="-17149" y="376089"/>
                  <a:pt x="0" y="163424"/>
                </a:cubicBezTo>
                <a:close/>
              </a:path>
            </a:pathLst>
          </a:custGeom>
          <a:solidFill>
            <a:schemeClr val="bg1"/>
          </a:solidFill>
          <a:ln w="28575" cap="flat" cmpd="sng" algn="ctr">
            <a:solidFill>
              <a:schemeClr val="accent2">
                <a:lumMod val="50000"/>
              </a:schemeClr>
            </a:solidFill>
            <a:prstDash val="lgDash"/>
            <a:miter lim="800000"/>
            <a:extLst>
              <a:ext uri="{C807C97D-BFC1-408E-A445-0C87EB9F89A2}">
                <ask:lineSketchStyleProps xmlns="" xmlns:ask="http://schemas.microsoft.com/office/drawing/2018/sketchyshapes" sd="106342762">
                  <a:prstGeom prst="roundRect">
                    <a:avLst>
                      <a:gd name="adj" fmla="val 1180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kern="0">
              <a:solidFill>
                <a:schemeClr val="accent1">
                  <a:lumMod val="20000"/>
                  <a:lumOff val="80000"/>
                </a:schemeClr>
              </a:solidFill>
              <a:ea typeface="微软雅黑"/>
            </a:endParaRPr>
          </a:p>
        </p:txBody>
      </p:sp>
      <p:sp>
        <p:nvSpPr>
          <p:cNvPr id="10" name="圆角矩形 36"/>
          <p:cNvSpPr/>
          <p:nvPr/>
        </p:nvSpPr>
        <p:spPr>
          <a:xfrm>
            <a:off x="1980802" y="1871394"/>
            <a:ext cx="8888967" cy="1671818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25400" cap="flat" cmpd="sng" algn="ctr">
            <a:solidFill>
              <a:srgbClr val="FFC00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11" name="圆角矩形 36"/>
          <p:cNvSpPr/>
          <p:nvPr/>
        </p:nvSpPr>
        <p:spPr>
          <a:xfrm>
            <a:off x="1980802" y="3872494"/>
            <a:ext cx="8991998" cy="1742695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25400" cap="flat" cmpd="sng" algn="ctr">
            <a:solidFill>
              <a:srgbClr val="92D050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5F7700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06417" y="2045583"/>
            <a:ext cx="75407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nb-NO" sz="4000" b="1" dirty="0" smtClean="0">
                <a:solidFill>
                  <a:srgbClr val="7030A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Nhắc lại đúng cấu tạo bài văn kể chuyện.</a:t>
            </a:r>
            <a:endParaRPr lang="en-US" sz="4000" b="1" dirty="0">
              <a:solidFill>
                <a:srgbClr val="7030A0"/>
              </a:solidFill>
              <a:latin typeface="Arail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58970" y="4091167"/>
            <a:ext cx="8997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nb-NO" sz="4000" b="1" dirty="0" smtClean="0">
                <a:solidFill>
                  <a:srgbClr val="7030A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Nêu được tính </a:t>
            </a:r>
            <a:r>
              <a:rPr lang="nb-NO" sz="4000" b="1" dirty="0">
                <a:solidFill>
                  <a:srgbClr val="7030A0"/>
                </a:solidFill>
                <a:latin typeface="Arail"/>
                <a:ea typeface="Times New Roman" panose="02020603050405020304" pitchFamily="18" charset="0"/>
                <a:cs typeface="Times New Roman" panose="02020603050405020304" pitchFamily="18" charset="0"/>
              </a:rPr>
              <a:t>cách nhân vật trong truyện và ý nghĩa của câu chuyện. </a:t>
            </a:r>
            <a:endParaRPr lang="en-US" sz="4000" b="1" dirty="0">
              <a:solidFill>
                <a:srgbClr val="7030A0"/>
              </a:solidFill>
              <a:latin typeface="Arail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208" y="414324"/>
            <a:ext cx="424318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0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26">
            <a:extLst>
              <a:ext uri="{FF2B5EF4-FFF2-40B4-BE49-F238E27FC236}">
                <a16:creationId xmlns:a16="http://schemas.microsoft.com/office/drawing/2014/main" id="{1EF39787-EA6E-4B3E-9EEC-F1CD57AF5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613" y="505981"/>
            <a:ext cx="4380932" cy="4372699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613" y="848875"/>
            <a:ext cx="443217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7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752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849" r="65007"/>
          <a:stretch/>
        </p:blipFill>
        <p:spPr>
          <a:xfrm>
            <a:off x="7315200" y="2972353"/>
            <a:ext cx="4998976" cy="419066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43234" y="233811"/>
            <a:ext cx="9905531" cy="15254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945213-0295-4C3B-B473-2DBD0FA92D8E}"/>
              </a:ext>
            </a:extLst>
          </p:cNvPr>
          <p:cNvSpPr txBox="1"/>
          <p:nvPr/>
        </p:nvSpPr>
        <p:spPr>
          <a:xfrm>
            <a:off x="1553496" y="396349"/>
            <a:ext cx="9085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1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: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Dựa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4,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1858296" y="3454140"/>
            <a:ext cx="8347588" cy="121105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2182761" y="3440821"/>
            <a:ext cx="7683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qua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Round Diagonal Corner Rectangle 14"/>
          <p:cNvSpPr/>
          <p:nvPr/>
        </p:nvSpPr>
        <p:spPr>
          <a:xfrm>
            <a:off x="1922204" y="1938287"/>
            <a:ext cx="8347588" cy="121105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 Diagonal Corner Rectangle 15"/>
          <p:cNvSpPr/>
          <p:nvPr/>
        </p:nvSpPr>
        <p:spPr>
          <a:xfrm>
            <a:off x="1850921" y="4936958"/>
            <a:ext cx="8347588" cy="1211052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2364658" y="2234511"/>
            <a:ext cx="6325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Tx/>
              <a:buAutoNum type="alphaLcPeriod"/>
            </a:pP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2135679" y="4981109"/>
            <a:ext cx="7792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846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 animBg="1"/>
      <p:bldP spid="13" grpId="0"/>
      <p:bldP spid="15" grpId="0" animBg="1"/>
      <p:bldP spid="16" grpId="0" animBg="1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9" b="59815" l="21823" r="51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12" t="16032" r="47702" b="40436"/>
          <a:stretch/>
        </p:blipFill>
        <p:spPr>
          <a:xfrm>
            <a:off x="8447501" y="4074216"/>
            <a:ext cx="3744499" cy="2949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61019" l="7135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234" t="15900" r="13930" b="57511"/>
          <a:stretch/>
        </p:blipFill>
        <p:spPr>
          <a:xfrm flipH="1">
            <a:off x="441858" y="1473887"/>
            <a:ext cx="3583859" cy="319382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3038168" y="127861"/>
            <a:ext cx="4822722" cy="2382656"/>
          </a:xfrm>
          <a:prstGeom prst="cloudCallout">
            <a:avLst>
              <a:gd name="adj1" fmla="val -56923"/>
              <a:gd name="adj2" fmla="val 4331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3297824" y="595914"/>
            <a:ext cx="40321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FontTx/>
              <a:buAutoNum type="alphaLcPeriod"/>
            </a:pP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chuyện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ounded Rectangular Callout 8"/>
          <p:cNvSpPr/>
          <p:nvPr/>
        </p:nvSpPr>
        <p:spPr>
          <a:xfrm rot="16200000">
            <a:off x="4785847" y="1231492"/>
            <a:ext cx="2920180" cy="6356552"/>
          </a:xfrm>
          <a:prstGeom prst="wedgeRoundRectCallout">
            <a:avLst>
              <a:gd name="adj1" fmla="val 4471"/>
              <a:gd name="adj2" fmla="val 55465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78E569-75E0-43A3-BA63-9CC3268486E8}"/>
              </a:ext>
            </a:extLst>
          </p:cNvPr>
          <p:cNvSpPr txBox="1"/>
          <p:nvPr/>
        </p:nvSpPr>
        <p:spPr>
          <a:xfrm>
            <a:off x="3131121" y="3173113"/>
            <a:ext cx="62341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Kể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chuỗi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việc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đầu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cuối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;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liên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hay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. 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6673536" y="3670478"/>
            <a:ext cx="2575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297824" y="4157728"/>
            <a:ext cx="39272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172755" y="4641949"/>
            <a:ext cx="49583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651938" y="5129200"/>
            <a:ext cx="25973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259187" y="5605718"/>
            <a:ext cx="38241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7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92827" y="353957"/>
            <a:ext cx="8922774" cy="13863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56015A-6095-4F87-B991-9D83B77698B0}"/>
              </a:ext>
            </a:extLst>
          </p:cNvPr>
          <p:cNvSpPr txBox="1"/>
          <p:nvPr/>
        </p:nvSpPr>
        <p:spPr>
          <a:xfrm>
            <a:off x="2176615" y="396475"/>
            <a:ext cx="7868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il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55406" y="2219633"/>
            <a:ext cx="10589342" cy="3923070"/>
          </a:xfrm>
          <a:prstGeom prst="roundRect">
            <a:avLst>
              <a:gd name="adj" fmla="val 1817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3238A0-B798-47E6-B714-166E0235C29D}"/>
              </a:ext>
            </a:extLst>
          </p:cNvPr>
          <p:cNvSpPr txBox="1"/>
          <p:nvPr/>
        </p:nvSpPr>
        <p:spPr>
          <a:xfrm>
            <a:off x="1076634" y="2330050"/>
            <a:ext cx="100583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Tính</a:t>
            </a:r>
            <a:r>
              <a:rPr lang="en-US" sz="44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endParaRPr lang="en-US" sz="4400" b="1" dirty="0" smtClean="0">
              <a:solidFill>
                <a:srgbClr val="002060"/>
              </a:solidFill>
              <a:latin typeface="Arail"/>
              <a:cs typeface="Times New Roman" panose="02020603050405020304" pitchFamily="18" charset="0"/>
            </a:endParaRPr>
          </a:p>
          <a:p>
            <a:r>
              <a:rPr lang="en-US" sz="4400" b="1" dirty="0" err="1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thể</a:t>
            </a:r>
            <a:r>
              <a:rPr lang="en-US" sz="4400" b="1" dirty="0" smtClean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qua:</a:t>
            </a:r>
          </a:p>
          <a:p>
            <a:pPr marL="457200" indent="-457200">
              <a:buFontTx/>
              <a:buChar char="-"/>
            </a:pPr>
            <a:r>
              <a:rPr lang="en-US" sz="4400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Hành</a:t>
            </a:r>
            <a:r>
              <a:rPr lang="en-US" sz="4400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4400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Lời</a:t>
            </a:r>
            <a:r>
              <a:rPr lang="en-US" sz="4400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nói</a:t>
            </a:r>
            <a:r>
              <a:rPr lang="en-US" sz="4400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, ý </a:t>
            </a:r>
            <a:r>
              <a:rPr lang="en-US" sz="4400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nghĩ</a:t>
            </a:r>
            <a:r>
              <a:rPr lang="en-US" sz="4400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4400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đặc</a:t>
            </a:r>
            <a:r>
              <a:rPr lang="en-US" sz="4400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ngoại</a:t>
            </a:r>
            <a:r>
              <a:rPr lang="en-US" sz="4400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tiêu</a:t>
            </a:r>
            <a:r>
              <a:rPr lang="en-US" sz="4400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solidFill>
                  <a:srgbClr val="002060"/>
                </a:solidFill>
                <a:latin typeface="Arail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93" b="90000" l="10000" r="6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436"/>
          <a:stretch/>
        </p:blipFill>
        <p:spPr>
          <a:xfrm>
            <a:off x="6919454" y="2330050"/>
            <a:ext cx="4370436" cy="476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4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711</Words>
  <Application>Microsoft Office PowerPoint</Application>
  <PresentationFormat>Widescreen</PresentationFormat>
  <Paragraphs>100</Paragraphs>
  <Slides>29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微软雅黑</vt:lpstr>
      <vt:lpstr>Akronism</vt:lpstr>
      <vt:lpstr>AlaNice</vt:lpstr>
      <vt:lpstr>Arail</vt:lpstr>
      <vt:lpstr>Arial</vt:lpstr>
      <vt:lpstr>Calibri</vt:lpstr>
      <vt:lpstr>Calibri Light</vt:lpstr>
      <vt:lpstr>等线</vt:lpstr>
      <vt:lpstr>iCiel Cadena</vt:lpstr>
      <vt:lpstr>Roboto</vt:lpstr>
      <vt:lpstr>Tahoma</vt:lpstr>
      <vt:lpstr>Times New Roman</vt:lpstr>
      <vt:lpstr>UTM Ambrose</vt:lpstr>
      <vt:lpstr>方正卡通简体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68</cp:revision>
  <dcterms:created xsi:type="dcterms:W3CDTF">2022-01-09T15:36:52Z</dcterms:created>
  <dcterms:modified xsi:type="dcterms:W3CDTF">2022-02-15T14:16:30Z</dcterms:modified>
</cp:coreProperties>
</file>