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9" r:id="rId2"/>
    <p:sldId id="270" r:id="rId3"/>
    <p:sldId id="256" r:id="rId4"/>
    <p:sldId id="271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272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3902076"/>
            <a:ext cx="4533900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7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73250"/>
            <a:ext cx="103632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94475-27D0-4E90-B1EB-9C2D2497D4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C573E-7E46-4F7A-97D1-2F523EAD4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A9EA8-B102-4D39-9773-60E2497FC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8545F-6069-4609-9ECB-027876363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51277-3FE2-4BFD-A0A7-2AB4EBD84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0F3DB-D73D-40C2-9759-DC4AD6032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BDCB8-3F1C-41E4-B868-BF23CF4F16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8C8CF-7B32-4F87-BA19-3D36F8F01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A372-C8F5-47F6-B0C9-481CF06B5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61434-E67C-4F2C-B0B6-196D1352F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A7BBD-5028-49E9-95D1-579A95AC9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22D8C-B865-460E-A9E2-6575FDD5E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3902076"/>
            <a:ext cx="4533900" cy="2949575"/>
            <a:chOff x="0" y="2458"/>
            <a:chExt cx="2142" cy="1858"/>
          </a:xfrm>
        </p:grpSpPr>
        <p:sp>
          <p:nvSpPr>
            <p:cNvPr id="614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D52C05E-7F73-4428-A473-E0A9114C9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>
    <p:split orient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Tập làm văn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2438400" y="2133600"/>
            <a:ext cx="7010400" cy="34290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en-US" sz="3600" b="1" kern="10">
                <a:ln w="381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Trả bài</a:t>
            </a:r>
          </a:p>
          <a:p>
            <a:pPr algn="ctr"/>
            <a:r>
              <a:rPr lang="en-US" sz="3600" b="1" kern="10">
                <a:ln w="38100">
                  <a:solidFill>
                    <a:srgbClr val="FFCC99"/>
                  </a:solidFill>
                  <a:prstDash val="sysDot"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VĂN TẢ CẢNH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3223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3: </a:t>
            </a:r>
            <a:r>
              <a:rPr lang="en-US" sz="6000">
                <a:solidFill>
                  <a:schemeClr val="tx1"/>
                </a:solidFill>
                <a:effectLst/>
              </a:rPr>
              <a:t>Sửa bài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8229600" cy="4876800"/>
          </a:xfrm>
        </p:spPr>
        <p:txBody>
          <a:bodyPr/>
          <a:lstStyle/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AutoNum type="alphaLcParenR" startAt="4"/>
            </a:pPr>
            <a:r>
              <a:rPr lang="en-US" sz="4000">
                <a:solidFill>
                  <a:srgbClr val="FFFF00"/>
                </a:solidFill>
                <a:effectLst/>
              </a:rPr>
              <a:t>Sử dụng dấu câu:</a:t>
            </a: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Char char="v"/>
            </a:pPr>
            <a:r>
              <a:rPr lang="en-US" sz="4000">
                <a:effectLst/>
              </a:rPr>
              <a:t>Khoảng năm giờ kém mười. Có ít người thức dậy tập thể dục ở công viên.</a:t>
            </a:r>
          </a:p>
          <a:p>
            <a:pPr marL="990600" lvl="1" indent="-533400" eaLnBrk="1" hangingPunct="1">
              <a:buClr>
                <a:srgbClr val="FFCC99"/>
              </a:buClr>
              <a:buSzTx/>
              <a:buFont typeface="Wingdings" pitchFamily="2" charset="2"/>
              <a:buChar char="Ø"/>
            </a:pPr>
            <a:r>
              <a:rPr lang="en-US" sz="4000">
                <a:solidFill>
                  <a:srgbClr val="FFCC99"/>
                </a:solidFill>
                <a:effectLst/>
              </a:rPr>
              <a:t>Khoảng năm giờ kém mười, có ít người thức dây tập thể dục ở công viên.</a:t>
            </a:r>
            <a:r>
              <a:rPr lang="en-US" sz="3600">
                <a:solidFill>
                  <a:srgbClr val="FFCC99"/>
                </a:solidFill>
                <a:effectLst/>
              </a:rPr>
              <a:t>		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3223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3: </a:t>
            </a:r>
            <a:r>
              <a:rPr lang="en-US" sz="6000">
                <a:solidFill>
                  <a:schemeClr val="tx1"/>
                </a:solidFill>
                <a:effectLst/>
              </a:rPr>
              <a:t>Sửa bài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8229600" cy="4876800"/>
          </a:xfrm>
        </p:spPr>
        <p:txBody>
          <a:bodyPr/>
          <a:lstStyle/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AutoNum type="alphaLcParenR" startAt="5"/>
            </a:pPr>
            <a:r>
              <a:rPr lang="en-US" sz="4000">
                <a:solidFill>
                  <a:srgbClr val="FFFF00"/>
                </a:solidFill>
                <a:effectLst/>
              </a:rPr>
              <a:t>Diễn đạt ý:</a:t>
            </a: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Char char="v"/>
            </a:pPr>
            <a:r>
              <a:rPr lang="en-US" sz="4000">
                <a:effectLst/>
              </a:rPr>
              <a:t>Những con bướm bắt đầu bay tới, những bông hoa hút mật.</a:t>
            </a:r>
          </a:p>
          <a:p>
            <a:pPr marL="990600" lvl="1" indent="-533400" eaLnBrk="1" hangingPunct="1">
              <a:buClr>
                <a:srgbClr val="FFCC99"/>
              </a:buClr>
              <a:buSzTx/>
              <a:buFont typeface="Wingdings" pitchFamily="2" charset="2"/>
              <a:buChar char="Ø"/>
            </a:pPr>
            <a:r>
              <a:rPr lang="en-US" sz="4000">
                <a:solidFill>
                  <a:srgbClr val="FFCC99"/>
                </a:solidFill>
                <a:effectLst/>
              </a:rPr>
              <a:t>Những con bướm bắt đầu bay tới những bông hoa hút mật.</a:t>
            </a:r>
            <a:r>
              <a:rPr lang="en-US" sz="3600">
                <a:solidFill>
                  <a:srgbClr val="FFCC99"/>
                </a:solidFill>
                <a:effectLst/>
              </a:rPr>
              <a:t>		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3223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3: </a:t>
            </a:r>
            <a:r>
              <a:rPr lang="en-US" sz="6000">
                <a:solidFill>
                  <a:schemeClr val="tx1"/>
                </a:solidFill>
                <a:effectLst/>
              </a:rPr>
              <a:t>Sửa bài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905000"/>
            <a:ext cx="8229600" cy="4648200"/>
          </a:xfrm>
        </p:spPr>
        <p:txBody>
          <a:bodyPr/>
          <a:lstStyle/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AutoNum type="alphaLcParenR" startAt="5"/>
            </a:pPr>
            <a:r>
              <a:rPr lang="en-US" sz="4000">
                <a:solidFill>
                  <a:srgbClr val="FFFF00"/>
                </a:solidFill>
                <a:effectLst/>
              </a:rPr>
              <a:t>Diễn đạt ý:</a:t>
            </a: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Char char="v"/>
            </a:pPr>
            <a:r>
              <a:rPr lang="en-US" sz="4000">
                <a:effectLst/>
              </a:rPr>
              <a:t>Ngôi nhà của em rất ấm cúng và sạch đẹp.</a:t>
            </a:r>
          </a:p>
          <a:p>
            <a:pPr marL="990600" lvl="1" indent="-533400" eaLnBrk="1" hangingPunct="1">
              <a:buClr>
                <a:srgbClr val="FFCC99"/>
              </a:buClr>
              <a:buSzTx/>
              <a:buFont typeface="Wingdings" pitchFamily="2" charset="2"/>
              <a:buChar char="Ø"/>
            </a:pPr>
            <a:r>
              <a:rPr lang="en-US" sz="4000">
                <a:solidFill>
                  <a:srgbClr val="FFCC99"/>
                </a:solidFill>
                <a:effectLst/>
              </a:rPr>
              <a:t>Ngôi nhà của em thật ấm cúng và sạch đẹp.</a:t>
            </a:r>
            <a:endParaRPr lang="en-US" sz="3600">
              <a:solidFill>
                <a:srgbClr val="FFCC99"/>
              </a:solidFill>
              <a:effectLst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59705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4: </a:t>
            </a:r>
            <a:br>
              <a:rPr lang="en-US" sz="6000">
                <a:solidFill>
                  <a:schemeClr val="folHlink"/>
                </a:solidFill>
                <a:effectLst/>
              </a:rPr>
            </a:br>
            <a:r>
              <a:rPr lang="en-US" sz="6000">
                <a:solidFill>
                  <a:schemeClr val="tx1"/>
                </a:solidFill>
                <a:effectLst/>
              </a:rPr>
              <a:t>Học sinh tự sửa bài.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59705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5: </a:t>
            </a:r>
            <a:br>
              <a:rPr lang="en-US" sz="6000">
                <a:solidFill>
                  <a:schemeClr val="folHlink"/>
                </a:solidFill>
                <a:effectLst/>
              </a:rPr>
            </a:br>
            <a:r>
              <a:rPr lang="en-US" sz="6000">
                <a:solidFill>
                  <a:schemeClr val="tx1"/>
                </a:solidFill>
                <a:effectLst/>
              </a:rPr>
              <a:t>Nhận xét tiết học.</a:t>
            </a:r>
            <a:br>
              <a:rPr lang="en-US" sz="6000">
                <a:solidFill>
                  <a:schemeClr val="tx1"/>
                </a:solidFill>
                <a:effectLst/>
              </a:rPr>
            </a:br>
            <a:r>
              <a:rPr lang="en-US" sz="6000">
                <a:solidFill>
                  <a:schemeClr val="tx1"/>
                </a:solidFill>
                <a:effectLst/>
              </a:rPr>
              <a:t>Đọc bài văn hay.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2461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Dặn dò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057401"/>
            <a:ext cx="8229600" cy="40735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Ôn tập:</a:t>
            </a:r>
          </a:p>
          <a:p>
            <a:pPr lvl="1" eaLnBrk="1" hangingPunct="1">
              <a:defRPr/>
            </a:pPr>
            <a:r>
              <a:rPr lang="en-US" sz="3600"/>
              <a:t>Dàn bài văn tả cảnh.</a:t>
            </a:r>
          </a:p>
          <a:p>
            <a:pPr lvl="1" eaLnBrk="1" hangingPunct="1">
              <a:defRPr/>
            </a:pPr>
            <a:r>
              <a:rPr lang="en-US" sz="3600"/>
              <a:t>Hoàn chỉnh đoạn văn viết lại theo cách khác hay hơn.</a:t>
            </a:r>
          </a:p>
          <a:p>
            <a:pPr eaLnBrk="1" hangingPunct="1">
              <a:defRPr/>
            </a:pPr>
            <a:r>
              <a:rPr lang="en-US" sz="3600">
                <a:solidFill>
                  <a:srgbClr val="FFFF00"/>
                </a:solidFill>
              </a:rPr>
              <a:t>Chuẩn bị bài:</a:t>
            </a:r>
          </a:p>
          <a:p>
            <a:pPr lvl="1" eaLnBrk="1" hangingPunct="1">
              <a:defRPr/>
            </a:pPr>
            <a:r>
              <a:rPr lang="en-US" sz="3600"/>
              <a:t>Luyện tập làm đơn.</a:t>
            </a:r>
            <a:endParaRPr lang="en-US" sz="320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04801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>
                <a:solidFill>
                  <a:schemeClr val="folHlink"/>
                </a:solidFill>
              </a:rPr>
              <a:t>Đề bài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676400"/>
            <a:ext cx="8686800" cy="4876800"/>
          </a:xfrm>
        </p:spPr>
        <p:txBody>
          <a:bodyPr/>
          <a:lstStyle/>
          <a:p>
            <a:pPr marL="609600" indent="-609600" algn="just" eaLnBrk="1" hangingPunct="1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en-US" sz="3600" dirty="0" err="1">
                <a:effectLst/>
              </a:rPr>
              <a:t>Tả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cảnh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một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buổi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sáng</a:t>
            </a:r>
            <a:r>
              <a:rPr lang="en-US" sz="3600" dirty="0">
                <a:effectLst/>
              </a:rPr>
              <a:t> (</a:t>
            </a:r>
            <a:r>
              <a:rPr lang="en-US" sz="3600" dirty="0" err="1">
                <a:effectLst/>
              </a:rPr>
              <a:t>trưa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hoặc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chiều</a:t>
            </a:r>
            <a:r>
              <a:rPr lang="en-US" sz="3600" dirty="0">
                <a:effectLst/>
              </a:rPr>
              <a:t>) </a:t>
            </a:r>
            <a:r>
              <a:rPr lang="en-US" sz="3600" dirty="0" err="1">
                <a:effectLst/>
              </a:rPr>
              <a:t>trong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một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vườn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cây</a:t>
            </a:r>
            <a:r>
              <a:rPr lang="en-US" sz="3600" dirty="0">
                <a:effectLst/>
              </a:rPr>
              <a:t> (hay </a:t>
            </a:r>
            <a:r>
              <a:rPr lang="en-US" sz="3600" dirty="0" err="1">
                <a:effectLst/>
              </a:rPr>
              <a:t>trong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công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viên</a:t>
            </a:r>
            <a:r>
              <a:rPr lang="en-US" sz="3600" dirty="0">
                <a:effectLst/>
              </a:rPr>
              <a:t>, </a:t>
            </a:r>
            <a:r>
              <a:rPr lang="en-US" sz="3600" dirty="0" err="1">
                <a:effectLst/>
              </a:rPr>
              <a:t>trên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đường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phố</a:t>
            </a:r>
            <a:r>
              <a:rPr lang="en-US" sz="3600" dirty="0">
                <a:effectLst/>
              </a:rPr>
              <a:t>, </a:t>
            </a:r>
            <a:r>
              <a:rPr lang="en-US" sz="3600" dirty="0" err="1">
                <a:effectLst/>
              </a:rPr>
              <a:t>trên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cánh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đồng</a:t>
            </a:r>
            <a:r>
              <a:rPr lang="en-US" sz="3600" dirty="0">
                <a:effectLst/>
              </a:rPr>
              <a:t>, </a:t>
            </a:r>
            <a:r>
              <a:rPr lang="en-US" sz="3600" dirty="0" err="1">
                <a:effectLst/>
              </a:rPr>
              <a:t>nương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rẫy</a:t>
            </a:r>
            <a:r>
              <a:rPr lang="en-US" sz="3600" dirty="0">
                <a:effectLst/>
              </a:rPr>
              <a:t>).</a:t>
            </a:r>
          </a:p>
          <a:p>
            <a:pPr marL="609600" indent="-609600" algn="just" eaLnBrk="1" hangingPunct="1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en-US" sz="3600" dirty="0" err="1">
                <a:effectLst/>
              </a:rPr>
              <a:t>Tả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một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cơn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mưa</a:t>
            </a:r>
            <a:r>
              <a:rPr lang="en-US" sz="3600" dirty="0">
                <a:effectLst/>
              </a:rPr>
              <a:t>.</a:t>
            </a:r>
          </a:p>
          <a:p>
            <a:pPr marL="609600" indent="-609600" algn="just" eaLnBrk="1" hangingPunct="1">
              <a:buClr>
                <a:srgbClr val="FFFF00"/>
              </a:buClr>
              <a:buSzTx/>
              <a:buFont typeface="Wingdings" pitchFamily="2" charset="2"/>
              <a:buAutoNum type="arabicPeriod"/>
            </a:pPr>
            <a:r>
              <a:rPr lang="en-US" sz="3600" dirty="0" err="1">
                <a:effectLst/>
              </a:rPr>
              <a:t>Tả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ngôi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nhà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của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em</a:t>
            </a:r>
            <a:r>
              <a:rPr lang="en-US" sz="3600" dirty="0">
                <a:effectLst/>
              </a:rPr>
              <a:t> (</a:t>
            </a:r>
            <a:r>
              <a:rPr lang="en-US" sz="3600" dirty="0" err="1">
                <a:effectLst/>
              </a:rPr>
              <a:t>hoặc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căn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hộ</a:t>
            </a:r>
            <a:r>
              <a:rPr lang="en-US" sz="3600" dirty="0">
                <a:effectLst/>
              </a:rPr>
              <a:t>, </a:t>
            </a:r>
            <a:r>
              <a:rPr lang="en-US" sz="3600" dirty="0" err="1">
                <a:effectLst/>
              </a:rPr>
              <a:t>phòng</a:t>
            </a:r>
            <a:r>
              <a:rPr lang="en-US" sz="3600" dirty="0">
                <a:effectLst/>
              </a:rPr>
              <a:t> ở </a:t>
            </a:r>
            <a:r>
              <a:rPr lang="en-US" sz="3600" dirty="0" err="1">
                <a:effectLst/>
              </a:rPr>
              <a:t>của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gia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đình</a:t>
            </a:r>
            <a:r>
              <a:rPr lang="en-US" sz="3600" dirty="0">
                <a:effectLst/>
              </a:rPr>
              <a:t> </a:t>
            </a:r>
            <a:r>
              <a:rPr lang="en-US" sz="3600" dirty="0" err="1">
                <a:effectLst/>
              </a:rPr>
              <a:t>em</a:t>
            </a:r>
            <a:r>
              <a:rPr lang="en-US" sz="3600" dirty="0">
                <a:effectLst/>
              </a:rPr>
              <a:t>).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solidFill>
                  <a:schemeClr val="folHlink"/>
                </a:solidFill>
                <a:effectLst/>
              </a:rPr>
              <a:t>Hoạt động 1</a:t>
            </a:r>
            <a:r>
              <a:rPr lang="en-US" sz="4000">
                <a:solidFill>
                  <a:schemeClr val="tx1"/>
                </a:solidFill>
                <a:effectLst/>
              </a:rPr>
              <a:t>                                     Thống kê</a:t>
            </a:r>
          </a:p>
        </p:txBody>
      </p:sp>
      <p:graphicFrame>
        <p:nvGraphicFramePr>
          <p:cNvPr id="4132" name="Group 36"/>
          <p:cNvGraphicFramePr>
            <a:graphicFrameLocks noGrp="1"/>
          </p:cNvGraphicFramePr>
          <p:nvPr>
            <p:ph idx="1"/>
          </p:nvPr>
        </p:nvGraphicFramePr>
        <p:xfrm>
          <a:off x="2057400" y="2667001"/>
          <a:ext cx="8229600" cy="3027363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63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 – 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 – 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DTB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 –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 – 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 – 10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TTB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solidFill>
                  <a:schemeClr val="folHlink"/>
                </a:solidFill>
                <a:effectLst/>
              </a:rPr>
              <a:t>Hoạt động 1</a:t>
            </a:r>
            <a:r>
              <a:rPr lang="en-US" sz="4000">
                <a:solidFill>
                  <a:schemeClr val="tx1"/>
                </a:solidFill>
                <a:effectLst/>
              </a:rPr>
              <a:t>                                     Thống kê</a:t>
            </a:r>
          </a:p>
        </p:txBody>
      </p:sp>
      <p:graphicFrame>
        <p:nvGraphicFramePr>
          <p:cNvPr id="4132" name="Group 36"/>
          <p:cNvGraphicFramePr>
            <a:graphicFrameLocks noGrp="1"/>
          </p:cNvGraphicFramePr>
          <p:nvPr>
            <p:ph idx="1"/>
          </p:nvPr>
        </p:nvGraphicFramePr>
        <p:xfrm>
          <a:off x="2057400" y="2667001"/>
          <a:ext cx="8229600" cy="3027363"/>
        </p:xfrm>
        <a:graphic>
          <a:graphicData uri="http://schemas.openxmlformats.org/drawingml/2006/table">
            <a:tbl>
              <a:tblPr/>
              <a:tblGrid>
                <a:gridCol w="117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63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63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 – 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 – 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DTB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 –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 – 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9 – 10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TTB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681305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59705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2</a:t>
            </a:r>
            <a:r>
              <a:rPr lang="en-US" sz="5400">
                <a:solidFill>
                  <a:schemeClr val="tx1"/>
                </a:solidFill>
                <a:effectLst/>
              </a:rPr>
              <a:t>                                     Đánh giá việc thực hiện các yêu cầu của đề bài.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  <a:effectLst/>
              </a:rPr>
              <a:t>a) Xác định yêu cầu của đề bài:</a:t>
            </a:r>
            <a:endParaRPr lang="en-US" smtClean="0">
              <a:solidFill>
                <a:schemeClr val="tx1"/>
              </a:solidFill>
              <a:effectLst/>
            </a:endParaRPr>
          </a:p>
        </p:txBody>
      </p:sp>
      <p:sp>
        <p:nvSpPr>
          <p:cNvPr id="7171" name="Rectangle 30"/>
          <p:cNvSpPr>
            <a:spLocks noGrp="1" noChangeArrowheads="1"/>
          </p:cNvSpPr>
          <p:nvPr>
            <p:ph type="body" idx="1"/>
          </p:nvPr>
        </p:nvSpPr>
        <p:spPr>
          <a:xfrm>
            <a:off x="1981200" y="2057400"/>
            <a:ext cx="8229600" cy="3886200"/>
          </a:xfrm>
        </p:spPr>
        <p:txBody>
          <a:bodyPr/>
          <a:lstStyle/>
          <a:p>
            <a:pPr eaLnBrk="1" hangingPunct="1"/>
            <a:r>
              <a:rPr lang="en-US" sz="3600">
                <a:effectLst/>
              </a:rPr>
              <a:t>Các em viết đúng yêu cầu của đề bài.</a:t>
            </a:r>
          </a:p>
          <a:p>
            <a:pPr lvl="1" eaLnBrk="1" hangingPunct="1"/>
            <a:r>
              <a:rPr lang="en-US" sz="3600">
                <a:solidFill>
                  <a:srgbClr val="FFFF00"/>
                </a:solidFill>
                <a:effectLst/>
              </a:rPr>
              <a:t>Tả cơn mưa.</a:t>
            </a:r>
          </a:p>
          <a:p>
            <a:pPr lvl="1" eaLnBrk="1" hangingPunct="1"/>
            <a:r>
              <a:rPr lang="en-US" sz="3600">
                <a:solidFill>
                  <a:srgbClr val="FFFF00"/>
                </a:solidFill>
                <a:effectLst/>
              </a:rPr>
              <a:t>Tả cảnh công viên buổi sáng sớm.</a:t>
            </a:r>
          </a:p>
          <a:p>
            <a:pPr lvl="1" eaLnBrk="1" hangingPunct="1"/>
            <a:r>
              <a:rPr lang="en-US" sz="3600">
                <a:solidFill>
                  <a:srgbClr val="FFFF00"/>
                </a:solidFill>
                <a:effectLst/>
              </a:rPr>
              <a:t>Tả ngôi nhà.</a:t>
            </a:r>
          </a:p>
          <a:p>
            <a:pPr eaLnBrk="1" hangingPunct="1"/>
            <a:r>
              <a:rPr lang="en-US" sz="3600">
                <a:effectLst/>
              </a:rPr>
              <a:t>Xác định đúng yêu cầu của đề bài, kiểu bài.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1"/>
            <a:ext cx="8229600" cy="1139825"/>
          </a:xfrm>
        </p:spPr>
        <p:txBody>
          <a:bodyPr/>
          <a:lstStyle/>
          <a:p>
            <a:pPr eaLnBrk="1" hangingPunct="1"/>
            <a:r>
              <a:rPr lang="en-US" sz="3600">
                <a:solidFill>
                  <a:schemeClr val="folHlink"/>
                </a:solidFill>
                <a:effectLst/>
              </a:rPr>
              <a:t>b) Nhận xét việc thực hiện các yêu cầu của đề bài:</a:t>
            </a:r>
            <a:endParaRPr lang="en-US" sz="3600">
              <a:solidFill>
                <a:schemeClr val="tx1"/>
              </a:solidFill>
              <a:effectLst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371600"/>
            <a:ext cx="8686800" cy="5181600"/>
          </a:xfrm>
        </p:spPr>
        <p:txBody>
          <a:bodyPr/>
          <a:lstStyle/>
          <a:p>
            <a:pPr algn="just" eaLnBrk="1" hangingPunct="1"/>
            <a:r>
              <a:rPr lang="en-US" dirty="0" err="1" smtClean="0">
                <a:solidFill>
                  <a:srgbClr val="FFFF00"/>
                </a:solidFill>
                <a:effectLst/>
              </a:rPr>
              <a:t>Kiểu</a:t>
            </a:r>
            <a:r>
              <a:rPr lang="en-US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effectLst/>
              </a:rPr>
              <a:t>bài</a:t>
            </a:r>
            <a:r>
              <a:rPr lang="en-US" dirty="0" smtClean="0">
                <a:solidFill>
                  <a:srgbClr val="FFFF00"/>
                </a:solidFill>
                <a:effectLst/>
              </a:rPr>
              <a:t>: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Xác</a:t>
            </a:r>
            <a:r>
              <a:rPr lang="en-US" dirty="0" smtClean="0">
                <a:effectLst/>
              </a:rPr>
              <a:t> định </a:t>
            </a:r>
            <a:r>
              <a:rPr lang="en-US" dirty="0" err="1" smtClean="0">
                <a:effectLst/>
              </a:rPr>
              <a:t>được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kiểu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bài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đã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tả</a:t>
            </a:r>
            <a:r>
              <a:rPr lang="en-US" dirty="0" smtClean="0">
                <a:effectLst/>
              </a:rPr>
              <a:t>.</a:t>
            </a:r>
          </a:p>
          <a:p>
            <a:pPr algn="just" eaLnBrk="1" hangingPunct="1"/>
            <a:r>
              <a:rPr lang="en-US" dirty="0" err="1" smtClean="0">
                <a:solidFill>
                  <a:srgbClr val="FFFF00"/>
                </a:solidFill>
                <a:effectLst/>
              </a:rPr>
              <a:t>Đoạn</a:t>
            </a:r>
            <a:r>
              <a:rPr lang="en-US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 smtClean="0">
                <a:solidFill>
                  <a:srgbClr val="FFFF00"/>
                </a:solidFill>
                <a:effectLst/>
              </a:rPr>
              <a:t>văn</a:t>
            </a:r>
            <a:r>
              <a:rPr lang="en-US" dirty="0" smtClean="0">
                <a:solidFill>
                  <a:srgbClr val="FFFF00"/>
                </a:solidFill>
                <a:effectLst/>
              </a:rPr>
              <a:t> hay: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Trời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đang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sáng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bỗng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tối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dần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mây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đen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đầy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nghịt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Gió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bỗng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đổi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mát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gió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càng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mát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lạnh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cây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cối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chao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đảo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sấm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chớp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đầy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trời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Mưa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đổ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xuống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ngày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càng</a:t>
            </a:r>
            <a:r>
              <a:rPr lang="en-US" dirty="0" smtClean="0">
                <a:effectLst/>
              </a:rPr>
              <a:t> to. </a:t>
            </a:r>
            <a:r>
              <a:rPr lang="en-US" dirty="0" err="1" smtClean="0">
                <a:effectLst/>
              </a:rPr>
              <a:t>Những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giọt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mưa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rơi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xuống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lòng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đường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nổi</a:t>
            </a:r>
            <a:r>
              <a:rPr lang="en-US" dirty="0" smtClean="0">
                <a:effectLst/>
              </a:rPr>
              <a:t> bong </a:t>
            </a:r>
            <a:r>
              <a:rPr lang="en-US" dirty="0" err="1" smtClean="0">
                <a:effectLst/>
              </a:rPr>
              <a:t>bóng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Màn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mưa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kéo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dạt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từng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đợt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gió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quét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ràn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rạt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ràn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rạt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cùng</a:t>
            </a:r>
            <a:r>
              <a:rPr lang="en-US" dirty="0" smtClean="0">
                <a:effectLst/>
              </a:rPr>
              <a:t> </a:t>
            </a:r>
            <a:r>
              <a:rPr lang="en-US" dirty="0" err="1" smtClean="0">
                <a:effectLst/>
              </a:rPr>
              <a:t>tiếng</a:t>
            </a:r>
            <a:r>
              <a:rPr lang="en-US" dirty="0" smtClean="0">
                <a:effectLst/>
              </a:rPr>
              <a:t>  </a:t>
            </a:r>
            <a:r>
              <a:rPr lang="en-US" dirty="0" err="1" smtClean="0">
                <a:effectLst/>
              </a:rPr>
              <a:t>gió</a:t>
            </a:r>
            <a:r>
              <a:rPr lang="en-US" dirty="0" smtClean="0">
                <a:effectLst/>
              </a:rPr>
              <a:t> ù </a:t>
            </a:r>
            <a:r>
              <a:rPr lang="en-US" dirty="0" err="1" smtClean="0">
                <a:effectLst/>
              </a:rPr>
              <a:t>ù</a:t>
            </a:r>
            <a:r>
              <a:rPr lang="en-US" dirty="0" smtClean="0">
                <a:effectLst/>
              </a:rPr>
              <a:t>,…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3223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3: </a:t>
            </a:r>
            <a:r>
              <a:rPr lang="en-US" sz="6000">
                <a:solidFill>
                  <a:schemeClr val="tx1"/>
                </a:solidFill>
                <a:effectLst/>
              </a:rPr>
              <a:t>Sửa bài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8229600" cy="4876800"/>
          </a:xfrm>
        </p:spPr>
        <p:txBody>
          <a:bodyPr/>
          <a:lstStyle/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AutoNum type="alphaLcParenR"/>
            </a:pPr>
            <a:r>
              <a:rPr lang="en-US" smtClean="0">
                <a:solidFill>
                  <a:srgbClr val="FFFF00"/>
                </a:solidFill>
                <a:effectLst/>
              </a:rPr>
              <a:t>Bố cục bài văn: </a:t>
            </a:r>
          </a:p>
          <a:p>
            <a:pPr marL="609600" indent="-609600" eaLnBrk="1" hangingPunct="1">
              <a:buClr>
                <a:srgbClr val="FFFF00"/>
              </a:buClr>
              <a:buSzTx/>
              <a:buNone/>
            </a:pPr>
            <a:r>
              <a:rPr lang="en-US" smtClean="0">
                <a:effectLst/>
              </a:rPr>
              <a:t>	Đa số bài làm có bố cục rõ, khá cân đối.</a:t>
            </a: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AutoNum type="alphaLcParenR" startAt="2"/>
            </a:pPr>
            <a:r>
              <a:rPr lang="en-US" smtClean="0">
                <a:solidFill>
                  <a:srgbClr val="FFFF00"/>
                </a:solidFill>
                <a:effectLst/>
              </a:rPr>
              <a:t>Chính tả: </a:t>
            </a:r>
          </a:p>
          <a:p>
            <a:pPr marL="609600" indent="-609600" eaLnBrk="1" hangingPunct="1">
              <a:buClr>
                <a:srgbClr val="FFFF00"/>
              </a:buClr>
              <a:buSzTx/>
              <a:buNone/>
            </a:pPr>
            <a:r>
              <a:rPr lang="en-US" smtClean="0">
                <a:effectLst/>
              </a:rPr>
              <a:t>	</a:t>
            </a:r>
            <a:r>
              <a:rPr lang="en-US" sz="6000">
                <a:effectLst/>
              </a:rPr>
              <a:t>mãi mê	  in ỏi		            </a:t>
            </a:r>
          </a:p>
          <a:p>
            <a:pPr marL="609600" indent="-609600" eaLnBrk="1" hangingPunct="1">
              <a:buClr>
                <a:srgbClr val="FFFF00"/>
              </a:buClr>
              <a:buSzTx/>
              <a:buNone/>
            </a:pPr>
            <a:r>
              <a:rPr lang="en-US" sz="6000">
                <a:effectLst/>
              </a:rPr>
              <a:t>	vức rác    xi măn	  cuối rạp mình</a:t>
            </a: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6248400" y="4191000"/>
            <a:ext cx="5334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895600" y="5334000"/>
            <a:ext cx="10668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6934200" y="5334000"/>
            <a:ext cx="14478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819400" y="6248400"/>
            <a:ext cx="12192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2819400" y="4191000"/>
            <a:ext cx="10668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562600" y="3352801"/>
            <a:ext cx="12954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rgbClr val="FFCC99"/>
                </a:solidFill>
              </a:rPr>
              <a:t>inh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2667000" y="3352801"/>
            <a:ext cx="14478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FFCC99"/>
                </a:solidFill>
              </a:rPr>
              <a:t>mải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743200" y="4419601"/>
            <a:ext cx="12954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rgbClr val="FFCC99"/>
                </a:solidFill>
              </a:rPr>
              <a:t>vứt</a:t>
            </a: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6858000" y="4419601"/>
            <a:ext cx="22098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rgbClr val="FFCC99"/>
                </a:solidFill>
              </a:rPr>
              <a:t>măng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743200" y="5334001"/>
            <a:ext cx="1447800" cy="1006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rgbClr val="FFCC99"/>
                </a:solidFill>
              </a:rPr>
              <a:t>cúi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  <p:bldP spid="16391" grpId="0" animBg="1"/>
      <p:bldP spid="16392" grpId="0" animBg="1"/>
      <p:bldP spid="16393" grpId="0" animBg="1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4"/>
            <a:ext cx="8229600" cy="1322387"/>
          </a:xfrm>
        </p:spPr>
        <p:txBody>
          <a:bodyPr/>
          <a:lstStyle/>
          <a:p>
            <a:pPr eaLnBrk="1" hangingPunct="1"/>
            <a:r>
              <a:rPr lang="en-US" sz="6000">
                <a:solidFill>
                  <a:schemeClr val="folHlink"/>
                </a:solidFill>
                <a:effectLst/>
              </a:rPr>
              <a:t>Hoạt động 3: </a:t>
            </a:r>
            <a:r>
              <a:rPr lang="en-US" sz="6000">
                <a:solidFill>
                  <a:schemeClr val="tx1"/>
                </a:solidFill>
                <a:effectLst/>
              </a:rPr>
              <a:t>Sửa bài</a:t>
            </a:r>
            <a:endParaRPr lang="en-US" sz="5400">
              <a:solidFill>
                <a:schemeClr val="tx1"/>
              </a:solidFill>
              <a:effectLst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524000"/>
            <a:ext cx="8610600" cy="4876800"/>
          </a:xfrm>
        </p:spPr>
        <p:txBody>
          <a:bodyPr/>
          <a:lstStyle/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AutoNum type="alphaLcParenR" startAt="3"/>
            </a:pPr>
            <a:r>
              <a:rPr lang="en-US" sz="4000">
                <a:solidFill>
                  <a:srgbClr val="FFFF00"/>
                </a:solidFill>
                <a:effectLst/>
              </a:rPr>
              <a:t>Sử dụng từ: </a:t>
            </a: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Char char="v"/>
            </a:pPr>
            <a:r>
              <a:rPr lang="en-US" sz="4000">
                <a:effectLst/>
              </a:rPr>
              <a:t>Những bông hoa trông thật thơm.</a:t>
            </a:r>
          </a:p>
          <a:p>
            <a:pPr marL="990600" lvl="1" indent="-533400" eaLnBrk="1" hangingPunct="1">
              <a:buClr>
                <a:srgbClr val="FFCC99"/>
              </a:buClr>
              <a:buSzTx/>
              <a:buFont typeface="Wingdings" pitchFamily="2" charset="2"/>
              <a:buChar char="Ø"/>
            </a:pPr>
            <a:r>
              <a:rPr lang="en-US" sz="3600">
                <a:solidFill>
                  <a:srgbClr val="FFCC99"/>
                </a:solidFill>
                <a:effectLst/>
              </a:rPr>
              <a:t>Những bông hoa thật thơm.</a:t>
            </a:r>
            <a:endParaRPr lang="en-US" sz="3600">
              <a:effectLst/>
            </a:endParaRP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Char char="v"/>
            </a:pPr>
            <a:endParaRPr lang="en-US" sz="4000">
              <a:effectLst/>
            </a:endParaRPr>
          </a:p>
          <a:p>
            <a:pPr marL="609600" indent="-609600" eaLnBrk="1" hangingPunct="1">
              <a:buClr>
                <a:srgbClr val="FFFF00"/>
              </a:buClr>
              <a:buSzTx/>
              <a:buFont typeface="Wingdings" pitchFamily="2" charset="2"/>
              <a:buChar char="v"/>
            </a:pPr>
            <a:r>
              <a:rPr lang="en-US" sz="4000">
                <a:effectLst/>
              </a:rPr>
              <a:t>Tiếng mưa rơi rả rích trên mái tôn.</a:t>
            </a:r>
          </a:p>
          <a:p>
            <a:pPr marL="990600" lvl="1" indent="-533400" eaLnBrk="1" hangingPunct="1">
              <a:buClr>
                <a:srgbClr val="FFCC99"/>
              </a:buClr>
              <a:buSzTx/>
              <a:buFont typeface="Wingdings" pitchFamily="2" charset="2"/>
              <a:buChar char="Ø"/>
            </a:pPr>
            <a:r>
              <a:rPr lang="en-US" sz="3600">
                <a:solidFill>
                  <a:srgbClr val="FFCC99"/>
                </a:solidFill>
                <a:effectLst/>
              </a:rPr>
              <a:t>Tiếng mưa rơi lộp độp trên mái tôn.</a:t>
            </a:r>
            <a:endParaRPr lang="en-US" sz="3600">
              <a:effectLst/>
            </a:endParaRPr>
          </a:p>
          <a:p>
            <a:pPr marL="609600" indent="-609600" eaLnBrk="1" hangingPunct="1">
              <a:buClr>
                <a:srgbClr val="FFFF00"/>
              </a:buClr>
              <a:buSzTx/>
              <a:buNone/>
            </a:pPr>
            <a:endParaRPr lang="en-US" sz="4000">
              <a:effectLst/>
            </a:endParaRP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6477000" y="2819400"/>
            <a:ext cx="9906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5791200" y="4953000"/>
            <a:ext cx="1371600" cy="0"/>
          </a:xfrm>
          <a:prstGeom prst="line">
            <a:avLst/>
          </a:prstGeom>
          <a:noFill/>
          <a:ln w="57150">
            <a:solidFill>
              <a:srgbClr val="FFC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2" grpId="0" animBg="1"/>
      <p:bldP spid="17423" grpId="0" animBg="1"/>
    </p:bldLst>
  </p:timing>
</p:sld>
</file>

<file path=ppt/theme/theme1.xml><?xml version="1.0" encoding="utf-8"?>
<a:theme xmlns:a="http://schemas.openxmlformats.org/drawingml/2006/main" name="Orbit">
  <a:themeElements>
    <a:clrScheme name="Orbit 2">
      <a:dk1>
        <a:srgbClr val="008000"/>
      </a:dk1>
      <a:lt1>
        <a:srgbClr val="FFFFFF"/>
      </a:lt1>
      <a:dk2>
        <a:srgbClr val="003300"/>
      </a:dk2>
      <a:lt2>
        <a:srgbClr val="C0C0C0"/>
      </a:lt2>
      <a:accent1>
        <a:srgbClr val="99CC00"/>
      </a:accent1>
      <a:accent2>
        <a:srgbClr val="527C3A"/>
      </a:accent2>
      <a:accent3>
        <a:srgbClr val="AAADAA"/>
      </a:accent3>
      <a:accent4>
        <a:srgbClr val="DADADA"/>
      </a:accent4>
      <a:accent5>
        <a:srgbClr val="CAE2AA"/>
      </a:accent5>
      <a:accent6>
        <a:srgbClr val="497034"/>
      </a:accent6>
      <a:hlink>
        <a:srgbClr val="33CC33"/>
      </a:hlink>
      <a:folHlink>
        <a:srgbClr val="C1FF83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739</TotalTime>
  <Words>482</Words>
  <Application>Microsoft Office PowerPoint</Application>
  <PresentationFormat>Widescreen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Orbit</vt:lpstr>
      <vt:lpstr>Tập làm văn</vt:lpstr>
      <vt:lpstr>Đề bài</vt:lpstr>
      <vt:lpstr>Hoạt động 1                                     Thống kê</vt:lpstr>
      <vt:lpstr>Hoạt động 1                                     Thống kê</vt:lpstr>
      <vt:lpstr>Hoạt động 2                                     Đánh giá việc thực hiện các yêu cầu của đề bài.</vt:lpstr>
      <vt:lpstr>a) Xác định yêu cầu của đề bài:</vt:lpstr>
      <vt:lpstr>b) Nhận xét việc thực hiện các yêu cầu của đề bài:</vt:lpstr>
      <vt:lpstr>Hoạt động 3: Sửa bài</vt:lpstr>
      <vt:lpstr>Hoạt động 3: Sửa bài</vt:lpstr>
      <vt:lpstr>Hoạt động 3: Sửa bài</vt:lpstr>
      <vt:lpstr>Hoạt động 3: Sửa bài</vt:lpstr>
      <vt:lpstr>Hoạt động 3: Sửa bài</vt:lpstr>
      <vt:lpstr>Hoạt động 4:  Học sinh tự sửa bài.</vt:lpstr>
      <vt:lpstr>Hoạt động 5:  Nhận xét tiết học. Đọc bài văn hay.</vt:lpstr>
      <vt:lpstr>Dặn dò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7</cp:revision>
  <cp:lastPrinted>1601-01-01T00:00:00Z</cp:lastPrinted>
  <dcterms:created xsi:type="dcterms:W3CDTF">1601-01-01T00:00:00Z</dcterms:created>
  <dcterms:modified xsi:type="dcterms:W3CDTF">2021-11-17T01:38:55Z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