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74" r:id="rId2"/>
    <p:sldId id="283" r:id="rId3"/>
    <p:sldId id="258" r:id="rId4"/>
    <p:sldId id="285" r:id="rId5"/>
    <p:sldId id="286" r:id="rId6"/>
    <p:sldId id="291" r:id="rId7"/>
    <p:sldId id="261" r:id="rId8"/>
    <p:sldId id="292" r:id="rId9"/>
    <p:sldId id="298" r:id="rId10"/>
    <p:sldId id="29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  <a:srgbClr val="BBF0FD"/>
    <a:srgbClr val="F3FBA3"/>
    <a:srgbClr val="FF0066"/>
    <a:srgbClr val="CC00CC"/>
    <a:srgbClr val="FFCC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60" d="100"/>
          <a:sy n="60" d="100"/>
        </p:scale>
        <p:origin x="15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C4D396-68D6-4963-9EBE-048D4A5AA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172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FB3F-B4CA-4B0F-BCF9-3936FEE41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2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9D9A9-4E53-4391-AA38-EB352EDCD7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68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A3753-2520-4064-B6BD-A5461B350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0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2453-8368-487C-AE93-2E95859878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41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F5D6-F4E0-44EF-99EE-1F2AA4D94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57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1F3A-469F-45D8-8937-C2D8B9C035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51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A9BF-23C1-4FC9-9CD5-C3CD5DA6C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25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D6CB5-C4B1-4C36-9E92-83683217F8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51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5ACC7-6EFF-4D76-A9FA-A134470CC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44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6A90-94EC-4E41-AEE4-56F61EE496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78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4157-D5D0-47A9-8DF6-53EDD0EC19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45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F305-0D97-4653-AB88-E1725F496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4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32B63B-7C19-4088-9E46-F3883EC93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2022\5a8\dongho\VIDEO%20&#272;&#7870;M%20TH&#7900;I%20GIAN\3%20Minute%20Timer%20with%20Music%20for%20Kids!%20Countdown%20Videos%20HD!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2022\5a8\dongho\VIDEO%20&#272;&#7870;M%20TH&#7900;I%20GIAN\3%20Minute%20Timer%20with%20Music%20for%20Kids!%20Countdown%20Videos%20HD!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2022\5a8\dongho\VIDEO%20&#272;&#7870;M%20TH&#7900;I%20GIAN\5%20Minute%20Countdown%20Timer%20with%20Music%20For%20Kids!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2022\5a8\dongho\VIDEO%20&#272;&#7870;M%20TH&#7900;I%20GIAN\3%20Minute%20Timer%20with%20Music%20for%20Kids!%20Countdown%20Videos%20HD!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58" name="Text Box 50"/>
          <p:cNvSpPr txBox="1">
            <a:spLocks noChangeArrowheads="1"/>
          </p:cNvSpPr>
          <p:nvPr/>
        </p:nvSpPr>
        <p:spPr bwMode="auto">
          <a:xfrm>
            <a:off x="381000" y="1803400"/>
            <a:ext cx="8534400" cy="3108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MỤC TIÊU: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Giúp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Rèn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kĩ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năng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trừ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thập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thành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phần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chưa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biết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phép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cộng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phép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trừ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thập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Cách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trừ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cho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itchFamily="18" charset="0"/>
              </a:rPr>
              <a:t>tổng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en-US" altLang="en-US" sz="2800" b="1" dirty="0" smtClean="0">
              <a:cs typeface="Times New Roman" pitchFamily="18" charset="0"/>
            </a:endParaRPr>
          </a:p>
        </p:txBody>
      </p:sp>
      <p:sp>
        <p:nvSpPr>
          <p:cNvPr id="3075" name="Text Box 30"/>
          <p:cNvSpPr txBox="1">
            <a:spLocks noChangeArrowheads="1"/>
          </p:cNvSpPr>
          <p:nvPr/>
        </p:nvSpPr>
        <p:spPr bwMode="auto">
          <a:xfrm>
            <a:off x="-55563" y="152400"/>
            <a:ext cx="9144001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8 tháng 11 năm  2021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14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6934200" cy="3048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CHÀO CÁC EM!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800600" y="2362200"/>
            <a:ext cx="281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75,5 – 30,26 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876800" y="2895600"/>
            <a:ext cx="2160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60 – 12,45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68350" y="2286000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68,72 – 29,91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836613" y="2895600"/>
            <a:ext cx="2516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52,37 – 8,64  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743200" y="5105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14363" y="5119688"/>
            <a:ext cx="984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38,81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08013" y="3930650"/>
            <a:ext cx="98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68,72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33400" y="4494213"/>
            <a:ext cx="107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29,91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817813" y="3962400"/>
            <a:ext cx="98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52,37</a:t>
            </a:r>
            <a:endParaRPr lang="en-US" altLang="en-US" sz="2800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895600" y="4419600"/>
            <a:ext cx="89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8,64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381000" y="419100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876800" y="419100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7239000" y="419100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180013" y="3962400"/>
            <a:ext cx="8064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75,5</a:t>
            </a:r>
            <a:endParaRPr lang="en-US" altLang="en-US" sz="2800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186363" y="4419600"/>
            <a:ext cx="98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30,26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7467600" y="39624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60</a:t>
            </a:r>
            <a:endParaRPr lang="en-US" altLang="en-US" sz="2800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7467600" y="4419600"/>
            <a:ext cx="98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12,45</a:t>
            </a:r>
            <a:endParaRPr lang="en-US" altLang="en-US" sz="2800">
              <a:solidFill>
                <a:srgbClr val="008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533400" y="5105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5105400" y="5105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>
            <a:off x="7391400" y="5105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Text Box 22"/>
          <p:cNvSpPr txBox="1">
            <a:spLocks noChangeArrowheads="1"/>
          </p:cNvSpPr>
          <p:nvPr/>
        </p:nvSpPr>
        <p:spPr bwMode="auto">
          <a:xfrm>
            <a:off x="2819400" y="5105400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43,73 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5181600" y="5105400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45,24 </a:t>
            </a:r>
          </a:p>
        </p:txBody>
      </p:sp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7467600" y="5029200"/>
            <a:ext cx="107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47,55 </a:t>
            </a: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2590800" y="4191000"/>
            <a:ext cx="303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531813" y="1676400"/>
            <a:ext cx="48021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Đặt tính rồi tính:</a:t>
            </a:r>
          </a:p>
        </p:txBody>
      </p:sp>
      <p:sp>
        <p:nvSpPr>
          <p:cNvPr id="4123" name="Text Box 30"/>
          <p:cNvSpPr txBox="1">
            <a:spLocks noChangeArrowheads="1"/>
          </p:cNvSpPr>
          <p:nvPr/>
        </p:nvSpPr>
        <p:spPr bwMode="auto">
          <a:xfrm>
            <a:off x="228600" y="1524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54)</a:t>
            </a:r>
          </a:p>
        </p:txBody>
      </p:sp>
      <p:pic>
        <p:nvPicPr>
          <p:cNvPr id="2" name="3 Minute Timer with Music for Kids! Countdown Videos HD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8575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6322" grpId="0"/>
      <p:bldP spid="56323" grpId="0"/>
      <p:bldP spid="56324" grpId="0"/>
      <p:bldP spid="56325" grpId="0"/>
      <p:bldP spid="56326" grpId="0" animBg="1"/>
      <p:bldP spid="56327" grpId="0"/>
      <p:bldP spid="56328" grpId="0"/>
      <p:bldP spid="56329" grpId="0"/>
      <p:bldP spid="56330" grpId="0"/>
      <p:bldP spid="56331" grpId="0"/>
      <p:bldP spid="56332" grpId="0"/>
      <p:bldP spid="56333" grpId="0"/>
      <p:bldP spid="56334" grpId="0"/>
      <p:bldP spid="56335" grpId="0"/>
      <p:bldP spid="56336" grpId="0"/>
      <p:bldP spid="56337" grpId="0"/>
      <p:bldP spid="56338" grpId="0"/>
      <p:bldP spid="56339" grpId="0" animBg="1"/>
      <p:bldP spid="56340" grpId="0" animBg="1"/>
      <p:bldP spid="56341" grpId="0" animBg="1"/>
      <p:bldP spid="56342" grpId="0"/>
      <p:bldP spid="56343" grpId="0"/>
      <p:bldP spid="56344" grpId="0"/>
      <p:bldP spid="56345" grpId="0"/>
      <p:bldP spid="563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457200" y="4419600"/>
            <a:ext cx="273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– 3,64 = 5,86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381000" y="2209800"/>
            <a:ext cx="277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+ 4,32 = 8,67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609600" y="28194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8,67 – 4,32</a:t>
            </a: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838200" y="50292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5,86 + 3,64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304800" y="1447800"/>
            <a:ext cx="2827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>
                <a:latin typeface="Times New Roman" panose="02020603050405020304" pitchFamily="18" charset="0"/>
                <a:cs typeface="Arial" panose="020B0604020202020204" pitchFamily="34" charset="0"/>
              </a:rPr>
              <a:t>Bài 2. Tìm </a:t>
            </a:r>
            <a:r>
              <a:rPr lang="en-US" altLang="en-US" sz="2800" b="1" i="1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800" b="1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609600" y="3505200"/>
            <a:ext cx="223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4,35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914400" y="5715000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9,5</a:t>
            </a:r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4953000" y="4343400"/>
            <a:ext cx="235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d) 7,9 -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2,5</a:t>
            </a: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5486400" y="5029200"/>
            <a:ext cx="2005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7,9 – 2,5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5562600" y="5715000"/>
            <a:ext cx="138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5,4</a:t>
            </a:r>
          </a:p>
        </p:txBody>
      </p:sp>
      <p:sp>
        <p:nvSpPr>
          <p:cNvPr id="5132" name="Text Box 30"/>
          <p:cNvSpPr txBox="1">
            <a:spLocks noChangeArrowheads="1"/>
          </p:cNvSpPr>
          <p:nvPr/>
        </p:nvSpPr>
        <p:spPr bwMode="auto">
          <a:xfrm>
            <a:off x="-55563" y="152400"/>
            <a:ext cx="91440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(trang 54)</a:t>
            </a:r>
          </a:p>
        </p:txBody>
      </p:sp>
      <p:sp>
        <p:nvSpPr>
          <p:cNvPr id="13" name="Text Box 46"/>
          <p:cNvSpPr txBox="1">
            <a:spLocks noChangeArrowheads="1"/>
          </p:cNvSpPr>
          <p:nvPr/>
        </p:nvSpPr>
        <p:spPr bwMode="auto">
          <a:xfrm>
            <a:off x="4876800" y="2209800"/>
            <a:ext cx="297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6,85 +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10,29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auto">
          <a:xfrm>
            <a:off x="4876800" y="28194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= 10,29 – 6,85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4876800" y="34290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3,44</a:t>
            </a:r>
          </a:p>
        </p:txBody>
      </p:sp>
      <p:pic>
        <p:nvPicPr>
          <p:cNvPr id="2" name="3 Minute Timer with Music for Kids! Countdown Videos HD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119063"/>
            <a:ext cx="22018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141" grpId="0"/>
      <p:bldP spid="4142" grpId="0"/>
      <p:bldP spid="4143" grpId="0"/>
      <p:bldP spid="4144" grpId="0"/>
      <p:bldP spid="4145" grpId="0"/>
      <p:bldP spid="4146" grpId="0"/>
      <p:bldP spid="4147" grpId="0"/>
      <p:bldP spid="4149" grpId="0"/>
      <p:bldP spid="4152" grpId="0"/>
      <p:bldP spid="4153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Ba quả dưa cân nặng 14,5 kg. Quả thứ nhất cân nặng 4,8 kg ; quả thứ hai nhẹ hơn quả thứ nhất 1,2 kg. Hỏi quả thứ ba cân nặng bao nhiêu ki-lô-gam?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76200" y="2743200"/>
            <a:ext cx="68580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Quả 1: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Quả 2: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Quả 3: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295400" y="3581400"/>
            <a:ext cx="2438400" cy="304800"/>
            <a:chOff x="2064" y="3216"/>
            <a:chExt cx="1536" cy="192"/>
          </a:xfrm>
        </p:grpSpPr>
        <p:sp>
          <p:nvSpPr>
            <p:cNvPr id="6168" name="Line 21"/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2"/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3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728" name="Text Box 24"/>
          <p:cNvSpPr txBox="1">
            <a:spLocks noChangeArrowheads="1"/>
          </p:cNvSpPr>
          <p:nvPr/>
        </p:nvSpPr>
        <p:spPr bwMode="auto">
          <a:xfrm>
            <a:off x="2057400" y="3048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4,8kg</a:t>
            </a:r>
          </a:p>
        </p:txBody>
      </p:sp>
      <p:sp>
        <p:nvSpPr>
          <p:cNvPr id="328729" name="Text Box 25"/>
          <p:cNvSpPr txBox="1">
            <a:spLocks noChangeArrowheads="1"/>
          </p:cNvSpPr>
          <p:nvPr/>
        </p:nvSpPr>
        <p:spPr bwMode="auto">
          <a:xfrm>
            <a:off x="228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328730" name="AutoShape 26"/>
          <p:cNvSpPr>
            <a:spLocks/>
          </p:cNvSpPr>
          <p:nvPr/>
        </p:nvSpPr>
        <p:spPr bwMode="auto">
          <a:xfrm>
            <a:off x="4114800" y="3581400"/>
            <a:ext cx="152400" cy="19050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328731" name="Text Box 27"/>
          <p:cNvSpPr txBox="1">
            <a:spLocks noChangeArrowheads="1"/>
          </p:cNvSpPr>
          <p:nvPr/>
        </p:nvSpPr>
        <p:spPr bwMode="auto">
          <a:xfrm>
            <a:off x="4419600" y="4267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14,5kg</a:t>
            </a:r>
          </a:p>
        </p:txBody>
      </p:sp>
      <p:sp>
        <p:nvSpPr>
          <p:cNvPr id="328732" name="Text Box 28"/>
          <p:cNvSpPr txBox="1">
            <a:spLocks noChangeArrowheads="1"/>
          </p:cNvSpPr>
          <p:nvPr/>
        </p:nvSpPr>
        <p:spPr bwMode="auto">
          <a:xfrm>
            <a:off x="2971800" y="3733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1,2kg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281113" y="4343400"/>
            <a:ext cx="1766887" cy="190500"/>
            <a:chOff x="2064" y="3216"/>
            <a:chExt cx="1536" cy="192"/>
          </a:xfrm>
        </p:grpSpPr>
        <p:sp>
          <p:nvSpPr>
            <p:cNvPr id="6165" name="Line 34"/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35"/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36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1268413" y="5175250"/>
            <a:ext cx="2743200" cy="228600"/>
            <a:chOff x="2064" y="3216"/>
            <a:chExt cx="1536" cy="192"/>
          </a:xfrm>
        </p:grpSpPr>
        <p:sp>
          <p:nvSpPr>
            <p:cNvPr id="6162" name="Line 38"/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39"/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40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4" name="Line 36"/>
          <p:cNvSpPr>
            <a:spLocks noChangeShapeType="1"/>
          </p:cNvSpPr>
          <p:nvPr/>
        </p:nvSpPr>
        <p:spPr bwMode="auto">
          <a:xfrm>
            <a:off x="3048000" y="3657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752600" y="4495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3" name="Left Brace 2"/>
          <p:cNvSpPr/>
          <p:nvPr/>
        </p:nvSpPr>
        <p:spPr>
          <a:xfrm rot="5400000">
            <a:off x="2149475" y="2193925"/>
            <a:ext cx="730250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2394744" y="4402931"/>
            <a:ext cx="517525" cy="2716213"/>
          </a:xfrm>
          <a:prstGeom prst="leftBrace">
            <a:avLst>
              <a:gd name="adj1" fmla="val 8333"/>
              <a:gd name="adj2" fmla="val 505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Left Brace 29"/>
          <p:cNvSpPr/>
          <p:nvPr/>
        </p:nvSpPr>
        <p:spPr>
          <a:xfrm rot="16200000">
            <a:off x="1951037" y="3932238"/>
            <a:ext cx="441325" cy="1752600"/>
          </a:xfrm>
          <a:prstGeom prst="leftBrace">
            <a:avLst>
              <a:gd name="adj1" fmla="val 8333"/>
              <a:gd name="adj2" fmla="val 505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5 Minute Countdown Timer with Music For Kids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864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96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4579" grpId="0"/>
      <p:bldP spid="328728" grpId="0"/>
      <p:bldP spid="328729" grpId="0"/>
      <p:bldP spid="328730" grpId="0" animBg="1"/>
      <p:bldP spid="328731" grpId="0"/>
      <p:bldP spid="328732" grpId="0"/>
      <p:bldP spid="13324" grpId="0" animBg="1"/>
      <p:bldP spid="2" grpId="0"/>
      <p:bldP spid="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59" name="Text Box 31"/>
          <p:cNvSpPr txBox="1">
            <a:spLocks noChangeArrowheads="1"/>
          </p:cNvSpPr>
          <p:nvPr/>
        </p:nvSpPr>
        <p:spPr bwMode="auto">
          <a:xfrm>
            <a:off x="3886200" y="4038600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Quả dưa thứ hai cân nặng là:</a:t>
            </a:r>
          </a:p>
        </p:txBody>
      </p:sp>
      <p:sp>
        <p:nvSpPr>
          <p:cNvPr id="329761" name="Text Box 33"/>
          <p:cNvSpPr txBox="1">
            <a:spLocks noChangeArrowheads="1"/>
          </p:cNvSpPr>
          <p:nvPr/>
        </p:nvSpPr>
        <p:spPr bwMode="auto">
          <a:xfrm>
            <a:off x="5257800" y="3297238"/>
            <a:ext cx="1981200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516438" y="4440238"/>
            <a:ext cx="3255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4,8 – 1,2 = 3,6 (kg)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3810000" y="4876800"/>
            <a:ext cx="533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Quả dưa thứ ba cân nặng là: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191000" y="5334000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14,5 – (4,8 + 3,6) = 6,1 (kg)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957888" y="5811838"/>
            <a:ext cx="2271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Đáp số: 6,1kg</a:t>
            </a:r>
          </a:p>
        </p:txBody>
      </p:sp>
      <p:sp>
        <p:nvSpPr>
          <p:cNvPr id="7176" name="Text Box 19"/>
          <p:cNvSpPr txBox="1">
            <a:spLocks noChangeArrowheads="1"/>
          </p:cNvSpPr>
          <p:nvPr/>
        </p:nvSpPr>
        <p:spPr bwMode="auto">
          <a:xfrm>
            <a:off x="0" y="914400"/>
            <a:ext cx="5105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Tóm tắt: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Quả 1: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Quả 2: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Quả 3:</a:t>
            </a:r>
          </a:p>
        </p:txBody>
      </p:sp>
      <p:grpSp>
        <p:nvGrpSpPr>
          <p:cNvPr id="7177" name="Group 33"/>
          <p:cNvGrpSpPr>
            <a:grpSpLocks/>
          </p:cNvGrpSpPr>
          <p:nvPr/>
        </p:nvGrpSpPr>
        <p:grpSpPr bwMode="auto">
          <a:xfrm>
            <a:off x="1281113" y="2916238"/>
            <a:ext cx="1766887" cy="190500"/>
            <a:chOff x="2064" y="3216"/>
            <a:chExt cx="1536" cy="192"/>
          </a:xfrm>
        </p:grpSpPr>
        <p:sp>
          <p:nvSpPr>
            <p:cNvPr id="7196" name="Line 34"/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35"/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36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8" name="Group 20"/>
          <p:cNvGrpSpPr>
            <a:grpSpLocks/>
          </p:cNvGrpSpPr>
          <p:nvPr/>
        </p:nvGrpSpPr>
        <p:grpSpPr bwMode="auto">
          <a:xfrm>
            <a:off x="1295400" y="2230438"/>
            <a:ext cx="2438400" cy="304800"/>
            <a:chOff x="2064" y="3216"/>
            <a:chExt cx="1536" cy="192"/>
          </a:xfrm>
        </p:grpSpPr>
        <p:sp>
          <p:nvSpPr>
            <p:cNvPr id="7193" name="Line 21"/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2"/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3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9" name="Group 37"/>
          <p:cNvGrpSpPr>
            <a:grpSpLocks/>
          </p:cNvGrpSpPr>
          <p:nvPr/>
        </p:nvGrpSpPr>
        <p:grpSpPr bwMode="auto">
          <a:xfrm>
            <a:off x="1268413" y="3754438"/>
            <a:ext cx="2743200" cy="228600"/>
            <a:chOff x="2064" y="3216"/>
            <a:chExt cx="1536" cy="192"/>
          </a:xfrm>
        </p:grpSpPr>
        <p:sp>
          <p:nvSpPr>
            <p:cNvPr id="7190" name="Line 38"/>
            <p:cNvSpPr>
              <a:spLocks noChangeShapeType="1"/>
            </p:cNvSpPr>
            <p:nvPr/>
          </p:nvSpPr>
          <p:spPr bwMode="auto">
            <a:xfrm>
              <a:off x="2064" y="3312"/>
              <a:ext cx="1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39"/>
            <p:cNvSpPr>
              <a:spLocks noChangeShapeType="1"/>
            </p:cNvSpPr>
            <p:nvPr/>
          </p:nvSpPr>
          <p:spPr bwMode="auto">
            <a:xfrm>
              <a:off x="2064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40"/>
            <p:cNvSpPr>
              <a:spLocks noChangeShapeType="1"/>
            </p:cNvSpPr>
            <p:nvPr/>
          </p:nvSpPr>
          <p:spPr bwMode="auto">
            <a:xfrm>
              <a:off x="3600" y="3216"/>
              <a:ext cx="0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Line 36"/>
          <p:cNvSpPr>
            <a:spLocks noChangeShapeType="1"/>
          </p:cNvSpPr>
          <p:nvPr/>
        </p:nvSpPr>
        <p:spPr bwMode="auto">
          <a:xfrm>
            <a:off x="3048000" y="231298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AutoShape 26"/>
          <p:cNvSpPr>
            <a:spLocks/>
          </p:cNvSpPr>
          <p:nvPr/>
        </p:nvSpPr>
        <p:spPr bwMode="auto">
          <a:xfrm>
            <a:off x="4038600" y="2154238"/>
            <a:ext cx="152400" cy="1905000"/>
          </a:xfrm>
          <a:prstGeom prst="rightBrace">
            <a:avLst>
              <a:gd name="adj1" fmla="val 104167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7182" name="Text Box 27"/>
          <p:cNvSpPr txBox="1">
            <a:spLocks noChangeArrowheads="1"/>
          </p:cNvSpPr>
          <p:nvPr/>
        </p:nvSpPr>
        <p:spPr bwMode="auto">
          <a:xfrm>
            <a:off x="4267200" y="2840038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14,5kg</a:t>
            </a:r>
          </a:p>
        </p:txBody>
      </p:sp>
      <p:sp>
        <p:nvSpPr>
          <p:cNvPr id="7183" name="Text Box 25"/>
          <p:cNvSpPr txBox="1">
            <a:spLocks noChangeArrowheads="1"/>
          </p:cNvSpPr>
          <p:nvPr/>
        </p:nvSpPr>
        <p:spPr bwMode="auto">
          <a:xfrm>
            <a:off x="2286000" y="42116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7184" name="Text Box 25"/>
          <p:cNvSpPr txBox="1">
            <a:spLocks noChangeArrowheads="1"/>
          </p:cNvSpPr>
          <p:nvPr/>
        </p:nvSpPr>
        <p:spPr bwMode="auto">
          <a:xfrm>
            <a:off x="1828800" y="30686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2057400" y="177323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4,8kg  </a:t>
            </a:r>
          </a:p>
        </p:txBody>
      </p:sp>
      <p:sp>
        <p:nvSpPr>
          <p:cNvPr id="7186" name="Text Box 28"/>
          <p:cNvSpPr txBox="1">
            <a:spLocks noChangeArrowheads="1"/>
          </p:cNvSpPr>
          <p:nvPr/>
        </p:nvSpPr>
        <p:spPr bwMode="auto">
          <a:xfrm>
            <a:off x="2971800" y="2382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1,2kg</a:t>
            </a:r>
          </a:p>
        </p:txBody>
      </p:sp>
      <p:sp>
        <p:nvSpPr>
          <p:cNvPr id="32" name="Left Brace 31"/>
          <p:cNvSpPr/>
          <p:nvPr/>
        </p:nvSpPr>
        <p:spPr>
          <a:xfrm rot="5400000">
            <a:off x="2149475" y="919163"/>
            <a:ext cx="730250" cy="2438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Left Brace 38"/>
          <p:cNvSpPr/>
          <p:nvPr/>
        </p:nvSpPr>
        <p:spPr>
          <a:xfrm rot="16200000">
            <a:off x="1951037" y="2489201"/>
            <a:ext cx="441325" cy="1752600"/>
          </a:xfrm>
          <a:prstGeom prst="leftBrace">
            <a:avLst>
              <a:gd name="adj1" fmla="val 8333"/>
              <a:gd name="adj2" fmla="val 505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2394744" y="2807494"/>
            <a:ext cx="517525" cy="2716213"/>
          </a:xfrm>
          <a:prstGeom prst="leftBrace">
            <a:avLst>
              <a:gd name="adj1" fmla="val 8333"/>
              <a:gd name="adj2" fmla="val 505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59" grpId="0"/>
      <p:bldP spid="329761" grpId="0" animBg="1"/>
      <p:bldP spid="59397" grpId="0"/>
      <p:bldP spid="59398" grpId="0"/>
      <p:bldP spid="59399" grpId="0"/>
      <p:bldP spid="59400" grpId="0"/>
      <p:bldP spid="32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Group 2"/>
          <p:cNvGraphicFramePr>
            <a:graphicFrameLocks noGrp="1"/>
          </p:cNvGraphicFramePr>
          <p:nvPr>
            <p:ph/>
          </p:nvPr>
        </p:nvGraphicFramePr>
        <p:xfrm>
          <a:off x="152400" y="2438400"/>
          <a:ext cx="8839200" cy="26670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/>
                  </a:extLst>
                </a:gridCol>
                <a:gridCol w="685800">
                  <a:extLst>
                    <a:ext uri="{9D8B030D-6E8A-4147-A177-3AD203B41FA5}"/>
                  </a:extLst>
                </a:gridCol>
                <a:gridCol w="762000">
                  <a:extLst>
                    <a:ext uri="{9D8B030D-6E8A-4147-A177-3AD203B41FA5}"/>
                  </a:extLst>
                </a:gridCol>
                <a:gridCol w="3124200">
                  <a:extLst>
                    <a:ext uri="{9D8B030D-6E8A-4147-A177-3AD203B41FA5}"/>
                  </a:extLst>
                </a:gridCol>
                <a:gridCol w="3352800">
                  <a:extLst>
                    <a:ext uri="{9D8B030D-6E8A-4147-A177-3AD203B41FA5}"/>
                  </a:extLst>
                </a:gridCol>
              </a:tblGrid>
              <a:tr h="868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 - b -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 - (b + 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55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09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12,38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2,08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16,72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-76200" y="1690688"/>
            <a:ext cx="944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</a:t>
            </a: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rồi so sánh giá trị của a - b - c và a - (b + c):</a:t>
            </a:r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2514600" y="4054475"/>
            <a:ext cx="2871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12,38 – 4,3 – 2,08 = 6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48" name="Text Box 36"/>
          <p:cNvSpPr txBox="1">
            <a:spLocks noChangeArrowheads="1"/>
          </p:cNvSpPr>
          <p:nvPr/>
        </p:nvSpPr>
        <p:spPr bwMode="auto">
          <a:xfrm>
            <a:off x="2514600" y="4572000"/>
            <a:ext cx="310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16,72 – 8,4 – 3,6 = 4,72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>
            <a:off x="5715000" y="4038600"/>
            <a:ext cx="317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12,38 – (4,3 + 2,08) =  6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638800" y="4572000"/>
            <a:ext cx="3324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16,72 – (8,4 + 3,6) = 4,72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914400" y="6324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2514600" y="3429000"/>
            <a:ext cx="2871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8,9 – 2,3 – 3,3 = 3,1</a:t>
            </a:r>
          </a:p>
        </p:txBody>
      </p:sp>
      <p:sp>
        <p:nvSpPr>
          <p:cNvPr id="64567" name="Text Box 55"/>
          <p:cNvSpPr txBox="1">
            <a:spLocks noChangeArrowheads="1"/>
          </p:cNvSpPr>
          <p:nvPr/>
        </p:nvSpPr>
        <p:spPr bwMode="auto">
          <a:xfrm>
            <a:off x="5715000" y="3429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8,9 – (2,3 + 3,5) = 3,1</a:t>
            </a:r>
          </a:p>
        </p:txBody>
      </p:sp>
      <p:sp>
        <p:nvSpPr>
          <p:cNvPr id="64574" name="Text Box 62"/>
          <p:cNvSpPr txBox="1">
            <a:spLocks noChangeArrowheads="1"/>
          </p:cNvSpPr>
          <p:nvPr/>
        </p:nvSpPr>
        <p:spPr bwMode="auto">
          <a:xfrm>
            <a:off x="152400" y="56388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Nhận xét: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– b – c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…..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a – (b + c)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00400" y="57150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=</a:t>
            </a:r>
          </a:p>
        </p:txBody>
      </p:sp>
      <p:pic>
        <p:nvPicPr>
          <p:cNvPr id="3" name="3 Minute Timer with Music for Kids! Countdown Videos HD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33338"/>
            <a:ext cx="2362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4546" grpId="0"/>
      <p:bldP spid="64547" grpId="0"/>
      <p:bldP spid="64548" grpId="0"/>
      <p:bldP spid="64549" grpId="0"/>
      <p:bldP spid="64550" grpId="0"/>
      <p:bldP spid="64552" grpId="0"/>
      <p:bldP spid="64567" grpId="0"/>
      <p:bldP spid="6457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57200" y="1295400"/>
            <a:ext cx="260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8,3 – 1,4 – 3,6    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5181600" y="1295400"/>
            <a:ext cx="377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18,64 – ( 6,24 + 10,5 )    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381000" y="1905000"/>
            <a:ext cx="26336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1: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8,3 – 1,4 – 3,6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6,9 – 3,6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3,3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228600" y="3886200"/>
            <a:ext cx="4191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2: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8,3 – 1,4 – 3,6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8,3 – (1,4 + 3,6)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8,3 –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3,3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5029200" y="1981200"/>
            <a:ext cx="3592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1: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18,64 – (6,24 + 10,5)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18,64 – 16,74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1,9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5105400" y="4038600"/>
            <a:ext cx="3357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Cách 2: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18,64 – 6,24 - 10,5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12,4 – 10,5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1,9 </a:t>
            </a:r>
          </a:p>
        </p:txBody>
      </p:sp>
      <p:sp>
        <p:nvSpPr>
          <p:cNvPr id="9224" name="Text Box 83"/>
          <p:cNvSpPr txBox="1">
            <a:spLocks noChangeArrowheads="1"/>
          </p:cNvSpPr>
          <p:nvPr/>
        </p:nvSpPr>
        <p:spPr bwMode="auto">
          <a:xfrm>
            <a:off x="0" y="457200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b="1" u="sng">
                <a:latin typeface="Times New Roman" panose="02020603050405020304" pitchFamily="18" charset="0"/>
              </a:rPr>
              <a:t>Bài 4 b</a:t>
            </a:r>
            <a:r>
              <a:rPr lang="en-US" altLang="en-US" sz="2800" b="1">
                <a:latin typeface="Times New Roman" panose="02020603050405020304" pitchFamily="18" charset="0"/>
              </a:rPr>
              <a:t>. Tính bằng hai cách: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5" grpId="0"/>
      <p:bldP spid="7246" grpId="0"/>
      <p:bldP spid="7247" grpId="0"/>
      <p:bldP spid="7248" grpId="0"/>
      <p:bldP spid="7249" grpId="0"/>
      <p:bldP spid="72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14"/>
          <p:cNvSpPr>
            <a:spLocks noChangeArrowheads="1" noChangeShapeType="1" noTextEdit="1"/>
          </p:cNvSpPr>
          <p:nvPr/>
        </p:nvSpPr>
        <p:spPr bwMode="auto">
          <a:xfrm>
            <a:off x="1639888" y="1752600"/>
            <a:ext cx="6284912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1231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Vận dụng!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14400" y="3870325"/>
            <a:ext cx="72834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4"/>
          <p:cNvSpPr>
            <a:spLocks noChangeArrowheads="1" noChangeShapeType="1" noTextEdit="1"/>
          </p:cNvSpPr>
          <p:nvPr/>
        </p:nvSpPr>
        <p:spPr bwMode="auto">
          <a:xfrm>
            <a:off x="1639888" y="1752600"/>
            <a:ext cx="6284912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1231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81000" y="3752850"/>
            <a:ext cx="83058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trừ một số thập phân cho một số thập phân ta làm như sau: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Viết số trừ dưới số bị trừ sao cho các chữ số ở cùng một hàng đặt thẳng cột với nhau.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Trừ như trừ các số tự nhiên.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Viết dấu phẩy ở hiệu thẳng cột với các dấu phẩy của số bị trừ và số trừ.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2335</TotalTime>
  <Words>606</Words>
  <Application>Microsoft Office PowerPoint</Application>
  <PresentationFormat>On-screen Show (4:3)</PresentationFormat>
  <Paragraphs>124</Paragraphs>
  <Slides>10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Arial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 Thanh Phuc</dc:creator>
  <cp:lastModifiedBy>Le Thi Dung</cp:lastModifiedBy>
  <cp:revision>240</cp:revision>
  <dcterms:created xsi:type="dcterms:W3CDTF">2010-10-08T07:21:45Z</dcterms:created>
  <dcterms:modified xsi:type="dcterms:W3CDTF">2021-11-10T00:41:08Z</dcterms:modified>
</cp:coreProperties>
</file>