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74" r:id="rId3"/>
    <p:sldId id="293" r:id="rId4"/>
    <p:sldId id="259" r:id="rId5"/>
    <p:sldId id="282" r:id="rId6"/>
    <p:sldId id="294" r:id="rId7"/>
    <p:sldId id="260" r:id="rId8"/>
    <p:sldId id="285" r:id="rId9"/>
    <p:sldId id="288" r:id="rId10"/>
    <p:sldId id="286" r:id="rId11"/>
    <p:sldId id="263" r:id="rId12"/>
    <p:sldId id="287" r:id="rId13"/>
    <p:sldId id="296" r:id="rId14"/>
    <p:sldId id="299" r:id="rId15"/>
    <p:sldId id="297" r:id="rId16"/>
    <p:sldId id="265" r:id="rId17"/>
    <p:sldId id="298" r:id="rId18"/>
    <p:sldId id="267" r:id="rId19"/>
    <p:sldId id="277" r:id="rId20"/>
    <p:sldId id="300" r:id="rId21"/>
    <p:sldId id="301" r:id="rId22"/>
    <p:sldId id="302" r:id="rId23"/>
    <p:sldId id="303" r:id="rId24"/>
    <p:sldId id="304" r:id="rId25"/>
    <p:sldId id="305" r:id="rId26"/>
    <p:sldId id="314" r:id="rId27"/>
    <p:sldId id="315" r:id="rId28"/>
    <p:sldId id="316" r:id="rId29"/>
    <p:sldId id="317" r:id="rId30"/>
    <p:sldId id="313" r:id="rId31"/>
    <p:sldId id="290" r:id="rId32"/>
    <p:sldId id="291" r:id="rId3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2" autoAdjust="0"/>
    <p:restoredTop sz="94660"/>
  </p:normalViewPr>
  <p:slideViewPr>
    <p:cSldViewPr>
      <p:cViewPr>
        <p:scale>
          <a:sx n="78" d="100"/>
          <a:sy n="78" d="100"/>
        </p:scale>
        <p:origin x="456" y="-2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28CA-69CB-4A9E-893D-8D9AA13ADB65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0E27-7D3A-4788-AC93-E8AF621EA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193C-C0B3-4F4E-80CA-4F16964FED8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525018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3084" name="Rectangle 36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638800" y="5989639"/>
            <a:ext cx="1143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111111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gùi</a:t>
            </a:r>
            <a:endParaRPr lang="en-US" sz="4400" b="1" dirty="0">
              <a:solidFill>
                <a:srgbClr val="111111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7" name="Picture 1" descr="g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0" y="762000"/>
            <a:ext cx="522926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Administrator\Desktop\tây nguyên\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4" y="785794"/>
            <a:ext cx="47625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6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362200"/>
            <a:ext cx="7000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Tìm hiểu bài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71436" y="2714620"/>
            <a:ext cx="1127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Lênh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71436" y="3429000"/>
            <a:ext cx="1127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	Cô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6840" y="4419600"/>
            <a:ext cx="941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200" b="1"/>
          </a:p>
        </p:txBody>
      </p:sp>
      <p:sp>
        <p:nvSpPr>
          <p:cNvPr id="12292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7180" y="228600"/>
            <a:ext cx="112090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</a:rPr>
              <a:t>Câu</a:t>
            </a:r>
            <a:r>
              <a:rPr lang="en-US" altLang="vi-VN" sz="4000" b="1" dirty="0">
                <a:solidFill>
                  <a:srgbClr val="FF0000"/>
                </a:solidFill>
              </a:rPr>
              <a:t> 2: </a:t>
            </a:r>
            <a:r>
              <a:rPr lang="en-US" altLang="vi-VN" sz="40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dân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Chư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Lênh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đón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tiếp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cô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giáo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trang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thân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tình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như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7" name="Rectangle 16"/>
          <p:cNvSpPr/>
          <p:nvPr/>
        </p:nvSpPr>
        <p:spPr>
          <a:xfrm>
            <a:off x="381000" y="1828800"/>
            <a:ext cx="1120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khiến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chật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ních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mặc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quần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thang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tới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bếp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tấm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lông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mịn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nhung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lễ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6840" y="4419600"/>
            <a:ext cx="941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200" b="1"/>
          </a:p>
        </p:txBody>
      </p:sp>
      <p:sp>
        <p:nvSpPr>
          <p:cNvPr id="12292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8" descr="Buon-Chu-Lenh-don-cogi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" y="2736851"/>
            <a:ext cx="1149096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685800"/>
            <a:ext cx="1050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</a:rPr>
              <a:t>Bằng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nghi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lễ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̃ </a:t>
            </a:r>
            <a:r>
              <a:rPr lang="en-US" altLang="en-US" sz="4000" b="1" dirty="0" err="1">
                <a:solidFill>
                  <a:srgbClr val="0000FF"/>
                </a:solidFill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trọng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nhất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giành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khách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quy</a:t>
            </a:r>
            <a:r>
              <a:rPr lang="en-US" altLang="en-US" sz="4000" b="1" dirty="0">
                <a:solidFill>
                  <a:srgbClr val="0000FF"/>
                </a:solidFill>
              </a:rPr>
              <a:t>́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485900" y="6338888"/>
            <a:ext cx="3467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CÂY BẦN</a:t>
            </a:r>
          </a:p>
        </p:txBody>
      </p:sp>
      <p:pic>
        <p:nvPicPr>
          <p:cNvPr id="5" name="Picture 6" descr="Photo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1981200"/>
            <a:ext cx="11590020" cy="475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9600" y="457200"/>
            <a:ext cx="1066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1074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ùa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im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phăng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phắc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Y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xong,bao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hò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reo. 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hoto"/>
          <p:cNvPicPr>
            <a:picLocks noChangeAspect="1" noChangeArrowheads="1"/>
          </p:cNvPicPr>
          <p:nvPr/>
        </p:nvPicPr>
        <p:blipFill>
          <a:blip r:embed="rId2"/>
          <a:srcRect l="5833" t="2702" r="12500"/>
          <a:stretch>
            <a:fillRect/>
          </a:stretch>
        </p:blipFill>
        <p:spPr bwMode="auto">
          <a:xfrm>
            <a:off x="228600" y="0"/>
            <a:ext cx="1149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04800" y="762000"/>
            <a:ext cx="1143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 		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1000" y="2362200"/>
            <a:ext cx="11287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	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ham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ham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thoát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khỏi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nghèo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lạc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hậu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337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400050" y="1143000"/>
            <a:ext cx="114871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 </a:t>
            </a:r>
            <a:r>
              <a:rPr lang="en-US" sz="4000" b="1" dirty="0" err="1">
                <a:latin typeface="Times New Roman" pitchFamily="18" charset="0"/>
                <a:ea typeface="HP001" pitchFamily="34" charset="0"/>
                <a:cs typeface="Times New Roman" pitchFamily="18" charset="0"/>
              </a:rPr>
              <a:t>Nội</a:t>
            </a:r>
            <a:r>
              <a:rPr lang="en-US" sz="4000" b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dung:</a:t>
            </a:r>
          </a:p>
          <a:p>
            <a:pPr lvl="0" algn="just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" y="381001"/>
            <a:ext cx="10287072" cy="60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67462974201311171726259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5844540" cy="5410200"/>
          </a:xfrm>
          <a:noFill/>
          <a:ln>
            <a:solidFill>
              <a:srgbClr val="FF0000"/>
            </a:solidFill>
          </a:ln>
        </p:spPr>
      </p:pic>
      <p:pic>
        <p:nvPicPr>
          <p:cNvPr id="17411" name="Picture 4" descr="images1326722_78670018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540" y="762000"/>
            <a:ext cx="6042660" cy="541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2087466201311191050187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5448300" cy="4495800"/>
          </a:xfrm>
          <a:noFill/>
          <a:ln>
            <a:solidFill>
              <a:srgbClr val="FF0000"/>
            </a:solidFill>
          </a:ln>
        </p:spPr>
      </p:pic>
      <p:pic>
        <p:nvPicPr>
          <p:cNvPr id="18435" name="Picture 4" descr="2422517520131119105752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990600"/>
            <a:ext cx="6438900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88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93112802013111910502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943600" cy="492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3" name="Picture 5" descr="2395477720131119105029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5943600" cy="492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yPC\Desktop\ttxvn_20140921_dant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7330440" y="1752600"/>
            <a:ext cx="32689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1800" b="1" i="1">
                <a:solidFill>
                  <a:schemeClr val="tx2"/>
                </a:solidFill>
              </a:rPr>
              <a:t> </a:t>
            </a:r>
            <a:r>
              <a:rPr lang="en-US" altLang="vi-VN" sz="1800" b="1" i="1"/>
              <a:t/>
            </a:r>
            <a:br>
              <a:rPr lang="en-US" altLang="vi-VN" sz="1800" b="1" i="1"/>
            </a:br>
            <a:endParaRPr lang="en-US" altLang="vi-VN" sz="1800" b="1" i="1"/>
          </a:p>
        </p:txBody>
      </p:sp>
      <p:sp>
        <p:nvSpPr>
          <p:cNvPr id="22531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4160520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800" b="1" u="sng" dirty="0" err="1">
                <a:solidFill>
                  <a:srgbClr val="0B19C8"/>
                </a:solidFill>
                <a:latin typeface="Times New Roman"/>
              </a:rPr>
              <a:t>Đ</a:t>
            </a:r>
            <a:r>
              <a:rPr lang="en-US" sz="2800" b="1" u="sng" dirty="0" err="1" smtClean="0">
                <a:solidFill>
                  <a:srgbClr val="0B19C8"/>
                </a:solidFill>
                <a:latin typeface="Times New Roman"/>
              </a:rPr>
              <a:t>ọc</a:t>
            </a:r>
            <a:r>
              <a:rPr lang="en-US" sz="2800" b="1" u="sng" dirty="0" smtClean="0">
                <a:solidFill>
                  <a:srgbClr val="0B19C8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0B19C8"/>
                </a:solidFill>
                <a:latin typeface="Times New Roman"/>
              </a:rPr>
              <a:t>diễn</a:t>
            </a:r>
            <a:r>
              <a:rPr lang="en-US" sz="2800" b="1" u="sng" dirty="0" smtClean="0">
                <a:solidFill>
                  <a:srgbClr val="0B19C8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0B19C8"/>
                </a:solidFill>
                <a:latin typeface="Times New Roman"/>
              </a:rPr>
              <a:t>cảm</a:t>
            </a:r>
            <a:r>
              <a:rPr lang="en-US" sz="2800" b="1" u="sng" dirty="0" smtClean="0">
                <a:solidFill>
                  <a:srgbClr val="0B19C8"/>
                </a:solidFill>
                <a:latin typeface="Times New Roman"/>
              </a:rPr>
              <a:t>: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4203859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11490960" cy="31085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B19C8"/>
                </a:solidFill>
              </a:rPr>
              <a:t>      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lấy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trong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gùi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ra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một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trang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giấy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trải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lên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sàn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nhà</a:t>
            </a:r>
            <a:r>
              <a:rPr lang="en-US" altLang="vi-VN" sz="2800" dirty="0">
                <a:solidFill>
                  <a:srgbClr val="0B19C8"/>
                </a:solidFill>
              </a:rPr>
              <a:t>. </a:t>
            </a:r>
            <a:r>
              <a:rPr lang="en-US" altLang="vi-VN" sz="2800" dirty="0" err="1">
                <a:solidFill>
                  <a:srgbClr val="0B19C8"/>
                </a:solidFill>
              </a:rPr>
              <a:t>Mọi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người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im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phăng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phắc</a:t>
            </a:r>
            <a:r>
              <a:rPr lang="en-US" altLang="vi-VN" sz="2800" dirty="0">
                <a:solidFill>
                  <a:srgbClr val="0B19C8"/>
                </a:solidFill>
              </a:rPr>
              <a:t>.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nghe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rõ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cả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tiếng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đập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trong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lồng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ngực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mình</a:t>
            </a:r>
            <a:r>
              <a:rPr lang="en-US" altLang="vi-VN" sz="2800" dirty="0">
                <a:solidFill>
                  <a:srgbClr val="0B19C8"/>
                </a:solidFill>
              </a:rPr>
              <a:t>. </a:t>
            </a:r>
            <a:r>
              <a:rPr lang="en-US" altLang="vi-VN" sz="2800" u="sng" dirty="0" err="1">
                <a:solidFill>
                  <a:srgbClr val="0B19C8"/>
                </a:solidFill>
              </a:rPr>
              <a:t>Quỳ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hai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gối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lên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sàn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viết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hai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thật</a:t>
            </a:r>
            <a:r>
              <a:rPr lang="en-US" altLang="vi-VN" sz="2800" u="sng" dirty="0">
                <a:solidFill>
                  <a:srgbClr val="0B19C8"/>
                </a:solidFill>
              </a:rPr>
              <a:t> to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thật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đậm</a:t>
            </a:r>
            <a:r>
              <a:rPr lang="en-US" altLang="vi-VN" sz="2800" dirty="0">
                <a:solidFill>
                  <a:srgbClr val="0B19C8"/>
                </a:solidFill>
              </a:rPr>
              <a:t>: “</a:t>
            </a:r>
            <a:r>
              <a:rPr lang="en-US" altLang="vi-VN" sz="2800" u="sng" dirty="0" err="1">
                <a:solidFill>
                  <a:srgbClr val="0B19C8"/>
                </a:solidFill>
              </a:rPr>
              <a:t>Bác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Hồ</a:t>
            </a:r>
            <a:r>
              <a:rPr lang="en-US" altLang="vi-VN" sz="2800" dirty="0">
                <a:solidFill>
                  <a:srgbClr val="0B19C8"/>
                </a:solidFill>
              </a:rPr>
              <a:t>”.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viết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xong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bỗng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bao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nhiêu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tiếng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cùng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hò</a:t>
            </a:r>
            <a:r>
              <a:rPr lang="en-US" altLang="vi-VN" sz="2800" dirty="0">
                <a:solidFill>
                  <a:srgbClr val="0B19C8"/>
                </a:solidFill>
              </a:rPr>
              <a:t> reo: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Ôi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giáo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này</a:t>
            </a:r>
            <a:r>
              <a:rPr lang="en-US" altLang="vi-VN" sz="2800" dirty="0">
                <a:solidFill>
                  <a:srgbClr val="0B19C8"/>
                </a:solidFill>
              </a:rPr>
              <a:t>! </a:t>
            </a:r>
            <a:r>
              <a:rPr lang="en-US" altLang="vi-VN" sz="2800" dirty="0" err="1">
                <a:solidFill>
                  <a:srgbClr val="0B19C8"/>
                </a:solidFill>
              </a:rPr>
              <a:t>Nhìn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kìa</a:t>
            </a:r>
            <a:r>
              <a:rPr lang="en-US" altLang="vi-VN" sz="2800" dirty="0">
                <a:solidFill>
                  <a:srgbClr val="0B19C8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B19C8"/>
                </a:solidFill>
              </a:rPr>
              <a:t> A,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giáo</a:t>
            </a:r>
            <a:r>
              <a:rPr lang="en-US" altLang="vi-VN" sz="2800" dirty="0">
                <a:solidFill>
                  <a:srgbClr val="0B19C8"/>
                </a:solidFill>
              </a:rPr>
              <a:t>!</a:t>
            </a: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1506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ĐỀ 1                                                                                     </a:t>
            </a:r>
          </a:p>
          <a:p>
            <a:r>
              <a:rPr lang="en-US" b="1" dirty="0" smtClean="0"/>
              <a:t>                                                                                          Hai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gạch</a:t>
            </a:r>
            <a:r>
              <a:rPr lang="en-US" b="1" dirty="0"/>
              <a:t> </a:t>
            </a:r>
            <a:r>
              <a:rPr lang="en-US" b="1" dirty="0" err="1"/>
              <a:t>xấu</a:t>
            </a:r>
            <a:r>
              <a:rPr lang="en-US" b="1" dirty="0"/>
              <a:t> </a:t>
            </a:r>
            <a:r>
              <a:rPr lang="en-US" b="1" dirty="0" err="1"/>
              <a:t>xí</a:t>
            </a:r>
            <a:endParaRPr lang="en-US" dirty="0"/>
          </a:p>
          <a:p>
            <a:r>
              <a:rPr lang="en-US" dirty="0"/>
              <a:t>	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miền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mọi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. </a:t>
            </a: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, </a:t>
            </a:r>
            <a:r>
              <a:rPr lang="en-US" sz="2000" dirty="0" err="1"/>
              <a:t>gạch</a:t>
            </a:r>
            <a:r>
              <a:rPr lang="en-US" sz="2000" dirty="0"/>
              <a:t>,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.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,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thớm</a:t>
            </a:r>
            <a:r>
              <a:rPr lang="en-US" sz="2000" dirty="0"/>
              <a:t> </a:t>
            </a:r>
            <a:r>
              <a:rPr lang="en-US" sz="2000" dirty="0" err="1"/>
              <a:t>chưa</a:t>
            </a:r>
            <a:r>
              <a:rPr lang="en-US" sz="2000" dirty="0"/>
              <a:t>,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.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 </a:t>
            </a:r>
            <a:r>
              <a:rPr lang="en-US" sz="2000" dirty="0" err="1"/>
              <a:t>chậm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lưỡng</a:t>
            </a:r>
            <a:r>
              <a:rPr lang="en-US" sz="2000" dirty="0"/>
              <a:t>. </a:t>
            </a:r>
            <a:r>
              <a:rPr lang="en-US" sz="2000" dirty="0" err="1"/>
              <a:t>Tuy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,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phiền</a:t>
            </a:r>
            <a:r>
              <a:rPr lang="en-US" sz="2000" dirty="0"/>
              <a:t> </a:t>
            </a:r>
            <a:r>
              <a:rPr lang="en-US" sz="2000" dirty="0" err="1"/>
              <a:t>lòng</a:t>
            </a:r>
            <a:r>
              <a:rPr lang="en-US" sz="2000" dirty="0"/>
              <a:t> </a:t>
            </a:r>
            <a:r>
              <a:rPr lang="en-US" sz="2000" dirty="0" err="1"/>
              <a:t>bởi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sắp</a:t>
            </a:r>
            <a:r>
              <a:rPr lang="en-US" sz="2000" dirty="0"/>
              <a:t> </a:t>
            </a:r>
            <a:r>
              <a:rPr lang="en-US" sz="2000" dirty="0" err="1"/>
              <a:t>sửa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tuyệt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đời</a:t>
            </a:r>
            <a:r>
              <a:rPr lang="en-US" sz="2000" dirty="0"/>
              <a:t>.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,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hoàng</a:t>
            </a:r>
            <a:r>
              <a:rPr lang="en-US" sz="2000" dirty="0"/>
              <a:t> </a:t>
            </a:r>
            <a:r>
              <a:rPr lang="en-US" sz="2000" dirty="0" err="1"/>
              <a:t>hôn</a:t>
            </a:r>
            <a:r>
              <a:rPr lang="en-US" sz="2000" dirty="0"/>
              <a:t> </a:t>
            </a:r>
            <a:r>
              <a:rPr lang="en-US" sz="2000" dirty="0" err="1"/>
              <a:t>buông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xa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ngắm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,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bỗng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đập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r>
              <a:rPr lang="en-US" sz="2000" dirty="0"/>
              <a:t>. </a:t>
            </a:r>
            <a:r>
              <a:rPr lang="en-US" sz="2000" dirty="0" err="1"/>
              <a:t>Mặc</a:t>
            </a:r>
            <a:r>
              <a:rPr lang="en-US" sz="2000" dirty="0"/>
              <a:t> </a:t>
            </a:r>
            <a:r>
              <a:rPr lang="en-US" sz="2000" dirty="0" err="1"/>
              <a:t>dù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cẩn</a:t>
            </a:r>
            <a:r>
              <a:rPr lang="en-US" sz="2000" dirty="0"/>
              <a:t> </a:t>
            </a:r>
            <a:r>
              <a:rPr lang="en-US" sz="2000" dirty="0" err="1"/>
              <a:t>thận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song </a:t>
            </a:r>
            <a:r>
              <a:rPr lang="en-US" sz="2000" dirty="0" err="1"/>
              <a:t>vẫn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nghiêng</a:t>
            </a:r>
            <a:r>
              <a:rPr lang="en-US" sz="2000" dirty="0"/>
              <a:t>.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tồi</a:t>
            </a:r>
            <a:r>
              <a:rPr lang="en-US" sz="2000" dirty="0"/>
              <a:t> </a:t>
            </a:r>
            <a:r>
              <a:rPr lang="en-US" sz="2000" dirty="0" err="1"/>
              <a:t>tệ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. </a:t>
            </a:r>
            <a:r>
              <a:rPr lang="en-US" sz="2000" dirty="0" err="1"/>
              <a:t>Chúng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trừng</a:t>
            </a:r>
            <a:r>
              <a:rPr lang="en-US" sz="2000" dirty="0"/>
              <a:t> </a:t>
            </a:r>
            <a:r>
              <a:rPr lang="en-US" sz="2000" dirty="0" err="1"/>
              <a:t>trừng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.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du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thăm</a:t>
            </a:r>
            <a:r>
              <a:rPr lang="en-US" sz="2000" dirty="0"/>
              <a:t> </a:t>
            </a:r>
            <a:r>
              <a:rPr lang="en-US" sz="2000" dirty="0" err="1"/>
              <a:t>ngôi</a:t>
            </a:r>
            <a:r>
              <a:rPr lang="en-US" sz="2000" dirty="0"/>
              <a:t> </a:t>
            </a:r>
            <a:r>
              <a:rPr lang="en-US" sz="2000" dirty="0" err="1"/>
              <a:t>chùa</a:t>
            </a:r>
            <a:r>
              <a:rPr lang="en-US" sz="2000" dirty="0"/>
              <a:t>,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khắp</a:t>
            </a:r>
            <a:r>
              <a:rPr lang="en-US" sz="2000" dirty="0"/>
              <a:t> </a:t>
            </a:r>
            <a:r>
              <a:rPr lang="en-US" sz="2000" dirty="0" err="1"/>
              <a:t>nơi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chỗ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hôm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ngôi</a:t>
            </a:r>
            <a:r>
              <a:rPr lang="en-US" sz="2000" dirty="0"/>
              <a:t> </a:t>
            </a:r>
            <a:r>
              <a:rPr lang="en-US" sz="2000" dirty="0" err="1"/>
              <a:t>chùa</a:t>
            </a:r>
            <a:r>
              <a:rPr lang="en-US" sz="2000" dirty="0"/>
              <a:t>.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lái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 sang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vẫn</a:t>
            </a:r>
            <a:r>
              <a:rPr lang="en-US" sz="2000" dirty="0"/>
              <a:t> </a:t>
            </a:r>
            <a:r>
              <a:rPr lang="en-US" sz="2000" dirty="0" err="1"/>
              <a:t>nằng</a:t>
            </a:r>
            <a:r>
              <a:rPr lang="en-US" sz="2000" dirty="0"/>
              <a:t> </a:t>
            </a:r>
            <a:r>
              <a:rPr lang="en-US" sz="2000" dirty="0" err="1"/>
              <a:t>nặc</a:t>
            </a:r>
            <a:r>
              <a:rPr lang="en-US" sz="2000" dirty="0"/>
              <a:t> </a:t>
            </a:r>
            <a:r>
              <a:rPr lang="en-US" sz="2000" dirty="0" err="1"/>
              <a:t>đòi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ấy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thốt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:</a:t>
            </a:r>
          </a:p>
          <a:p>
            <a:pPr lvl="0"/>
            <a:r>
              <a:rPr lang="en-US" sz="2000" dirty="0" err="1"/>
              <a:t>Ôi</a:t>
            </a:r>
            <a:r>
              <a:rPr lang="en-US" sz="2000" dirty="0"/>
              <a:t>,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!</a:t>
            </a:r>
          </a:p>
          <a:p>
            <a:pPr lvl="0"/>
            <a:r>
              <a:rPr lang="en-US" sz="2000" dirty="0"/>
              <a:t>Hai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thật</a:t>
            </a:r>
            <a:r>
              <a:rPr lang="en-US" sz="2000" dirty="0"/>
              <a:t> </a:t>
            </a:r>
            <a:r>
              <a:rPr lang="en-US" sz="2000" dirty="0" err="1"/>
              <a:t>chứ</a:t>
            </a:r>
            <a:r>
              <a:rPr lang="en-US" sz="2000" dirty="0"/>
              <a:t>? Hai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xấu</a:t>
            </a:r>
            <a:r>
              <a:rPr lang="en-US" sz="2000" dirty="0"/>
              <a:t> </a:t>
            </a:r>
            <a:r>
              <a:rPr lang="en-US" sz="2000" dirty="0" err="1"/>
              <a:t>xí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kia</a:t>
            </a:r>
            <a:r>
              <a:rPr lang="en-US" sz="2000" dirty="0"/>
              <a:t> ư? -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ngạc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kêu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. </a:t>
            </a:r>
          </a:p>
          <a:p>
            <a:pPr lvl="0"/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</a:t>
            </a:r>
            <a:r>
              <a:rPr lang="en-US" sz="2000" dirty="0"/>
              <a:t>,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tôi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998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ghép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tuyệt</a:t>
            </a:r>
            <a:r>
              <a:rPr lang="en-US" sz="2000" dirty="0"/>
              <a:t> </a:t>
            </a:r>
            <a:r>
              <a:rPr lang="en-US" sz="2000" dirty="0" err="1"/>
              <a:t>vời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! -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tốn</a:t>
            </a:r>
            <a:r>
              <a:rPr lang="en-US" sz="2000" dirty="0"/>
              <a:t>.</a:t>
            </a:r>
          </a:p>
          <a:p>
            <a:r>
              <a:rPr lang="en-US" sz="2000" i="1" dirty="0" smtClean="0"/>
              <a:t>                                                                                                                                               (</a:t>
            </a:r>
            <a:r>
              <a:rPr lang="en-US" sz="2000" dirty="0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Hạt</a:t>
            </a:r>
            <a:r>
              <a:rPr lang="en-US" sz="2000" i="1" dirty="0"/>
              <a:t> </a:t>
            </a:r>
            <a:r>
              <a:rPr lang="en-US" sz="2000" i="1" dirty="0" err="1"/>
              <a:t>giống</a:t>
            </a:r>
            <a:r>
              <a:rPr lang="en-US" sz="2000" i="1" dirty="0"/>
              <a:t> </a:t>
            </a:r>
            <a:r>
              <a:rPr lang="en-US" sz="2000" i="1" dirty="0" err="1"/>
              <a:t>tâm</a:t>
            </a:r>
            <a:r>
              <a:rPr lang="en-US" sz="2000" i="1" dirty="0"/>
              <a:t> </a:t>
            </a:r>
            <a:r>
              <a:rPr lang="en-US" sz="2000" i="1" dirty="0" err="1"/>
              <a:t>hồn</a:t>
            </a:r>
            <a:r>
              <a:rPr lang="en-US" sz="2000" i="1" dirty="0"/>
              <a:t>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83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10591800" cy="60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1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174684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1734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124200" y="2286000"/>
            <a:ext cx="525018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3581400"/>
            <a:ext cx="1089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BUÔN CHƯ LÊNH ĐÓN CÔ GIÁO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079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5849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4120" y="5486400"/>
            <a:ext cx="1783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36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13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2021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6934200" y="1676400"/>
            <a:ext cx="32689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1800" b="1" i="1">
                <a:solidFill>
                  <a:schemeClr val="tx2"/>
                </a:solidFill>
              </a:rPr>
              <a:t> </a:t>
            </a:r>
            <a:r>
              <a:rPr lang="en-US" altLang="vi-VN" sz="1800" b="1" i="1"/>
              <a:t/>
            </a:r>
            <a:br>
              <a:rPr lang="en-US" altLang="vi-VN" sz="1800" b="1" i="1"/>
            </a:br>
            <a:endParaRPr lang="en-US" altLang="vi-VN" sz="1800" b="1" i="1"/>
          </a:p>
        </p:txBody>
      </p:sp>
      <p:pic>
        <p:nvPicPr>
          <p:cNvPr id="20485" name="Picture 9" descr="Xoan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7513"/>
          <a:stretch>
            <a:fillRect/>
          </a:stretch>
        </p:blipFill>
        <p:spPr bwMode="auto">
          <a:xfrm>
            <a:off x="5151120" y="609600"/>
            <a:ext cx="6736080" cy="4800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0538" name="AutoShape 10"/>
          <p:cNvSpPr>
            <a:spLocks noChangeArrowheads="1"/>
          </p:cNvSpPr>
          <p:nvPr/>
        </p:nvSpPr>
        <p:spPr bwMode="auto">
          <a:xfrm>
            <a:off x="0" y="533400"/>
            <a:ext cx="5844540" cy="48006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838200" y="1524000"/>
            <a:ext cx="416052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Đọc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lại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bài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và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trả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lời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câu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hỏi</a:t>
            </a:r>
            <a:r>
              <a:rPr lang="en-US" altLang="vi-VN" sz="2800" b="1" i="1" dirty="0">
                <a:solidFill>
                  <a:srgbClr val="0B19C8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Chuẩn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bị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bài</a:t>
            </a:r>
            <a:r>
              <a:rPr lang="en-US" altLang="vi-VN" sz="2800" b="1" i="1" dirty="0">
                <a:solidFill>
                  <a:srgbClr val="0B19C8"/>
                </a:solidFill>
              </a:rPr>
              <a:t> “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Về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ngôi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nhà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đang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xây</a:t>
            </a:r>
            <a:r>
              <a:rPr lang="en-US" altLang="vi-VN" sz="2800" b="1" i="1" dirty="0">
                <a:solidFill>
                  <a:srgbClr val="0B19C8"/>
                </a:solidFill>
              </a:rPr>
              <a:t>”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21005" y="2590801"/>
            <a:ext cx="1040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vi-VN" sz="2800" b="1">
                <a:solidFill>
                  <a:srgbClr val="FF0000"/>
                </a:solidFill>
                <a:cs typeface="Times New Roman" pitchFamily="18" charset="0"/>
              </a:rPr>
              <a:t>Đọc thuộc khổ thơ 1, 2 bài: </a:t>
            </a:r>
            <a:r>
              <a:rPr lang="en-US" altLang="vi-VN" sz="2800" b="1" i="1">
                <a:solidFill>
                  <a:srgbClr val="FF0000"/>
                </a:solidFill>
              </a:rPr>
              <a:t>Hạt gạo làng ta</a:t>
            </a:r>
            <a:r>
              <a:rPr lang="en-US" altLang="vi-VN" sz="2800" b="1" i="1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93420" y="4246563"/>
            <a:ext cx="1050036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 dirty="0" err="1">
                <a:solidFill>
                  <a:srgbClr val="0000FF"/>
                </a:solidFill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dưới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ruộng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nóng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quá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nên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cua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ngoi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lên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bờ</a:t>
            </a:r>
            <a:endParaRPr lang="en-US" altLang="vi-VN" sz="2800" dirty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nông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bất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chấp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mọi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khó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khăn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thiên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nhiên</a:t>
            </a:r>
            <a:r>
              <a:rPr lang="en-US" altLang="vi-VN" sz="2800" b="1" dirty="0">
                <a:solidFill>
                  <a:srgbClr val="0000FF"/>
                </a:solidFill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</a:rPr>
              <a:t>quyết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tâm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ra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hạt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gạo</a:t>
            </a:r>
            <a:endParaRPr lang="en-US" altLang="vi-VN" sz="28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 dirty="0" err="1">
                <a:solidFill>
                  <a:srgbClr val="0000FF"/>
                </a:solidFill>
              </a:rPr>
              <a:t>Cả</a:t>
            </a:r>
            <a:r>
              <a:rPr lang="en-US" altLang="vi-VN" sz="2800" b="1" dirty="0">
                <a:solidFill>
                  <a:srgbClr val="0000FF"/>
                </a:solidFill>
              </a:rPr>
              <a:t> ý a </a:t>
            </a:r>
            <a:r>
              <a:rPr lang="en-US" altLang="vi-VN" sz="2800" b="1" dirty="0" err="1">
                <a:solidFill>
                  <a:srgbClr val="0000FF"/>
                </a:solidFill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</a:rPr>
              <a:t> b</a:t>
            </a:r>
          </a:p>
        </p:txBody>
      </p:sp>
      <p:sp>
        <p:nvSpPr>
          <p:cNvPr id="3" name="Oval 2"/>
          <p:cNvSpPr/>
          <p:nvPr/>
        </p:nvSpPr>
        <p:spPr>
          <a:xfrm>
            <a:off x="594360" y="5486400"/>
            <a:ext cx="62484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" y="3276600"/>
            <a:ext cx="104013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altLang="vi-VN" sz="2800" b="1">
                <a:solidFill>
                  <a:srgbClr val="FF0000"/>
                </a:solidFill>
              </a:rPr>
              <a:t>Hình ảnh </a:t>
            </a:r>
            <a:r>
              <a:rPr lang="en-US" altLang="vi-VN" sz="2800" b="1" i="1">
                <a:solidFill>
                  <a:srgbClr val="FF0000"/>
                </a:solidFill>
              </a:rPr>
              <a:t>“cua ngoi lên bờ, mẹ em xuống cấy” </a:t>
            </a:r>
            <a:r>
              <a:rPr lang="en-US" altLang="vi-VN" sz="2800" b="1">
                <a:solidFill>
                  <a:srgbClr val="FF0000"/>
                </a:solidFill>
              </a:rPr>
              <a:t>thể hiện điều gì?</a:t>
            </a:r>
            <a:endParaRPr lang="en-US" altLang="vi-VN" sz="2800" i="1">
              <a:solidFill>
                <a:srgbClr val="FF0000"/>
              </a:solidFill>
            </a:endParaRPr>
          </a:p>
          <a:p>
            <a:pPr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95300" y="1685926"/>
            <a:ext cx="546068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4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92480" y="2209801"/>
            <a:ext cx="105003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</a:rPr>
              <a:t>Đọc thuộc khổ thơ 3 cuối bài </a:t>
            </a:r>
            <a:r>
              <a:rPr lang="en-US" altLang="vi-VN" sz="3000" b="1">
                <a:solidFill>
                  <a:srgbClr val="FF0000"/>
                </a:solidFill>
              </a:rPr>
              <a:t> “</a:t>
            </a:r>
            <a:r>
              <a:rPr lang="en-US" altLang="vi-VN" sz="3000" b="1" i="1">
                <a:solidFill>
                  <a:srgbClr val="FF0000"/>
                </a:solidFill>
              </a:rPr>
              <a:t>Hạt gạo làng ta”.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0600" y="4267201"/>
            <a:ext cx="96088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Tưới nước</a:t>
            </a:r>
            <a:endParaRPr lang="en-US" altLang="vi-VN" sz="2800">
              <a:solidFill>
                <a:srgbClr val="0000FF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Bắt sâu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Tưới nước, bắt sâu, bón phân</a:t>
            </a:r>
          </a:p>
        </p:txBody>
      </p:sp>
      <p:sp>
        <p:nvSpPr>
          <p:cNvPr id="3" name="Oval 2"/>
          <p:cNvSpPr/>
          <p:nvPr/>
        </p:nvSpPr>
        <p:spPr>
          <a:xfrm>
            <a:off x="792480" y="5715000"/>
            <a:ext cx="79248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360" y="2959100"/>
            <a:ext cx="10772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</a:rPr>
              <a:t>- Các bạn nhỏ đã góp công sức như thế nào để làm ra hạt gạo?</a:t>
            </a:r>
            <a:endParaRPr lang="en-US" altLang="vi-VN" sz="2800" i="1">
              <a:solidFill>
                <a:srgbClr val="FF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0" y="2286000"/>
            <a:ext cx="1165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1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Từ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2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3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Rok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      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...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9326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70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ình Chữ nhật 11"/>
          <p:cNvSpPr>
            <a:spLocks noChangeArrowheads="1"/>
          </p:cNvSpPr>
          <p:nvPr/>
        </p:nvSpPr>
        <p:spPr bwMode="auto">
          <a:xfrm>
            <a:off x="685800" y="1600200"/>
            <a:ext cx="10749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3" name="Hình Chữ nhật 12"/>
          <p:cNvSpPr>
            <a:spLocks noChangeArrowheads="1"/>
          </p:cNvSpPr>
          <p:nvPr/>
        </p:nvSpPr>
        <p:spPr bwMode="auto">
          <a:xfrm>
            <a:off x="838200" y="762000"/>
            <a:ext cx="347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2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891540" y="1630364"/>
            <a:ext cx="4061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Luyện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đọc</a:t>
            </a:r>
            <a:r>
              <a:rPr lang="en-US" altLang="vi-VN" sz="40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47" name="Line 9"/>
          <p:cNvSpPr>
            <a:spLocks noChangeShapeType="1"/>
          </p:cNvSpPr>
          <p:nvPr/>
        </p:nvSpPr>
        <p:spPr bwMode="auto">
          <a:xfrm>
            <a:off x="673608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934200" y="1630364"/>
            <a:ext cx="4061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Tìm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hiểu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bài</a:t>
            </a:r>
            <a:r>
              <a:rPr lang="en-US" altLang="vi-VN" sz="40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1295400" y="25146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Buôn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chư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lênh</a:t>
            </a:r>
            <a:endParaRPr lang="en-US" altLang="en-US" sz="3200" b="1" dirty="0">
              <a:solidFill>
                <a:srgbClr val="0B19C8"/>
              </a:solidFill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Già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Rok</a:t>
            </a:r>
            <a:endParaRPr lang="en-US" altLang="en-US" sz="3200" b="1" dirty="0">
              <a:solidFill>
                <a:srgbClr val="0B19C8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8560" y="2524126"/>
            <a:ext cx="205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Buôn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7528560" y="2971801"/>
            <a:ext cx="2823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Nghi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thức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7528560" y="3514726"/>
            <a:ext cx="205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Gùi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7180" grpId="0"/>
      <p:bldP spid="20" grpId="0"/>
      <p:bldP spid="9233" grpId="0"/>
      <p:bldP spid="9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28600" y="3505200"/>
            <a:ext cx="11658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lùi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tắp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11125200" y="44196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667000" y="44958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3505200" y="38100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11277600" y="44196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33400" y="1447800"/>
            <a:ext cx="1082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altLang="vi-VN" sz="2800" b="1" dirty="0">
                <a:solidFill>
                  <a:srgbClr val="0B19C8"/>
                </a:solidFill>
                <a:cs typeface="Times New Roman" pitchFamily="18" charset="0"/>
              </a:rPr>
              <a:t>     </a:t>
            </a:r>
            <a:r>
              <a:rPr lang="vi-VN" altLang="vi-VN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 Chư Lênh đã đón tiếp cô giáo đến mở trường bằng nghi thức trang trọng nhất dành cho khách quý</a:t>
            </a:r>
            <a:r>
              <a:rPr lang="vi-VN" altLang="vi-VN" sz="2800" b="1" dirty="0">
                <a:solidFill>
                  <a:srgbClr val="0B19C8"/>
                </a:solidFill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vi-VN" sz="2800" b="1" dirty="0">
              <a:solidFill>
                <a:srgbClr val="0B19C8"/>
              </a:solidFill>
              <a:cs typeface="Times New Roman" pitchFamily="18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3962400" y="2819401"/>
            <a:ext cx="304800" cy="457199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>
            <a:off x="9829800" y="2209800"/>
            <a:ext cx="304800" cy="49872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3886200" y="2743200"/>
            <a:ext cx="304800" cy="485624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133600" y="2209800"/>
            <a:ext cx="274320" cy="5334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4758396" y="1676400"/>
            <a:ext cx="198120" cy="4572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30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52800" y="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38600" y="919164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1" descr="lang b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6" y="357166"/>
            <a:ext cx="4986374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10085085_2e6dbedc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357166"/>
            <a:ext cx="5505488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953000" y="6172200"/>
            <a:ext cx="2162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11111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 RÔNG</a:t>
            </a:r>
          </a:p>
        </p:txBody>
      </p:sp>
    </p:spTree>
    <p:extLst>
      <p:ext uri="{BB962C8B-B14F-4D97-AF65-F5344CB8AC3E}">
        <p14:creationId xmlns:p14="http://schemas.microsoft.com/office/powerpoint/2010/main" val="30645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971800" y="5882218"/>
            <a:ext cx="6438900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69" tIns="59985" rIns="119969" bIns="5998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700" b="1">
                <a:latin typeface="Times New Roman" pitchFamily="18" charset="0"/>
                <a:ea typeface="HP001"/>
                <a:cs typeface="Times New Roman" pitchFamily="18" charset="0"/>
              </a:rPr>
              <a:t>Buôn làng ở Tây Nguyên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8604"/>
            <a:ext cx="5943600" cy="53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Administrator\Desktop\tây nguyên\0anha-trinh-tuon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5943600" cy="53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567</Words>
  <Application>Microsoft Office PowerPoint</Application>
  <PresentationFormat>Custom</PresentationFormat>
  <Paragraphs>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HP001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VĂN DŨNG</dc:creator>
  <cp:lastModifiedBy>Admin</cp:lastModifiedBy>
  <cp:revision>94</cp:revision>
  <dcterms:created xsi:type="dcterms:W3CDTF">2016-11-25T09:41:43Z</dcterms:created>
  <dcterms:modified xsi:type="dcterms:W3CDTF">2021-12-12T14:38:54Z</dcterms:modified>
</cp:coreProperties>
</file>