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61" r:id="rId2"/>
    <p:sldId id="262" r:id="rId3"/>
    <p:sldId id="271" r:id="rId4"/>
    <p:sldId id="276" r:id="rId5"/>
    <p:sldId id="277" r:id="rId6"/>
    <p:sldId id="275" r:id="rId7"/>
    <p:sldId id="273" r:id="rId8"/>
    <p:sldId id="279" r:id="rId9"/>
    <p:sldId id="258" r:id="rId10"/>
    <p:sldId id="257" r:id="rId11"/>
    <p:sldId id="280" r:id="rId12"/>
    <p:sldId id="292" r:id="rId13"/>
    <p:sldId id="299" r:id="rId14"/>
    <p:sldId id="281" r:id="rId15"/>
    <p:sldId id="289" r:id="rId16"/>
    <p:sldId id="256" r:id="rId17"/>
    <p:sldId id="282" r:id="rId18"/>
    <p:sldId id="290" r:id="rId19"/>
    <p:sldId id="284" r:id="rId20"/>
    <p:sldId id="285" r:id="rId21"/>
    <p:sldId id="286" r:id="rId22"/>
    <p:sldId id="296" r:id="rId23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9900"/>
    <a:srgbClr val="0000FF"/>
    <a:srgbClr val="E32803"/>
    <a:srgbClr val="E8FC2C"/>
    <a:srgbClr val="F7FDD5"/>
    <a:srgbClr val="FF66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98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6499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06500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06501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502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503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504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505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506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507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508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509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510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511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06512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06513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514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515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516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517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518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519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520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521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522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523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524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525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526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527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528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529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530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06531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0653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53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53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53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53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53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53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53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54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54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54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54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54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54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54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54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54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0654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655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55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55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55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55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55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55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10655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655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655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656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656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</p:grpSp>
      <p:sp>
        <p:nvSpPr>
          <p:cNvPr id="10656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vi-VN" noProof="0" smtClean="0"/>
              <a:t>Click to edit Master title style</a:t>
            </a:r>
          </a:p>
        </p:txBody>
      </p:sp>
      <p:sp>
        <p:nvSpPr>
          <p:cNvPr id="10656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vi-VN" noProof="0" smtClean="0"/>
              <a:t>Click to edit Master subtitle style</a:t>
            </a:r>
          </a:p>
        </p:txBody>
      </p:sp>
      <p:sp>
        <p:nvSpPr>
          <p:cNvPr id="106564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106565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106566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9B0A5D5-1E92-4030-8AF6-DAD00C56DEA4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28A92-42E4-4C25-9780-2E75F0952F9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05139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58440-7585-481D-B816-C9F978B758A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48949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2690C3A-48AF-4B7E-98A8-CD6ABE758DD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1228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AD951-7834-4186-9A83-01D269E0B69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88331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FB20-53B7-414B-8D06-C56A40824B3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67663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424AC-AC51-43BA-A8EE-48C79DDCD79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7926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F85D4-83F0-4C01-99DB-BF4282934F5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76964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421A8-13F1-4BD2-B9B5-84C76FED83C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87726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D9B4D-701A-4CD3-937E-00490238F46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80240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378C8-B88D-4CE3-BFCD-9EC163B69D3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1137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E2A24-C825-4533-867C-802DF400297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16400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05475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547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05477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0547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47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48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48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48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48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48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48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48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48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48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05489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0549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49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49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49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49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49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49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49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49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49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50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50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50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50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50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50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50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50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05508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0550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51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51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51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51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51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51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516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51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51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51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52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52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52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52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52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52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105526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5527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528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529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530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531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532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553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105534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553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553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553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553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</p:grpSp>
      <p:sp>
        <p:nvSpPr>
          <p:cNvPr id="10553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554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554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vi-VN"/>
          </a:p>
        </p:txBody>
      </p:sp>
      <p:sp>
        <p:nvSpPr>
          <p:cNvPr id="10554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vi-VN"/>
          </a:p>
        </p:txBody>
      </p:sp>
      <p:sp>
        <p:nvSpPr>
          <p:cNvPr id="10554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64493B5-BAFA-454B-9BAC-15E11E2FAB35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3.jpeg"/><Relationship Id="rId7" Type="http://schemas.openxmlformats.org/officeDocument/2006/relationships/slide" Target="slide8.xml"/><Relationship Id="rId12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9.xml"/><Relationship Id="rId5" Type="http://schemas.openxmlformats.org/officeDocument/2006/relationships/slide" Target="slide6.xml"/><Relationship Id="rId10" Type="http://schemas.openxmlformats.org/officeDocument/2006/relationships/image" Target="../media/image4.gif"/><Relationship Id="rId4" Type="http://schemas.openxmlformats.org/officeDocument/2006/relationships/slide" Target="slide3.xml"/><Relationship Id="rId9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9.bin"/><Relationship Id="rId3" Type="http://schemas.openxmlformats.org/officeDocument/2006/relationships/image" Target="../media/image28.jpeg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26.wmf"/><Relationship Id="rId15" Type="http://schemas.openxmlformats.org/officeDocument/2006/relationships/oleObject" Target="../embeddings/oleObject11.bin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10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04%20Hai%20Yen\PHU%20LUC\qua%20tang%208-3\NHAC%20NEN\NHAC%20THIEU%20NHI%20(5).wav" TargetMode="Externa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3.wav"/><Relationship Id="rId7" Type="http://schemas.openxmlformats.org/officeDocument/2006/relationships/slide" Target="slide2.xml"/><Relationship Id="rId12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11" Type="http://schemas.openxmlformats.org/officeDocument/2006/relationships/image" Target="../media/image12.gif"/><Relationship Id="rId5" Type="http://schemas.openxmlformats.org/officeDocument/2006/relationships/audio" Target="../media/audio5.wav"/><Relationship Id="rId10" Type="http://schemas.openxmlformats.org/officeDocument/2006/relationships/image" Target="../media/image11.gif"/><Relationship Id="rId4" Type="http://schemas.openxmlformats.org/officeDocument/2006/relationships/audio" Target="../media/audio4.wav"/><Relationship Id="rId9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15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6.jpe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11268" name="Picture 4" descr="48b7dd91_011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1600200" y="762000"/>
            <a:ext cx="6172200" cy="2362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19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 mừng quý thầy cô</a:t>
            </a:r>
          </a:p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và các em học sinh !</a:t>
            </a:r>
          </a:p>
        </p:txBody>
      </p:sp>
      <p:sp>
        <p:nvSpPr>
          <p:cNvPr id="11273" name="WordArt 9"/>
          <p:cNvSpPr>
            <a:spLocks noChangeArrowheads="1" noChangeShapeType="1" noTextEdit="1"/>
          </p:cNvSpPr>
          <p:nvPr/>
        </p:nvSpPr>
        <p:spPr bwMode="auto">
          <a:xfrm>
            <a:off x="1600200" y="914400"/>
            <a:ext cx="6172200" cy="2362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19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66FF"/>
                    </a:gs>
                    <a:gs pos="100000">
                      <a:srgbClr val="FF66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 mừng quý thầy cô</a:t>
            </a:r>
          </a:p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66FF"/>
                    </a:gs>
                    <a:gs pos="100000">
                      <a:srgbClr val="FF66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và các em học sinh !</a:t>
            </a:r>
          </a:p>
        </p:txBody>
      </p:sp>
      <p:sp>
        <p:nvSpPr>
          <p:cNvPr id="11274" name="WordArt 10"/>
          <p:cNvSpPr>
            <a:spLocks noChangeArrowheads="1" noChangeShapeType="1" noTextEdit="1"/>
          </p:cNvSpPr>
          <p:nvPr/>
        </p:nvSpPr>
        <p:spPr bwMode="auto">
          <a:xfrm>
            <a:off x="1600200" y="1219200"/>
            <a:ext cx="6172200" cy="2057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19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E8FC2C"/>
                    </a:gs>
                    <a:gs pos="100000">
                      <a:srgbClr val="E8FC2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 mừng quý thầy cô</a:t>
            </a:r>
          </a:p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E8FC2C"/>
                    </a:gs>
                    <a:gs pos="100000">
                      <a:srgbClr val="E8FC2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và các em học sinh !</a:t>
            </a:r>
          </a:p>
        </p:txBody>
      </p:sp>
      <p:sp>
        <p:nvSpPr>
          <p:cNvPr id="11275" name="WordArt 11"/>
          <p:cNvSpPr>
            <a:spLocks noChangeArrowheads="1" noChangeShapeType="1" noTextEdit="1"/>
          </p:cNvSpPr>
          <p:nvPr/>
        </p:nvSpPr>
        <p:spPr bwMode="auto">
          <a:xfrm>
            <a:off x="1600200" y="1524000"/>
            <a:ext cx="6172200" cy="1905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19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00FF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 mừng quý thầy cô</a:t>
            </a:r>
          </a:p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00FF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và các em học sinh !</a:t>
            </a:r>
          </a:p>
        </p:txBody>
      </p:sp>
      <p:pic>
        <p:nvPicPr>
          <p:cNvPr id="11278" name="Picture 14" descr="j0304933"/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62651" flipH="1" flipV="1">
            <a:off x="0" y="5715000"/>
            <a:ext cx="533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3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3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3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3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3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41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3.64162E-6 L -0.00417 -0.2053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0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69" grpId="1" animBg="1"/>
      <p:bldP spid="11273" grpId="0" animBg="1"/>
      <p:bldP spid="11273" grpId="1" animBg="1"/>
      <p:bldP spid="11274" grpId="0" animBg="1"/>
      <p:bldP spid="11274" grpId="1" animBg="1"/>
      <p:bldP spid="11275" grpId="0" animBg="1"/>
      <p:bldP spid="1127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3076" name="Picture 4" descr="Backround (75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447800"/>
            <a:ext cx="121920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wowowowo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04800" y="4800600"/>
            <a:ext cx="8839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3200" b="1">
                <a:solidFill>
                  <a:srgbClr val="FF0066"/>
                </a:solidFill>
              </a:rPr>
              <a:t>Vai trò của giấc ngủ đối với sức khỏe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914400" y="304800"/>
            <a:ext cx="84582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vi-VN" sz="2800" b="1"/>
              <a:t>-Hằng ngày em đi ngủ và thức dậy </a:t>
            </a:r>
          </a:p>
          <a:p>
            <a:r>
              <a:rPr lang="en-US" altLang="vi-VN" sz="2800" b="1"/>
              <a:t>  lúc mấy giờ ?</a:t>
            </a:r>
          </a:p>
          <a:p>
            <a:r>
              <a:rPr lang="en-US" altLang="vi-VN" sz="2800" b="1"/>
              <a:t>-Có khi nào em ngủ ít không ? em có cảm </a:t>
            </a:r>
          </a:p>
          <a:p>
            <a:r>
              <a:rPr lang="en-US" altLang="vi-VN" sz="2800" b="1"/>
              <a:t>  giác gì sau đêm mất ngủ đó ?</a:t>
            </a:r>
          </a:p>
          <a:p>
            <a:endParaRPr lang="en-US" altLang="vi-VN" sz="2800" b="1"/>
          </a:p>
        </p:txBody>
      </p:sp>
      <p:pic>
        <p:nvPicPr>
          <p:cNvPr id="37894" name="Picture 6" descr="Picture6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1336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" dur="500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" dur="500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3" dur="500"/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914400" y="304800"/>
            <a:ext cx="84582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vi-VN" sz="2800" b="1"/>
              <a:t>Câu hỏi thảo luận nhóm :</a:t>
            </a:r>
          </a:p>
          <a:p>
            <a:endParaRPr lang="en-US" altLang="vi-VN" sz="2800" b="1"/>
          </a:p>
          <a:p>
            <a:r>
              <a:rPr lang="en-US" altLang="vi-VN" sz="2800" b="1"/>
              <a:t>-Theo bạn khi ngủ những cơ quan nào của </a:t>
            </a:r>
          </a:p>
          <a:p>
            <a:r>
              <a:rPr lang="en-US" altLang="vi-VN" sz="2800" b="1"/>
              <a:t>  cơ thể được nghỉ ngơi ?</a:t>
            </a:r>
          </a:p>
          <a:p>
            <a:r>
              <a:rPr lang="en-US" altLang="vi-VN" sz="2800" b="1"/>
              <a:t>-Nêu những điều kiện để có giấc ngủ tốt ?</a:t>
            </a:r>
          </a:p>
        </p:txBody>
      </p:sp>
      <p:pic>
        <p:nvPicPr>
          <p:cNvPr id="113667" name="Picture 3" descr="Picture6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3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3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762000" y="1295400"/>
            <a:ext cx="7696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vi-VN" sz="3600" b="1"/>
          </a:p>
        </p:txBody>
      </p:sp>
      <p:pic>
        <p:nvPicPr>
          <p:cNvPr id="125955" name="Picture 3" descr="QT Logo (3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52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56" name="Picture 4" descr="FLWRC0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867400"/>
            <a:ext cx="1828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838200" y="2971800"/>
            <a:ext cx="7848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vi-VN" sz="2800" b="1">
                <a:solidFill>
                  <a:srgbClr val="000000"/>
                </a:solidFill>
              </a:rPr>
              <a:t>-Tạo thói quen đi ngủ và thức dậy đúng giờ.</a:t>
            </a:r>
          </a:p>
          <a:p>
            <a:r>
              <a:rPr lang="en-US" altLang="vi-VN" sz="2800" b="1">
                <a:solidFill>
                  <a:srgbClr val="000000"/>
                </a:solidFill>
              </a:rPr>
              <a:t>-Không ăn quá no, quá đói hoặc uống nước </a:t>
            </a:r>
          </a:p>
          <a:p>
            <a:r>
              <a:rPr lang="en-US" altLang="vi-VN" sz="2800" b="1">
                <a:solidFill>
                  <a:srgbClr val="000000"/>
                </a:solidFill>
              </a:rPr>
              <a:t>quá nhiều.</a:t>
            </a:r>
          </a:p>
          <a:p>
            <a:r>
              <a:rPr lang="en-US" altLang="vi-VN" sz="2800" b="1">
                <a:solidFill>
                  <a:srgbClr val="000000"/>
                </a:solidFill>
              </a:rPr>
              <a:t>-Không dùng các chất kích thích như: thuốc</a:t>
            </a:r>
          </a:p>
          <a:p>
            <a:r>
              <a:rPr lang="en-US" altLang="vi-VN" sz="2800" b="1">
                <a:solidFill>
                  <a:srgbClr val="000000"/>
                </a:solidFill>
              </a:rPr>
              <a:t>lá, rượu, bia, cà phê, trà đặc…</a:t>
            </a:r>
          </a:p>
          <a:p>
            <a:r>
              <a:rPr lang="en-US" altLang="vi-VN" sz="2800" b="1">
                <a:solidFill>
                  <a:srgbClr val="000000"/>
                </a:solidFill>
              </a:rPr>
              <a:t>-Làm vệ sinh cá nhân trước khi đi ngủ.</a:t>
            </a:r>
          </a:p>
          <a:p>
            <a:r>
              <a:rPr lang="en-US" altLang="vi-VN" sz="2800" b="1">
                <a:solidFill>
                  <a:srgbClr val="000000"/>
                </a:solidFill>
              </a:rPr>
              <a:t>-Chỗ ngủ sạch sẽ, yên tĩnh, thoáng mát </a:t>
            </a:r>
          </a:p>
          <a:p>
            <a:r>
              <a:rPr lang="en-US" altLang="vi-VN" sz="2800" b="1">
                <a:solidFill>
                  <a:srgbClr val="000000"/>
                </a:solidFill>
              </a:rPr>
              <a:t>( không có phòng kín thì phải ngủ mùng, có</a:t>
            </a:r>
          </a:p>
          <a:p>
            <a:r>
              <a:rPr lang="en-US" altLang="vi-VN" sz="2800" b="1">
                <a:solidFill>
                  <a:srgbClr val="000000"/>
                </a:solidFill>
              </a:rPr>
              <a:t>mền đắp khi trời lạnh…..)</a:t>
            </a:r>
          </a:p>
          <a:p>
            <a:r>
              <a:rPr lang="en-US" altLang="vi-VN" sz="2800" b="1">
                <a:solidFill>
                  <a:srgbClr val="000000"/>
                </a:solidFill>
              </a:rPr>
              <a:t>-Không xem phim có nội dung bạo lực, phim</a:t>
            </a:r>
          </a:p>
          <a:p>
            <a:r>
              <a:rPr lang="en-US" altLang="vi-VN" sz="2800" b="1">
                <a:solidFill>
                  <a:srgbClr val="000000"/>
                </a:solidFill>
              </a:rPr>
              <a:t>ma…</a:t>
            </a:r>
          </a:p>
          <a:p>
            <a:r>
              <a:rPr lang="en-US" altLang="vi-VN" sz="2800" b="1">
                <a:solidFill>
                  <a:srgbClr val="000000"/>
                </a:solidFill>
              </a:rPr>
              <a:t>-Tư thế ngủ thoải mái, không nằm sấp…</a:t>
            </a:r>
          </a:p>
          <a:p>
            <a:endParaRPr lang="en-US" altLang="vi-VN" sz="2800" b="1">
              <a:solidFill>
                <a:srgbClr val="000000"/>
              </a:solidFill>
            </a:endParaRPr>
          </a:p>
          <a:p>
            <a:endParaRPr lang="en-US" altLang="vi-VN" sz="2800" b="1"/>
          </a:p>
          <a:p>
            <a:endParaRPr lang="en-US" altLang="vi-VN" sz="2800" b="1"/>
          </a:p>
          <a:p>
            <a:endParaRPr lang="en-US" altLang="vi-VN" sz="2800" b="1"/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1676400" y="152400"/>
            <a:ext cx="5562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3200" b="1"/>
              <a:t>Để có giấc ngủ tốt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5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5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5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5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5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5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5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5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25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59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59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259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59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59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259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59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59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259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59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59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259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59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59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259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59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59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259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59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59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259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59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59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259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762000" y="1295400"/>
            <a:ext cx="7696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vi-VN" sz="3600" b="1"/>
              <a:t>Khi ngủ, cơ quan thần kinh đặc biệt </a:t>
            </a:r>
          </a:p>
          <a:p>
            <a:r>
              <a:rPr lang="en-US" altLang="vi-VN" sz="3600" b="1"/>
              <a:t>là bộ não được nghỉ ngơi tốt nhất.</a:t>
            </a:r>
          </a:p>
          <a:p>
            <a:r>
              <a:rPr lang="en-US" altLang="vi-VN" sz="3600" b="1"/>
              <a:t>Trẻ em càng nhỏ càng ngủ nhiều. </a:t>
            </a:r>
          </a:p>
          <a:p>
            <a:r>
              <a:rPr lang="en-US" altLang="vi-VN" sz="3600" b="1"/>
              <a:t>Từ 10 tuổi trở lên, mỗi người cần </a:t>
            </a:r>
          </a:p>
          <a:p>
            <a:r>
              <a:rPr lang="en-US" altLang="vi-VN" sz="3600" b="1"/>
              <a:t>ngủ từ 7 đến 8 giờ trong mỗi ngày.</a:t>
            </a:r>
          </a:p>
        </p:txBody>
      </p:sp>
      <p:pic>
        <p:nvPicPr>
          <p:cNvPr id="43015" name="Picture 7" descr="QT Logo (3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4038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6" name="Picture 8" descr="FLWRC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72000"/>
            <a:ext cx="2971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3581400" y="838200"/>
            <a:ext cx="3505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3200" b="1">
                <a:solidFill>
                  <a:srgbClr val="E32803"/>
                </a:solidFill>
              </a:rPr>
              <a:t>KẾT LUẬN: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3" name="Picture 7" descr="Picture6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81400"/>
            <a:ext cx="296227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609600" y="1524000"/>
            <a:ext cx="7620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3600" b="1"/>
              <a:t>Em đã làm những công việc gì</a:t>
            </a:r>
          </a:p>
          <a:p>
            <a:pPr algn="ctr"/>
            <a:r>
              <a:rPr lang="en-US" altLang="vi-VN" sz="3600" b="1"/>
              <a:t>trong một ngày ?</a:t>
            </a:r>
          </a:p>
        </p:txBody>
      </p:sp>
      <p:graphicFrame>
        <p:nvGraphicFramePr>
          <p:cNvPr id="70665" name="Object 9"/>
          <p:cNvGraphicFramePr>
            <a:graphicFrameLocks noChangeAspect="1"/>
          </p:cNvGraphicFramePr>
          <p:nvPr>
            <p:ph/>
          </p:nvPr>
        </p:nvGraphicFramePr>
        <p:xfrm>
          <a:off x="228600" y="2514600"/>
          <a:ext cx="3532188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7" name="Clip" r:id="rId4" imgW="3531960" imgH="4445640" progId="MS_ClipArt_Gallery.2">
                  <p:embed/>
                </p:oleObj>
              </mc:Choice>
              <mc:Fallback>
                <p:oleObj name="Clip" r:id="rId4" imgW="3531960" imgH="4445640" progId="MS_ClipArt_Gallery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514600"/>
                        <a:ext cx="3532188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0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0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0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0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70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70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70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70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ackround (68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-1447800"/>
            <a:ext cx="121920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 rot="-442412">
            <a:off x="3735388" y="1009650"/>
            <a:ext cx="5408612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4400" b="1">
                <a:solidFill>
                  <a:srgbClr val="FF0066"/>
                </a:solidFill>
              </a:rPr>
              <a:t>Lập thời gian biểu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231" name="Group 175"/>
          <p:cNvGraphicFramePr>
            <a:graphicFrameLocks noGrp="1"/>
          </p:cNvGraphicFramePr>
          <p:nvPr>
            <p:ph sz="half" idx="1"/>
          </p:nvPr>
        </p:nvGraphicFramePr>
        <p:xfrm>
          <a:off x="381000" y="381000"/>
          <a:ext cx="8305800" cy="2971801"/>
        </p:xfrm>
        <a:graphic>
          <a:graphicData uri="http://schemas.openxmlformats.org/drawingml/2006/table">
            <a:tbl>
              <a:tblPr/>
              <a:tblGrid>
                <a:gridCol w="1219200"/>
                <a:gridCol w="2286000"/>
                <a:gridCol w="4800600"/>
              </a:tblGrid>
              <a:tr h="639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Buổi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Giờ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Công việc / Hoạt động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9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sáng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 giờ-6 giờ 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 giờ20- 6 giờ 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Ngủ dậy, đánh răng, rửa mặt…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Thể dục, thay quần áo, ăn sáng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2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Trưa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alt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altLang="vi-V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213" name="Group 157"/>
          <p:cNvGraphicFramePr>
            <a:graphicFrameLocks noGrp="1"/>
          </p:cNvGraphicFramePr>
          <p:nvPr>
            <p:ph sz="half" idx="2"/>
          </p:nvPr>
        </p:nvGraphicFramePr>
        <p:xfrm>
          <a:off x="381000" y="3429000"/>
          <a:ext cx="8305800" cy="2697163"/>
        </p:xfrm>
        <a:graphic>
          <a:graphicData uri="http://schemas.openxmlformats.org/drawingml/2006/table">
            <a:tbl>
              <a:tblPr/>
              <a:tblGrid>
                <a:gridCol w="1219200"/>
                <a:gridCol w="2286000"/>
                <a:gridCol w="4800600"/>
              </a:tblGrid>
              <a:tr h="898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Chiều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altLang="vi-V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altLang="vi-V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Tối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altLang="vi-V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vi-VN" altLang="vi-V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8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Đêm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21 giờ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ngủ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1219200" y="3352800"/>
            <a:ext cx="66294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vi-VN" sz="3600" b="1"/>
              <a:t>-Tại sao chúng ta phải lập thời </a:t>
            </a:r>
          </a:p>
          <a:p>
            <a:r>
              <a:rPr lang="en-US" altLang="vi-VN" sz="3600" b="1"/>
              <a:t>gian biểu ?</a:t>
            </a:r>
          </a:p>
          <a:p>
            <a:r>
              <a:rPr lang="en-US" altLang="vi-VN" sz="3600" b="1"/>
              <a:t>-Sinh hoạt và học tập theo </a:t>
            </a:r>
          </a:p>
          <a:p>
            <a:r>
              <a:rPr lang="en-US" altLang="vi-VN" sz="3600" b="1"/>
              <a:t>thời gian biểu có lợi gì ?</a:t>
            </a:r>
          </a:p>
        </p:txBody>
      </p:sp>
      <p:pic>
        <p:nvPicPr>
          <p:cNvPr id="110601" name="Picture 9" descr="Picture6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14400"/>
            <a:ext cx="3733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762000" y="1828800"/>
            <a:ext cx="76962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vi-VN" sz="3600" b="1"/>
              <a:t>Thực hiện theo thời gian biểu</a:t>
            </a:r>
          </a:p>
          <a:p>
            <a:r>
              <a:rPr lang="en-US" altLang="vi-VN" sz="3600" b="1"/>
              <a:t>giúp chúng ta sinh hoạt và làm </a:t>
            </a:r>
          </a:p>
          <a:p>
            <a:r>
              <a:rPr lang="en-US" altLang="vi-VN" sz="3600" b="1"/>
              <a:t>một cách khoa học, vừa bảo vệ </a:t>
            </a:r>
          </a:p>
          <a:p>
            <a:r>
              <a:rPr lang="en-US" altLang="vi-VN" sz="3600" b="1"/>
              <a:t>được hệ thần kinh vừa giúp nâng</a:t>
            </a:r>
          </a:p>
          <a:p>
            <a:r>
              <a:rPr lang="en-US" altLang="vi-VN" sz="3600" b="1"/>
              <a:t>cao hiệu quả công việc, học tập.</a:t>
            </a:r>
          </a:p>
        </p:txBody>
      </p:sp>
      <p:pic>
        <p:nvPicPr>
          <p:cNvPr id="57347" name="Picture 3" descr="QT Logo (3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4038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8" name="Picture 4" descr="FLWRC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64062" flipH="1">
            <a:off x="6346031" y="-178593"/>
            <a:ext cx="2047875" cy="328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12292" name="Picture 4" descr="Backround (527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400" y="-685800"/>
            <a:ext cx="15240000" cy="1051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09600" y="1752600"/>
            <a:ext cx="609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3600" b="1">
                <a:solidFill>
                  <a:srgbClr val="008000"/>
                </a:solidFill>
              </a:rPr>
              <a:t>TRÒ CHƠI “Ô MAY MẮN”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4456113" y="2046288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vi-VN" altLang="vi-VN" sz="3600" b="1">
              <a:solidFill>
                <a:schemeClr val="folHlink"/>
              </a:solidFill>
            </a:endParaRPr>
          </a:p>
        </p:txBody>
      </p:sp>
      <p:sp>
        <p:nvSpPr>
          <p:cNvPr id="12306" name="Rectangle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90800" y="3657600"/>
            <a:ext cx="990600" cy="914400"/>
          </a:xfrm>
          <a:prstGeom prst="rect">
            <a:avLst/>
          </a:prstGeom>
          <a:solidFill>
            <a:srgbClr val="00FF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altLang="vi-VN" sz="3600" b="1"/>
              <a:t>1</a:t>
            </a:r>
          </a:p>
        </p:txBody>
      </p:sp>
      <p:sp>
        <p:nvSpPr>
          <p:cNvPr id="12307" name="Rectangle 1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14600" y="5105400"/>
            <a:ext cx="990600" cy="914400"/>
          </a:xfrm>
          <a:prstGeom prst="rect">
            <a:avLst/>
          </a:prstGeom>
          <a:solidFill>
            <a:srgbClr val="E32803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E3280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altLang="vi-VN" sz="3600" b="1"/>
              <a:t>4</a:t>
            </a:r>
          </a:p>
        </p:txBody>
      </p:sp>
      <p:sp>
        <p:nvSpPr>
          <p:cNvPr id="12308" name="Rectangle 2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114800" y="5105400"/>
            <a:ext cx="990600" cy="914400"/>
          </a:xfrm>
          <a:prstGeom prst="rect">
            <a:avLst/>
          </a:prstGeom>
          <a:solidFill>
            <a:schemeClr val="folHlink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altLang="vi-VN" sz="3600" b="1"/>
              <a:t>5</a:t>
            </a:r>
          </a:p>
        </p:txBody>
      </p:sp>
      <p:sp>
        <p:nvSpPr>
          <p:cNvPr id="1230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715000" y="5029200"/>
            <a:ext cx="990600" cy="990600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altLang="vi-VN" sz="3600" b="1"/>
              <a:t>6</a:t>
            </a:r>
          </a:p>
        </p:txBody>
      </p:sp>
      <p:sp>
        <p:nvSpPr>
          <p:cNvPr id="12310" name="Rectangle 2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191000" y="3657600"/>
            <a:ext cx="990600" cy="914400"/>
          </a:xfrm>
          <a:prstGeom prst="rect">
            <a:avLst/>
          </a:prstGeom>
          <a:solidFill>
            <a:srgbClr val="FF66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66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altLang="vi-VN" sz="3600" b="1"/>
              <a:t>2</a:t>
            </a:r>
          </a:p>
        </p:txBody>
      </p:sp>
      <p:sp>
        <p:nvSpPr>
          <p:cNvPr id="12311" name="Rectangle 2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791200" y="3657600"/>
            <a:ext cx="990600" cy="914400"/>
          </a:xfrm>
          <a:prstGeom prst="rect">
            <a:avLst/>
          </a:prstGeom>
          <a:solidFill>
            <a:srgbClr val="0000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1" hangingPunct="1"/>
            <a:r>
              <a:rPr lang="en-US" altLang="vi-VN" sz="3600" b="1"/>
              <a:t>3</a:t>
            </a:r>
          </a:p>
        </p:txBody>
      </p:sp>
      <p:pic>
        <p:nvPicPr>
          <p:cNvPr id="12313" name="Picture 25" descr="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2057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14" name="AutoShape 2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7848600" y="5334000"/>
            <a:ext cx="976313" cy="866775"/>
          </a:xfrm>
          <a:prstGeom prst="rightArrow">
            <a:avLst>
              <a:gd name="adj1" fmla="val 50000"/>
              <a:gd name="adj2" fmla="val 2815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12322" name="Picture 34" descr="blumen-pflanzen038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057400"/>
            <a:ext cx="1905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59396" name="Picture 4" descr="Backround (28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-1752600"/>
            <a:ext cx="15240000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381000" y="1828800"/>
            <a:ext cx="8534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vi-VN" sz="3600"/>
              <a:t>          </a:t>
            </a:r>
            <a:r>
              <a:rPr lang="en-US" altLang="vi-VN" sz="3600" b="1"/>
              <a:t>Ăn, ngủ, học tập, làm việc, nghỉ</a:t>
            </a:r>
          </a:p>
          <a:p>
            <a:r>
              <a:rPr lang="en-US" altLang="vi-VN" sz="3600" b="1"/>
              <a:t> ngơi, vui chơi điều độ; không làm việc </a:t>
            </a:r>
          </a:p>
          <a:p>
            <a:r>
              <a:rPr lang="en-US" altLang="vi-VN" sz="3600" b="1"/>
              <a:t>căng thẳng, không lo nghĩ, buồn bực, </a:t>
            </a:r>
          </a:p>
          <a:p>
            <a:r>
              <a:rPr lang="en-US" altLang="vi-VN" sz="3600" b="1"/>
              <a:t>tức giận,…; không dùng các chất kích </a:t>
            </a:r>
          </a:p>
          <a:p>
            <a:r>
              <a:rPr lang="en-US" altLang="vi-VN" sz="3600" b="1"/>
              <a:t>thích và các loại thuốc độc hại là cách </a:t>
            </a:r>
          </a:p>
          <a:p>
            <a:r>
              <a:rPr lang="en-US" altLang="vi-VN" sz="3600" b="1"/>
              <a:t>tốt nhất để giữ gìn cơ quan thần kinh.</a:t>
            </a:r>
          </a:p>
          <a:p>
            <a:endParaRPr lang="en-US" altLang="vi-VN" sz="3600" b="1"/>
          </a:p>
          <a:p>
            <a:endParaRPr lang="en-US" altLang="vi-VN" sz="3600" b="1"/>
          </a:p>
        </p:txBody>
      </p:sp>
      <p:sp>
        <p:nvSpPr>
          <p:cNvPr id="59398" name="AutoShape 6"/>
          <p:cNvSpPr>
            <a:spLocks noChangeArrowheads="1"/>
          </p:cNvSpPr>
          <p:nvPr/>
        </p:nvSpPr>
        <p:spPr bwMode="auto">
          <a:xfrm>
            <a:off x="609600" y="2209800"/>
            <a:ext cx="990600" cy="685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2667000" y="0"/>
            <a:ext cx="441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4000" b="1">
                <a:solidFill>
                  <a:srgbClr val="E32803"/>
                </a:solidFill>
              </a:rPr>
              <a:t>BẠN CẦN BIẾT</a:t>
            </a:r>
          </a:p>
        </p:txBody>
      </p:sp>
      <p:grpSp>
        <p:nvGrpSpPr>
          <p:cNvPr id="59403" name="Group 11"/>
          <p:cNvGrpSpPr>
            <a:grpSpLocks/>
          </p:cNvGrpSpPr>
          <p:nvPr/>
        </p:nvGrpSpPr>
        <p:grpSpPr bwMode="auto">
          <a:xfrm>
            <a:off x="0" y="5943600"/>
            <a:ext cx="5029200" cy="1371600"/>
            <a:chOff x="0" y="3079"/>
            <a:chExt cx="5760" cy="1241"/>
          </a:xfrm>
        </p:grpSpPr>
        <p:graphicFrame>
          <p:nvGraphicFramePr>
            <p:cNvPr id="59404" name="Object 12"/>
            <p:cNvGraphicFramePr>
              <a:graphicFrameLocks noChangeAspect="1"/>
            </p:cNvGraphicFramePr>
            <p:nvPr/>
          </p:nvGraphicFramePr>
          <p:xfrm>
            <a:off x="1008" y="3079"/>
            <a:ext cx="1248" cy="1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15" name="Clip" r:id="rId4" imgW="4446000" imgH="4417560" progId="MS_ClipArt_Gallery.2">
                    <p:embed/>
                  </p:oleObj>
                </mc:Choice>
                <mc:Fallback>
                  <p:oleObj name="Clip" r:id="rId4" imgW="4446000" imgH="4417560" progId="MS_ClipArt_Gallery.2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3079"/>
                          <a:ext cx="1248" cy="12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405" name="Object 13"/>
            <p:cNvGraphicFramePr>
              <a:graphicFrameLocks noChangeAspect="1"/>
            </p:cNvGraphicFramePr>
            <p:nvPr/>
          </p:nvGraphicFramePr>
          <p:xfrm>
            <a:off x="4320" y="3086"/>
            <a:ext cx="1440" cy="1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16" name="Clip" r:id="rId6" imgW="4286160" imgH="3676320" progId="MS_ClipArt_Gallery.2">
                    <p:embed/>
                  </p:oleObj>
                </mc:Choice>
                <mc:Fallback>
                  <p:oleObj name="Clip" r:id="rId6" imgW="4286160" imgH="3676320" progId="MS_ClipArt_Gallery.2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3086"/>
                          <a:ext cx="1440" cy="12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406" name="Object 14"/>
            <p:cNvGraphicFramePr>
              <a:graphicFrameLocks noChangeAspect="1"/>
            </p:cNvGraphicFramePr>
            <p:nvPr/>
          </p:nvGraphicFramePr>
          <p:xfrm>
            <a:off x="3264" y="3079"/>
            <a:ext cx="1248" cy="1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17" name="Clip" r:id="rId8" imgW="4446000" imgH="4417560" progId="MS_ClipArt_Gallery.2">
                    <p:embed/>
                  </p:oleObj>
                </mc:Choice>
                <mc:Fallback>
                  <p:oleObj name="Clip" r:id="rId8" imgW="4446000" imgH="4417560" progId="MS_ClipArt_Gallery.2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" y="3079"/>
                          <a:ext cx="1248" cy="12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407" name="Object 15"/>
            <p:cNvGraphicFramePr>
              <a:graphicFrameLocks noChangeAspect="1"/>
            </p:cNvGraphicFramePr>
            <p:nvPr/>
          </p:nvGraphicFramePr>
          <p:xfrm>
            <a:off x="2208" y="3086"/>
            <a:ext cx="1440" cy="1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18" name="Clip" r:id="rId9" imgW="4286160" imgH="3676320" progId="MS_ClipArt_Gallery.2">
                    <p:embed/>
                  </p:oleObj>
                </mc:Choice>
                <mc:Fallback>
                  <p:oleObj name="Clip" r:id="rId9" imgW="4286160" imgH="3676320" progId="MS_ClipArt_Gallery.2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3086"/>
                          <a:ext cx="1440" cy="12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408" name="Object 16"/>
            <p:cNvGraphicFramePr>
              <a:graphicFrameLocks noChangeAspect="1"/>
            </p:cNvGraphicFramePr>
            <p:nvPr/>
          </p:nvGraphicFramePr>
          <p:xfrm>
            <a:off x="0" y="3086"/>
            <a:ext cx="1440" cy="1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19" name="Clip" r:id="rId10" imgW="4286160" imgH="3676320" progId="MS_ClipArt_Gallery.2">
                    <p:embed/>
                  </p:oleObj>
                </mc:Choice>
                <mc:Fallback>
                  <p:oleObj name="Clip" r:id="rId10" imgW="4286160" imgH="3676320" progId="MS_ClipArt_Gallery.2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86"/>
                          <a:ext cx="1440" cy="12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9409" name="Group 17"/>
          <p:cNvGrpSpPr>
            <a:grpSpLocks/>
          </p:cNvGrpSpPr>
          <p:nvPr/>
        </p:nvGrpSpPr>
        <p:grpSpPr bwMode="auto">
          <a:xfrm>
            <a:off x="4572000" y="5867400"/>
            <a:ext cx="5029200" cy="1447800"/>
            <a:chOff x="0" y="3079"/>
            <a:chExt cx="5760" cy="1241"/>
          </a:xfrm>
        </p:grpSpPr>
        <p:graphicFrame>
          <p:nvGraphicFramePr>
            <p:cNvPr id="59410" name="Object 18"/>
            <p:cNvGraphicFramePr>
              <a:graphicFrameLocks noChangeAspect="1"/>
            </p:cNvGraphicFramePr>
            <p:nvPr/>
          </p:nvGraphicFramePr>
          <p:xfrm>
            <a:off x="1008" y="3079"/>
            <a:ext cx="1248" cy="1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20" name="Clip" r:id="rId11" imgW="4446000" imgH="4417560" progId="MS_ClipArt_Gallery.2">
                    <p:embed/>
                  </p:oleObj>
                </mc:Choice>
                <mc:Fallback>
                  <p:oleObj name="Clip" r:id="rId11" imgW="4446000" imgH="4417560" progId="MS_ClipArt_Gallery.2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3079"/>
                          <a:ext cx="1248" cy="12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411" name="Object 19"/>
            <p:cNvGraphicFramePr>
              <a:graphicFrameLocks noChangeAspect="1"/>
            </p:cNvGraphicFramePr>
            <p:nvPr/>
          </p:nvGraphicFramePr>
          <p:xfrm>
            <a:off x="4320" y="3086"/>
            <a:ext cx="1440" cy="1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21" name="Clip" r:id="rId12" imgW="4286160" imgH="3676320" progId="MS_ClipArt_Gallery.2">
                    <p:embed/>
                  </p:oleObj>
                </mc:Choice>
                <mc:Fallback>
                  <p:oleObj name="Clip" r:id="rId12" imgW="4286160" imgH="3676320" progId="MS_ClipArt_Gallery.2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0" y="3086"/>
                          <a:ext cx="1440" cy="12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412" name="Object 20"/>
            <p:cNvGraphicFramePr>
              <a:graphicFrameLocks noChangeAspect="1"/>
            </p:cNvGraphicFramePr>
            <p:nvPr/>
          </p:nvGraphicFramePr>
          <p:xfrm>
            <a:off x="3264" y="3079"/>
            <a:ext cx="1248" cy="12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22" name="Clip" r:id="rId13" imgW="4446000" imgH="4417560" progId="MS_ClipArt_Gallery.2">
                    <p:embed/>
                  </p:oleObj>
                </mc:Choice>
                <mc:Fallback>
                  <p:oleObj name="Clip" r:id="rId13" imgW="4446000" imgH="4417560" progId="MS_ClipArt_Gallery.2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" y="3079"/>
                          <a:ext cx="1248" cy="12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413" name="Object 21"/>
            <p:cNvGraphicFramePr>
              <a:graphicFrameLocks noChangeAspect="1"/>
            </p:cNvGraphicFramePr>
            <p:nvPr/>
          </p:nvGraphicFramePr>
          <p:xfrm>
            <a:off x="2208" y="3086"/>
            <a:ext cx="1440" cy="1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23" name="Clip" r:id="rId14" imgW="4286160" imgH="3676320" progId="MS_ClipArt_Gallery.2">
                    <p:embed/>
                  </p:oleObj>
                </mc:Choice>
                <mc:Fallback>
                  <p:oleObj name="Clip" r:id="rId14" imgW="4286160" imgH="3676320" progId="MS_ClipArt_Gallery.2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3086"/>
                          <a:ext cx="1440" cy="12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414" name="Object 22"/>
            <p:cNvGraphicFramePr>
              <a:graphicFrameLocks noChangeAspect="1"/>
            </p:cNvGraphicFramePr>
            <p:nvPr/>
          </p:nvGraphicFramePr>
          <p:xfrm>
            <a:off x="0" y="3086"/>
            <a:ext cx="1440" cy="1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24" name="Clip" r:id="rId15" imgW="4286160" imgH="3676320" progId="MS_ClipArt_Gallery.2">
                    <p:embed/>
                  </p:oleObj>
                </mc:Choice>
                <mc:Fallback>
                  <p:oleObj name="Clip" r:id="rId15" imgW="4286160" imgH="3676320" progId="MS_ClipArt_Gallery.2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86"/>
                          <a:ext cx="1440" cy="12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66564" name="Picture 4" descr="Picture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117764" name="Picture 4" descr="48b7ddf6_10396111281837ac5fb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2209800" y="2971800"/>
            <a:ext cx="6400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000" b="1">
                <a:solidFill>
                  <a:srgbClr val="00FF00"/>
                </a:solidFill>
                <a:latin typeface="Times New Roman" pitchFamily="18" charset="0"/>
              </a:rPr>
              <a:t>Xin chân thành cảm ơn</a:t>
            </a:r>
          </a:p>
          <a:p>
            <a:pPr algn="ctr" eaLnBrk="1" hangingPunct="1"/>
            <a:r>
              <a:rPr lang="en-US" altLang="vi-VN" sz="4000" b="1">
                <a:solidFill>
                  <a:srgbClr val="00FF00"/>
                </a:solidFill>
                <a:latin typeface="Times New Roman" pitchFamily="18" charset="0"/>
              </a:rPr>
              <a:t>Thầy, cô giáo và các em học sinh</a:t>
            </a:r>
          </a:p>
          <a:p>
            <a:pPr algn="ctr" eaLnBrk="1" hangingPunct="1"/>
            <a:r>
              <a:rPr lang="en-US" altLang="vi-VN" sz="4000" b="1">
                <a:solidFill>
                  <a:srgbClr val="00FF00"/>
                </a:solidFill>
                <a:latin typeface="Times New Roman" pitchFamily="18" charset="0"/>
              </a:rPr>
              <a:t>đã tham dự tiết học này !</a:t>
            </a:r>
          </a:p>
        </p:txBody>
      </p:sp>
      <p:pic>
        <p:nvPicPr>
          <p:cNvPr id="117766" name="NHAC THIEU NHI (5)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7767" name="AutoShape 7"/>
          <p:cNvCxnSpPr>
            <a:cxnSpLocks noChangeShapeType="1"/>
            <a:stCxn id="117764" idx="2"/>
            <a:endCxn id="117764" idx="2"/>
          </p:cNvCxnSpPr>
          <p:nvPr/>
        </p:nvCxnSpPr>
        <p:spPr bwMode="auto">
          <a:xfrm>
            <a:off x="4572000" y="68580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17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17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" dur="1000" fill="hold"/>
                                        <p:tgtEl>
                                          <p:spTgt spid="11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11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11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1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3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" dur="1000" fill="hold"/>
                                        <p:tgtEl>
                                          <p:spTgt spid="117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17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117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17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3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117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117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117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17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" fill="hold"/>
                                        <p:tgtEl>
                                          <p:spTgt spid="1177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776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23557" name="Picture 5" descr="Backround (519)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447800"/>
            <a:ext cx="121920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Cau h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1676400" y="1219200"/>
            <a:ext cx="64008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vi-VN" sz="3200" b="1">
                <a:solidFill>
                  <a:srgbClr val="00FF00"/>
                </a:solidFill>
              </a:rPr>
              <a:t>Bộ phận nào trong cơ quan</a:t>
            </a:r>
          </a:p>
          <a:p>
            <a:pPr eaLnBrk="1" hangingPunct="1"/>
            <a:r>
              <a:rPr lang="en-US" altLang="vi-VN" sz="3200" b="1">
                <a:solidFill>
                  <a:srgbClr val="00FF00"/>
                </a:solidFill>
              </a:rPr>
              <a:t>thần kinh kiểm soát mọi </a:t>
            </a:r>
          </a:p>
          <a:p>
            <a:pPr eaLnBrk="1" hangingPunct="1"/>
            <a:r>
              <a:rPr lang="en-US" altLang="vi-VN" sz="3200" b="1">
                <a:solidFill>
                  <a:srgbClr val="00FF00"/>
                </a:solidFill>
              </a:rPr>
              <a:t>suy nghĩ và hoạt động của</a:t>
            </a:r>
          </a:p>
          <a:p>
            <a:pPr eaLnBrk="1" hangingPunct="1"/>
            <a:r>
              <a:rPr lang="en-US" altLang="vi-VN" sz="3200" b="1">
                <a:solidFill>
                  <a:srgbClr val="00FF00"/>
                </a:solidFill>
              </a:rPr>
              <a:t> cơ thể ?</a:t>
            </a: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2209800" y="3505200"/>
            <a:ext cx="58674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vi-VN" sz="3200" b="1">
                <a:solidFill>
                  <a:srgbClr val="0000FF"/>
                </a:solidFill>
              </a:rPr>
              <a:t>Não kiểm soát mọi </a:t>
            </a:r>
          </a:p>
          <a:p>
            <a:pPr eaLnBrk="1" hangingPunct="1"/>
            <a:r>
              <a:rPr lang="en-US" altLang="vi-VN" sz="3200" b="1">
                <a:solidFill>
                  <a:srgbClr val="0000FF"/>
                </a:solidFill>
              </a:rPr>
              <a:t>suy nghĩ và hoạt động của</a:t>
            </a:r>
          </a:p>
          <a:p>
            <a:pPr eaLnBrk="1" hangingPunct="1"/>
            <a:r>
              <a:rPr lang="en-US" altLang="vi-VN" sz="3200" b="1">
                <a:solidFill>
                  <a:srgbClr val="0000FF"/>
                </a:solidFill>
              </a:rPr>
              <a:t> cơ thể </a:t>
            </a:r>
          </a:p>
        </p:txBody>
      </p:sp>
      <p:pic>
        <p:nvPicPr>
          <p:cNvPr id="23563" name="Picture 11" descr="!CID_0~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2" descr="Dap 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21336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28676" name="Picture 4" descr="Backround (519)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447800"/>
            <a:ext cx="121920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 descr="Cau hoi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676400" y="1219200"/>
            <a:ext cx="6400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vi-VN" sz="3200" b="1">
                <a:solidFill>
                  <a:srgbClr val="00FF00"/>
                </a:solidFill>
              </a:rPr>
              <a:t>Cơ quan thần kinh gồm những bộ phận nào ?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2209800" y="3505200"/>
            <a:ext cx="5867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vi-VN" sz="3200" b="1">
                <a:solidFill>
                  <a:srgbClr val="0000FF"/>
                </a:solidFill>
              </a:rPr>
              <a:t>Cơ quan thần kinh gồm: não,     tủy sống,các dây thần kinh. </a:t>
            </a:r>
          </a:p>
        </p:txBody>
      </p:sp>
      <p:pic>
        <p:nvPicPr>
          <p:cNvPr id="28680" name="Picture 8" descr="!CID_0~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312738"/>
            <a:ext cx="15240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 descr="Dap 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22098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29700" name="Picture 4" descr="Backround (519)">
            <a:hlinkClick r:id="rId3" action="ppaction://hlinksldjump"/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677400" cy="6858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6019800" y="3124200"/>
            <a:ext cx="3124200" cy="3200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000" b="1"/>
              <a:t>10 điểm</a:t>
            </a:r>
          </a:p>
        </p:txBody>
      </p:sp>
      <p:pic>
        <p:nvPicPr>
          <p:cNvPr id="29704" name="Picture 8" descr="!danc_c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52578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5" name="Oval 9"/>
          <p:cNvSpPr>
            <a:spLocks noChangeArrowheads="1"/>
          </p:cNvSpPr>
          <p:nvPr/>
        </p:nvSpPr>
        <p:spPr bwMode="auto">
          <a:xfrm>
            <a:off x="6934200" y="381000"/>
            <a:ext cx="2209800" cy="1981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2400" b="1">
                <a:solidFill>
                  <a:srgbClr val="008000"/>
                </a:solidFill>
              </a:rPr>
              <a:t>Ô may mắn</a:t>
            </a:r>
            <a:r>
              <a:rPr lang="en-US" altLang="vi-VN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9" dur="2000" fill="hold"/>
                                        <p:tgtEl>
                                          <p:spTgt spid="2970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  <p:bldP spid="2970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27652" name="Picture 4" descr="Backround (519)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447800"/>
            <a:ext cx="121920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 descr="Cau hoi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1371600" y="914400"/>
            <a:ext cx="63246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vi-VN" sz="3200" b="1">
                <a:solidFill>
                  <a:srgbClr val="00FF00"/>
                </a:solidFill>
              </a:rPr>
              <a:t>Những gì dưới đây nếu đưa vào cơ thể sẽ gây hại cho cơ quan thần kinh ?</a:t>
            </a:r>
          </a:p>
          <a:p>
            <a:pPr eaLnBrk="1" hangingPunct="1"/>
            <a:r>
              <a:rPr lang="en-US" altLang="vi-VN" sz="3200" b="1">
                <a:solidFill>
                  <a:srgbClr val="00FF00"/>
                </a:solidFill>
              </a:rPr>
              <a:t>Mứt sen, rượu, nước cam, cà phê, sữa đậu nành.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2209800" y="3429000"/>
            <a:ext cx="58674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vi-VN" sz="3200" b="1">
                <a:solidFill>
                  <a:srgbClr val="0000FF"/>
                </a:solidFill>
              </a:rPr>
              <a:t>Những thứ sau nếu đưa vào cơ thể sẽ gây hại cho cơ quan thần kinh: rượu, cà phê </a:t>
            </a:r>
          </a:p>
        </p:txBody>
      </p:sp>
      <p:pic>
        <p:nvPicPr>
          <p:cNvPr id="27656" name="Picture 8" descr="!CID_0~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312738"/>
            <a:ext cx="15240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 descr="Dap 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733800"/>
            <a:ext cx="23622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25604" name="Picture 4" descr="Backround (519)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-1447800"/>
            <a:ext cx="121920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5" descr="Cau hoi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828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905000" y="914400"/>
            <a:ext cx="533400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3200" b="1">
                <a:solidFill>
                  <a:srgbClr val="00FF00"/>
                </a:solidFill>
              </a:rPr>
              <a:t>Có đôi cửa sổ</a:t>
            </a:r>
          </a:p>
          <a:p>
            <a:pPr algn="ctr" eaLnBrk="1" hangingPunct="1"/>
            <a:r>
              <a:rPr lang="en-US" altLang="vi-VN" sz="3200" b="1">
                <a:solidFill>
                  <a:srgbClr val="00FF00"/>
                </a:solidFill>
              </a:rPr>
              <a:t>Khép kín ban đêm</a:t>
            </a:r>
          </a:p>
          <a:p>
            <a:pPr algn="ctr" eaLnBrk="1" hangingPunct="1"/>
            <a:r>
              <a:rPr lang="en-US" altLang="vi-VN" sz="3200" b="1">
                <a:solidFill>
                  <a:srgbClr val="00FF00"/>
                </a:solidFill>
              </a:rPr>
              <a:t>Mặt trời nhô lên</a:t>
            </a:r>
          </a:p>
          <a:p>
            <a:pPr algn="ctr" eaLnBrk="1" hangingPunct="1"/>
            <a:r>
              <a:rPr lang="en-US" altLang="vi-VN" sz="3200" b="1">
                <a:solidFill>
                  <a:srgbClr val="00FF00"/>
                </a:solidFill>
              </a:rPr>
              <a:t>Mở ra chớp chớp.</a:t>
            </a:r>
          </a:p>
          <a:p>
            <a:pPr algn="ctr" eaLnBrk="1" hangingPunct="1"/>
            <a:r>
              <a:rPr lang="en-US" altLang="vi-VN" sz="3200" b="1">
                <a:solidFill>
                  <a:srgbClr val="00FF00"/>
                </a:solidFill>
              </a:rPr>
              <a:t>( là gì ?)</a:t>
            </a:r>
          </a:p>
          <a:p>
            <a:pPr algn="ctr" eaLnBrk="1" hangingPunct="1"/>
            <a:endParaRPr lang="en-US" altLang="vi-VN" sz="3200" b="1">
              <a:solidFill>
                <a:srgbClr val="00FF00"/>
              </a:solidFill>
            </a:endParaRPr>
          </a:p>
          <a:p>
            <a:pPr algn="ctr" eaLnBrk="1" hangingPunct="1"/>
            <a:endParaRPr lang="en-US" altLang="vi-VN" sz="3200" b="1">
              <a:solidFill>
                <a:srgbClr val="00FF00"/>
              </a:solidFill>
            </a:endParaRPr>
          </a:p>
          <a:p>
            <a:pPr algn="ctr" eaLnBrk="1" hangingPunct="1"/>
            <a:endParaRPr lang="en-US" altLang="vi-VN" sz="3200" b="1">
              <a:solidFill>
                <a:srgbClr val="00FF00"/>
              </a:solidFill>
            </a:endParaRPr>
          </a:p>
        </p:txBody>
      </p:sp>
      <p:pic>
        <p:nvPicPr>
          <p:cNvPr id="25609" name="Picture 9" descr="109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2590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3048000" y="0"/>
            <a:ext cx="3200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3600" b="1"/>
              <a:t>CÂU ĐỐ</a:t>
            </a:r>
            <a:r>
              <a:rPr lang="en-US" altLang="vi-VN" sz="3600"/>
              <a:t> </a:t>
            </a:r>
          </a:p>
        </p:txBody>
      </p:sp>
      <p:pic>
        <p:nvPicPr>
          <p:cNvPr id="25614" name="Picture 14" descr="24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106680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3810000" y="3657600"/>
            <a:ext cx="2743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3600" b="1">
                <a:solidFill>
                  <a:srgbClr val="008000"/>
                </a:solidFill>
              </a:rPr>
              <a:t>Đôi mắt</a:t>
            </a:r>
          </a:p>
        </p:txBody>
      </p:sp>
      <p:pic>
        <p:nvPicPr>
          <p:cNvPr id="25616" name="Picture 16" descr="nut lệnh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7" name="Oval 17"/>
          <p:cNvSpPr>
            <a:spLocks noChangeArrowheads="1"/>
          </p:cNvSpPr>
          <p:nvPr/>
        </p:nvSpPr>
        <p:spPr bwMode="auto">
          <a:xfrm>
            <a:off x="7620000" y="457200"/>
            <a:ext cx="1066800" cy="9906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44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5618" name="Oval 18"/>
          <p:cNvSpPr>
            <a:spLocks noChangeArrowheads="1"/>
          </p:cNvSpPr>
          <p:nvPr/>
        </p:nvSpPr>
        <p:spPr bwMode="auto">
          <a:xfrm>
            <a:off x="7696200" y="5334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36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5619" name="Oval 19"/>
          <p:cNvSpPr>
            <a:spLocks noChangeArrowheads="1"/>
          </p:cNvSpPr>
          <p:nvPr/>
        </p:nvSpPr>
        <p:spPr bwMode="auto">
          <a:xfrm>
            <a:off x="7620000" y="5334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36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5620" name="Oval 20"/>
          <p:cNvSpPr>
            <a:spLocks noChangeArrowheads="1"/>
          </p:cNvSpPr>
          <p:nvPr/>
        </p:nvSpPr>
        <p:spPr bwMode="auto">
          <a:xfrm>
            <a:off x="7696200" y="5334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36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5621" name="Oval 21"/>
          <p:cNvSpPr>
            <a:spLocks noChangeArrowheads="1"/>
          </p:cNvSpPr>
          <p:nvPr/>
        </p:nvSpPr>
        <p:spPr bwMode="auto">
          <a:xfrm>
            <a:off x="7696200" y="5334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36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5622" name="Oval 22"/>
          <p:cNvSpPr>
            <a:spLocks noChangeArrowheads="1"/>
          </p:cNvSpPr>
          <p:nvPr/>
        </p:nvSpPr>
        <p:spPr bwMode="auto">
          <a:xfrm>
            <a:off x="7696200" y="533400"/>
            <a:ext cx="914400" cy="838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36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5628" name="Rectangle 28"/>
          <p:cNvSpPr>
            <a:spLocks noChangeArrowheads="1"/>
          </p:cNvSpPr>
          <p:nvPr/>
        </p:nvSpPr>
        <p:spPr bwMode="auto">
          <a:xfrm>
            <a:off x="7620000" y="685800"/>
            <a:ext cx="1143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3200" b="1"/>
              <a:t>HẾT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1000"/>
                                        <p:tgtEl>
                                          <p:spTgt spid="25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1000"/>
                                        <p:tgtEl>
                                          <p:spTgt spid="25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1000"/>
                                        <p:tgtEl>
                                          <p:spTgt spid="2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6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1000"/>
                                        <p:tgtEl>
                                          <p:spTgt spid="25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6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1000"/>
                                        <p:tgtEl>
                                          <p:spTgt spid="25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7" dur="10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5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5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5" grpId="0"/>
      <p:bldP spid="25622" grpId="0"/>
      <p:bldP spid="25622" grpId="1"/>
      <p:bldP spid="25628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7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31748" name="Picture 4" descr="Backround (519)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1447800"/>
            <a:ext cx="121920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1" name="Picture 17" descr="Picture6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0"/>
            <a:ext cx="6648450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4" name="Picture 20" descr="cat49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3810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6" name="AutoShape 22"/>
          <p:cNvSpPr>
            <a:spLocks noChangeArrowheads="1"/>
          </p:cNvSpPr>
          <p:nvPr/>
        </p:nvSpPr>
        <p:spPr bwMode="auto">
          <a:xfrm>
            <a:off x="4648200" y="0"/>
            <a:ext cx="2514600" cy="2133600"/>
          </a:xfrm>
          <a:prstGeom prst="cloudCallout">
            <a:avLst>
              <a:gd name="adj1" fmla="val -62690"/>
              <a:gd name="adj2" fmla="val 2209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vi-VN" sz="3200" b="1"/>
              <a:t>Buồn ghê !!!</a:t>
            </a:r>
          </a:p>
        </p:txBody>
      </p:sp>
      <p:sp>
        <p:nvSpPr>
          <p:cNvPr id="31767" name="AutoShape 23"/>
          <p:cNvSpPr>
            <a:spLocks noChangeArrowheads="1"/>
          </p:cNvSpPr>
          <p:nvPr/>
        </p:nvSpPr>
        <p:spPr bwMode="auto">
          <a:xfrm>
            <a:off x="5181600" y="2819400"/>
            <a:ext cx="3505200" cy="2743200"/>
          </a:xfrm>
          <a:prstGeom prst="wedgeRoundRectCallout">
            <a:avLst>
              <a:gd name="adj1" fmla="val -64310"/>
              <a:gd name="adj2" fmla="val -1429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vi-VN" sz="3200" b="1"/>
              <a:t>Hôm nay bạn</a:t>
            </a:r>
          </a:p>
          <a:p>
            <a:pPr algn="ctr" eaLnBrk="1" hangingPunct="1"/>
            <a:r>
              <a:rPr lang="en-US" altLang="vi-VN" sz="3200" b="1"/>
              <a:t>không được</a:t>
            </a:r>
          </a:p>
          <a:p>
            <a:pPr algn="ctr" eaLnBrk="1" hangingPunct="1"/>
            <a:r>
              <a:rPr lang="en-US" altLang="vi-VN" sz="3200" b="1"/>
              <a:t>tham gia trò</a:t>
            </a:r>
          </a:p>
          <a:p>
            <a:pPr algn="ctr" eaLnBrk="1" hangingPunct="1"/>
            <a:r>
              <a:rPr lang="en-US" altLang="vi-VN" sz="3200" b="1"/>
              <a:t> chơi ! </a:t>
            </a:r>
            <a:r>
              <a:rPr lang="en-US" altLang="vi-VN" sz="2800" b="1"/>
              <a:t>Hãy</a:t>
            </a:r>
            <a:r>
              <a:rPr lang="en-US" altLang="vi-VN" sz="3200" b="1"/>
              <a:t> đợi hôm khác nhé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6" grpId="0" animBg="1"/>
      <p:bldP spid="317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7172" name="Picture 4" descr="Backround (644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609600"/>
            <a:ext cx="12192000" cy="891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209800" y="381000"/>
            <a:ext cx="6934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vi-VN" sz="2800" b="1">
                <a:solidFill>
                  <a:schemeClr val="accent2"/>
                </a:solidFill>
              </a:rPr>
              <a:t>Môn: Tự nhiện và xã hội</a:t>
            </a:r>
          </a:p>
          <a:p>
            <a:pPr eaLnBrk="1" hangingPunct="1"/>
            <a:r>
              <a:rPr lang="en-US" altLang="vi-VN" sz="2800" b="1">
                <a:solidFill>
                  <a:schemeClr val="accent2"/>
                </a:solidFill>
              </a:rPr>
              <a:t>Bài: Vệ sinh thần kinh ( tiếp theo )</a:t>
            </a:r>
          </a:p>
        </p:txBody>
      </p:sp>
      <p:pic>
        <p:nvPicPr>
          <p:cNvPr id="7175" name="Picture 7" descr="FLWRC0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5352">
            <a:off x="4572000" y="2362200"/>
            <a:ext cx="2743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FLWRC0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1212" flipH="1">
            <a:off x="5715000" y="3200400"/>
            <a:ext cx="2928938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FLWRC0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0677" flipH="1">
            <a:off x="2751138" y="3830638"/>
            <a:ext cx="187642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FLWRC0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28800"/>
            <a:ext cx="2590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FLWRC0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059" flipH="1">
            <a:off x="4343400" y="4419600"/>
            <a:ext cx="1876425" cy="31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6755"/>
  <p:tag name="VIOLETTITLE" val="TNXH LỚP 3: VỆ SINH HỆ THẦN KINH ( TT)"/>
  <p:tag name="VIOLETLESSON" val="16"/>
  <p:tag name="VIOLETCATID" val="8049775"/>
  <p:tag name="VIOLETSUBJECT" val="Tự nhiên và xã hội 3"/>
  <p:tag name="VIOLETAUTHORID" val="887766"/>
  <p:tag name="VIOLETAUTHORNAME" val="Trần Quang Anh"/>
  <p:tag name="VIOLETAUTHORAVATAR" val="no_avatar.jpg"/>
  <p:tag name="VIOLETAUTHORADDRESS" val="Trường TH Nam cat tiên - đồng nai"/>
  <p:tag name="VIOLETDATE" val="2012-02-23 10:33:14"/>
  <p:tag name="VIOLETHIT" val="1329"/>
  <p:tag name="VIOLETLIKE" val="0"/>
</p:tagLst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1114</TotalTime>
  <Words>689</Words>
  <Application>Microsoft Office PowerPoint</Application>
  <PresentationFormat>On-screen Show (4:3)</PresentationFormat>
  <Paragraphs>118</Paragraphs>
  <Slides>22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Wingdings</vt:lpstr>
      <vt:lpstr>Times New Roman</vt:lpstr>
      <vt:lpstr>Ripple</vt:lpstr>
      <vt:lpstr>Microsoft Clip 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maytinh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Dang Yen</dc:creator>
  <cp:lastModifiedBy>MyPC</cp:lastModifiedBy>
  <cp:revision>69</cp:revision>
  <dcterms:created xsi:type="dcterms:W3CDTF">2009-10-11T01:23:06Z</dcterms:created>
  <dcterms:modified xsi:type="dcterms:W3CDTF">2017-10-22T08:23:04Z</dcterms:modified>
</cp:coreProperties>
</file>