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69" r:id="rId2"/>
    <p:sldId id="270" r:id="rId3"/>
    <p:sldId id="258" r:id="rId4"/>
    <p:sldId id="271" r:id="rId5"/>
    <p:sldId id="272" r:id="rId6"/>
    <p:sldId id="261" r:id="rId7"/>
    <p:sldId id="262" r:id="rId8"/>
    <p:sldId id="273" r:id="rId9"/>
    <p:sldId id="264" r:id="rId10"/>
    <p:sldId id="265" r:id="rId11"/>
    <p:sldId id="266" r:id="rId12"/>
    <p:sldId id="268" r:id="rId13"/>
    <p:sldId id="274" r:id="rId14"/>
  </p:sldIdLst>
  <p:sldSz cx="9144000" cy="6858000" type="screen4x3"/>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FF66"/>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44036" name="Rectangle 4"/>
          <p:cNvSpPr>
            <a:spLocks noGrp="1" noChangeArrowheads="1"/>
          </p:cNvSpPr>
          <p:nvPr>
            <p:ph type="dt" sz="half" idx="2"/>
          </p:nvPr>
        </p:nvSpPr>
        <p:spPr/>
        <p:txBody>
          <a:bodyPr/>
          <a:lstStyle>
            <a:lvl1pPr>
              <a:defRPr/>
            </a:lvl1pPr>
          </a:lstStyle>
          <a:p>
            <a:endParaRPr lang="en-US" altLang="en-US"/>
          </a:p>
        </p:txBody>
      </p:sp>
      <p:sp>
        <p:nvSpPr>
          <p:cNvPr id="4403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44038" name="Rectangle 6"/>
          <p:cNvSpPr>
            <a:spLocks noGrp="1" noChangeArrowheads="1"/>
          </p:cNvSpPr>
          <p:nvPr>
            <p:ph type="sldNum" sz="quarter" idx="4"/>
          </p:nvPr>
        </p:nvSpPr>
        <p:spPr/>
        <p:txBody>
          <a:bodyPr/>
          <a:lstStyle>
            <a:lvl1pPr>
              <a:defRPr/>
            </a:lvl1pPr>
          </a:lstStyle>
          <a:p>
            <a:fld id="{F06165E3-FC4D-4F7C-B81F-50153693F2C6}" type="slidenum">
              <a:rPr lang="en-US" altLang="en-US"/>
              <a:pPr/>
              <a:t>‹#›</a:t>
            </a:fld>
            <a:endParaRPr lang="en-US" altLang="en-US"/>
          </a:p>
        </p:txBody>
      </p:sp>
      <p:sp>
        <p:nvSpPr>
          <p:cNvPr id="44039"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404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9F539B-5C37-47A9-B4C7-611F91AABEAD}" type="slidenum">
              <a:rPr lang="en-US" altLang="en-US"/>
              <a:pPr/>
              <a:t>‹#›</a:t>
            </a:fld>
            <a:endParaRPr lang="en-US" altLang="en-US"/>
          </a:p>
        </p:txBody>
      </p:sp>
    </p:spTree>
    <p:extLst>
      <p:ext uri="{BB962C8B-B14F-4D97-AF65-F5344CB8AC3E}">
        <p14:creationId xmlns:p14="http://schemas.microsoft.com/office/powerpoint/2010/main" val="388373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CECEA23-0F62-4649-AA1D-9EA3694C0BFF}" type="slidenum">
              <a:rPr lang="en-US" altLang="en-US"/>
              <a:pPr/>
              <a:t>‹#›</a:t>
            </a:fld>
            <a:endParaRPr lang="en-US" altLang="en-US"/>
          </a:p>
        </p:txBody>
      </p:sp>
    </p:spTree>
    <p:extLst>
      <p:ext uri="{BB962C8B-B14F-4D97-AF65-F5344CB8AC3E}">
        <p14:creationId xmlns:p14="http://schemas.microsoft.com/office/powerpoint/2010/main" val="2705301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B97442-60C8-45D2-BCA0-3C27C6688374}" type="slidenum">
              <a:rPr lang="en-US" altLang="en-US"/>
              <a:pPr/>
              <a:t>‹#›</a:t>
            </a:fld>
            <a:endParaRPr lang="en-US" altLang="en-US"/>
          </a:p>
        </p:txBody>
      </p:sp>
    </p:spTree>
    <p:extLst>
      <p:ext uri="{BB962C8B-B14F-4D97-AF65-F5344CB8AC3E}">
        <p14:creationId xmlns:p14="http://schemas.microsoft.com/office/powerpoint/2010/main" val="121501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DB6D59-D707-47E5-A039-114F6335C3CB}" type="slidenum">
              <a:rPr lang="en-US" altLang="en-US"/>
              <a:pPr/>
              <a:t>‹#›</a:t>
            </a:fld>
            <a:endParaRPr lang="en-US" altLang="en-US"/>
          </a:p>
        </p:txBody>
      </p:sp>
    </p:spTree>
    <p:extLst>
      <p:ext uri="{BB962C8B-B14F-4D97-AF65-F5344CB8AC3E}">
        <p14:creationId xmlns:p14="http://schemas.microsoft.com/office/powerpoint/2010/main" val="26387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CE8DD6-1DDC-486C-BA3E-54FF0438396D}" type="slidenum">
              <a:rPr lang="en-US" altLang="en-US"/>
              <a:pPr/>
              <a:t>‹#›</a:t>
            </a:fld>
            <a:endParaRPr lang="en-US" altLang="en-US"/>
          </a:p>
        </p:txBody>
      </p:sp>
    </p:spTree>
    <p:extLst>
      <p:ext uri="{BB962C8B-B14F-4D97-AF65-F5344CB8AC3E}">
        <p14:creationId xmlns:p14="http://schemas.microsoft.com/office/powerpoint/2010/main" val="317137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79D67FA-10CF-4C34-8A33-E0D9241FEA7E}" type="slidenum">
              <a:rPr lang="en-US" altLang="en-US"/>
              <a:pPr/>
              <a:t>‹#›</a:t>
            </a:fld>
            <a:endParaRPr lang="en-US" altLang="en-US"/>
          </a:p>
        </p:txBody>
      </p:sp>
    </p:spTree>
    <p:extLst>
      <p:ext uri="{BB962C8B-B14F-4D97-AF65-F5344CB8AC3E}">
        <p14:creationId xmlns:p14="http://schemas.microsoft.com/office/powerpoint/2010/main" val="20598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A1682CB-4C45-4EDE-8885-B1B8DE32401C}" type="slidenum">
              <a:rPr lang="en-US" altLang="en-US"/>
              <a:pPr/>
              <a:t>‹#›</a:t>
            </a:fld>
            <a:endParaRPr lang="en-US" altLang="en-US"/>
          </a:p>
        </p:txBody>
      </p:sp>
    </p:spTree>
    <p:extLst>
      <p:ext uri="{BB962C8B-B14F-4D97-AF65-F5344CB8AC3E}">
        <p14:creationId xmlns:p14="http://schemas.microsoft.com/office/powerpoint/2010/main" val="23965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182A925-0992-4403-AFEE-AECEEE0C2A44}" type="slidenum">
              <a:rPr lang="en-US" altLang="en-US"/>
              <a:pPr/>
              <a:t>‹#›</a:t>
            </a:fld>
            <a:endParaRPr lang="en-US" altLang="en-US"/>
          </a:p>
        </p:txBody>
      </p:sp>
    </p:spTree>
    <p:extLst>
      <p:ext uri="{BB962C8B-B14F-4D97-AF65-F5344CB8AC3E}">
        <p14:creationId xmlns:p14="http://schemas.microsoft.com/office/powerpoint/2010/main" val="222027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050040F-F1A4-407E-8100-405D1261F1D4}" type="slidenum">
              <a:rPr lang="en-US" altLang="en-US"/>
              <a:pPr/>
              <a:t>‹#›</a:t>
            </a:fld>
            <a:endParaRPr lang="en-US" altLang="en-US"/>
          </a:p>
        </p:txBody>
      </p:sp>
    </p:spTree>
    <p:extLst>
      <p:ext uri="{BB962C8B-B14F-4D97-AF65-F5344CB8AC3E}">
        <p14:creationId xmlns:p14="http://schemas.microsoft.com/office/powerpoint/2010/main" val="106495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6861409-6D81-408A-B935-77F5B8EDB1F9}" type="slidenum">
              <a:rPr lang="en-US" altLang="en-US"/>
              <a:pPr/>
              <a:t>‹#›</a:t>
            </a:fld>
            <a:endParaRPr lang="en-US" altLang="en-US"/>
          </a:p>
        </p:txBody>
      </p:sp>
    </p:spTree>
    <p:extLst>
      <p:ext uri="{BB962C8B-B14F-4D97-AF65-F5344CB8AC3E}">
        <p14:creationId xmlns:p14="http://schemas.microsoft.com/office/powerpoint/2010/main" val="129865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301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012"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30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en-US"/>
          </a:p>
        </p:txBody>
      </p:sp>
      <p:sp>
        <p:nvSpPr>
          <p:cNvPr id="4301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60541FF-6691-4DF7-9F0E-846000A62BE0}" type="slidenum">
              <a:rPr lang="en-US" altLang="en-US"/>
              <a:pPr/>
              <a:t>‹#›</a:t>
            </a:fld>
            <a:endParaRPr lang="en-US" altLang="en-US"/>
          </a:p>
        </p:txBody>
      </p:sp>
      <p:sp>
        <p:nvSpPr>
          <p:cNvPr id="43015"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4301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audio" Target="file:///D:\My%20Documents\My%20Music\Ngh&#234;&#803;%20si&#771;%20Kh&#244;ng%20bi&#234;&#769;t\An-bom%20Kh&#244;ng%20bi&#234;&#769;t%20(10-04-07%209-47-08%20PM)\Em%20van%20nho%20truong%20xua.wma" TargetMode="External"/><Relationship Id="rId6" Type="http://schemas.openxmlformats.org/officeDocument/2006/relationships/image" Target="../media/image12.gif"/><Relationship Id="rId5" Type="http://schemas.openxmlformats.org/officeDocument/2006/relationships/image" Target="../media/image11.wmf"/><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1752600" y="2286000"/>
            <a:ext cx="8229600" cy="1143000"/>
          </a:xfrm>
        </p:spPr>
        <p:txBody>
          <a:bodyPr/>
          <a:lstStyle/>
          <a:p>
            <a:r>
              <a:rPr lang="en-US" altLang="vi-VN" sz="2900">
                <a:solidFill>
                  <a:srgbClr val="FF0000"/>
                </a:solidFill>
                <a:latin typeface="Times New Roman" pitchFamily="18" charset="0"/>
              </a:rPr>
              <a:t>MÔN TỰ NHIÊN VÀ XÃ HỘI LỚP 3</a:t>
            </a:r>
          </a:p>
        </p:txBody>
      </p:sp>
      <p:sp>
        <p:nvSpPr>
          <p:cNvPr id="32773" name="Rectangle 5"/>
          <p:cNvSpPr>
            <a:spLocks noChangeArrowheads="1"/>
          </p:cNvSpPr>
          <p:nvPr/>
        </p:nvSpPr>
        <p:spPr bwMode="auto">
          <a:xfrm>
            <a:off x="304800" y="3352800"/>
            <a:ext cx="8610600" cy="1447800"/>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3800"/>
              <a:t> </a:t>
            </a:r>
            <a:r>
              <a:rPr lang="en-US" altLang="vi-VN" sz="3400">
                <a:solidFill>
                  <a:srgbClr val="0000FF"/>
                </a:solidFill>
                <a:latin typeface="Times New Roman" pitchFamily="18" charset="0"/>
              </a:rPr>
              <a:t>Bài 37  VỆ SINH MÔI TRƯỜNG (tiếp theo</a:t>
            </a:r>
            <a:r>
              <a:rPr lang="en-US" altLang="vi-VN" sz="3400">
                <a:solidFill>
                  <a:srgbClr val="0000FF"/>
                </a:solidFill>
              </a:rPr>
              <a:t>)</a:t>
            </a:r>
          </a:p>
        </p:txBody>
      </p:sp>
      <p:pic>
        <p:nvPicPr>
          <p:cNvPr id="32774" name="Picture 6"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5933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92613"/>
            <a:ext cx="409733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2773"/>
                                        </p:tgtEl>
                                        <p:attrNameLst>
                                          <p:attrName>style.visibility</p:attrName>
                                        </p:attrNameLst>
                                      </p:cBhvr>
                                      <p:to>
                                        <p:strVal val="visible"/>
                                      </p:to>
                                    </p:set>
                                    <p:animEffect transition="in" filter="wedge">
                                      <p:cBhvr>
                                        <p:cTn id="13"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09600" y="1752600"/>
            <a:ext cx="7924800" cy="1477963"/>
          </a:xfrm>
        </p:spPr>
        <p:txBody>
          <a:bodyPr/>
          <a:lstStyle/>
          <a:p>
            <a:r>
              <a:rPr lang="en-US" altLang="vi-VN" sz="2800">
                <a:solidFill>
                  <a:srgbClr val="FF00FF"/>
                </a:solidFill>
                <a:latin typeface="Times New Roman" pitchFamily="18" charset="0"/>
              </a:rPr>
              <a:t> - Ở thành phố thường dùng nhà tiêu tự hoại; </a:t>
            </a:r>
            <a:br>
              <a:rPr lang="en-US" altLang="vi-VN" sz="2800">
                <a:solidFill>
                  <a:srgbClr val="FF00FF"/>
                </a:solidFill>
                <a:latin typeface="Times New Roman" pitchFamily="18" charset="0"/>
              </a:rPr>
            </a:br>
            <a:r>
              <a:rPr lang="en-US" altLang="vi-VN" sz="2800">
                <a:solidFill>
                  <a:srgbClr val="FF00FF"/>
                </a:solidFill>
                <a:latin typeface="Times New Roman" pitchFamily="18" charset="0"/>
              </a:rPr>
              <a:t>   - Ở nông thôn thường dùng nhà tiêu hai ngăn.</a:t>
            </a:r>
          </a:p>
        </p:txBody>
      </p:sp>
      <p:sp>
        <p:nvSpPr>
          <p:cNvPr id="21509" name="Rectangle 5"/>
          <p:cNvSpPr>
            <a:spLocks noChangeArrowheads="1"/>
          </p:cNvSpPr>
          <p:nvPr/>
        </p:nvSpPr>
        <p:spPr bwMode="auto">
          <a:xfrm>
            <a:off x="533400" y="2438400"/>
            <a:ext cx="8305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2800">
                <a:solidFill>
                  <a:srgbClr val="FF00FF"/>
                </a:solidFill>
                <a:latin typeface="Times New Roman" pitchFamily="18" charset="0"/>
              </a:rPr>
              <a:t>-Ở thành phố thường dùng nhà tiêu tự hoại thì phải có đủ nước dội thường xuyên để không có mùi hôi  và phải sử dụng loại giấy vệ sinh dùng cho nhà tiêu tự hoại.  </a:t>
            </a:r>
            <a:br>
              <a:rPr lang="en-US" altLang="vi-VN" sz="2800">
                <a:solidFill>
                  <a:srgbClr val="FF00FF"/>
                </a:solidFill>
                <a:latin typeface="Times New Roman" pitchFamily="18" charset="0"/>
              </a:rPr>
            </a:br>
            <a:r>
              <a:rPr lang="en-US" altLang="vi-VN" sz="2800">
                <a:solidFill>
                  <a:srgbClr val="FF00FF"/>
                </a:solidFill>
                <a:latin typeface="Times New Roman" pitchFamily="18" charset="0"/>
              </a:rPr>
              <a:t>- Ở nông thôn thường dùng nhà tiêu hai ngăn và phải có tro bếp hoặc mùn cưa đổ lên trên sau khi đi đại tiện, giấy vệ sinh phải cho vào sọt rác.</a:t>
            </a:r>
          </a:p>
        </p:txBody>
      </p:sp>
      <p:sp>
        <p:nvSpPr>
          <p:cNvPr id="21510" name="Rectangle 6"/>
          <p:cNvSpPr>
            <a:spLocks noChangeArrowheads="1"/>
          </p:cNvSpPr>
          <p:nvPr/>
        </p:nvSpPr>
        <p:spPr bwMode="auto">
          <a:xfrm>
            <a:off x="304800" y="3810000"/>
            <a:ext cx="8305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endParaRPr lang="vi-VN" altLang="vi-VN" sz="2500"/>
          </a:p>
        </p:txBody>
      </p:sp>
      <p:sp>
        <p:nvSpPr>
          <p:cNvPr id="21511" name="Rectangle 7"/>
          <p:cNvSpPr>
            <a:spLocks noChangeArrowheads="1"/>
          </p:cNvSpPr>
          <p:nvPr/>
        </p:nvSpPr>
        <p:spPr bwMode="auto">
          <a:xfrm>
            <a:off x="381000" y="5029200"/>
            <a:ext cx="8382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pPr>
              <a:buFontTx/>
              <a:buChar char="-"/>
            </a:pPr>
            <a:r>
              <a:rPr lang="en-US" altLang="vi-VN" sz="2800">
                <a:solidFill>
                  <a:srgbClr val="FF00FF"/>
                </a:solidFill>
                <a:latin typeface="Times New Roman" pitchFamily="18" charset="0"/>
              </a:rPr>
              <a:t> Xử lí phân vật nuôi hợp lí để không làm ô nhiễm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to="" calcmode="lin" valueType="num">
                                      <p:cBhvr>
                                        <p:cTn id="7" dur="1" fill="hold"/>
                                        <p:tgtEl>
                                          <p:spTgt spid="2150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 to="" calcmode="lin" valueType="num">
                                      <p:cBhvr>
                                        <p:cTn id="12" dur="1" fill="hold"/>
                                        <p:tgtEl>
                                          <p:spTgt spid="2150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11"/>
                                        </p:tgtEl>
                                        <p:attrNameLst>
                                          <p:attrName>style.visibility</p:attrName>
                                        </p:attrNameLst>
                                      </p:cBhvr>
                                      <p:to>
                                        <p:strVal val="visible"/>
                                      </p:to>
                                    </p:set>
                                    <p:anim calcmode="lin" valueType="num">
                                      <p:cBhvr additive="base">
                                        <p:cTn id="17" dur="500" fill="hold"/>
                                        <p:tgtEl>
                                          <p:spTgt spid="21511"/>
                                        </p:tgtEl>
                                        <p:attrNameLst>
                                          <p:attrName>ppt_x</p:attrName>
                                        </p:attrNameLst>
                                      </p:cBhvr>
                                      <p:tavLst>
                                        <p:tav tm="0">
                                          <p:val>
                                            <p:strVal val="#ppt_x"/>
                                          </p:val>
                                        </p:tav>
                                        <p:tav tm="100000">
                                          <p:val>
                                            <p:strVal val="#ppt_x"/>
                                          </p:val>
                                        </p:tav>
                                      </p:tavLst>
                                    </p:anim>
                                    <p:anim calcmode="lin" valueType="num">
                                      <p:cBhvr additive="base">
                                        <p:cTn id="18"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p:bldP spid="215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609600" y="2895600"/>
            <a:ext cx="7848600" cy="1828800"/>
          </a:xfrm>
          <a:solidFill>
            <a:schemeClr val="bg1"/>
          </a:solidFill>
          <a:ln>
            <a:solidFill>
              <a:srgbClr val="0000FF"/>
            </a:solidFill>
            <a:miter lim="800000"/>
            <a:headEnd/>
            <a:tailEnd/>
          </a:ln>
        </p:spPr>
        <p:txBody>
          <a:bodyPr/>
          <a:lstStyle/>
          <a:p>
            <a:r>
              <a:rPr lang="en-US" altLang="vi-VN" sz="2800">
                <a:solidFill>
                  <a:srgbClr val="FF00FF"/>
                </a:solidFill>
                <a:latin typeface="Times New Roman" pitchFamily="18" charset="0"/>
              </a:rPr>
              <a:t> * </a:t>
            </a:r>
            <a:r>
              <a:rPr lang="en-US" altLang="vi-VN" sz="2800">
                <a:solidFill>
                  <a:srgbClr val="0000FF"/>
                </a:solidFill>
                <a:latin typeface="Times New Roman" pitchFamily="18" charset="0"/>
              </a:rPr>
              <a:t>Kết luận</a:t>
            </a:r>
            <a:r>
              <a:rPr lang="en-US" altLang="vi-VN" sz="2800">
                <a:solidFill>
                  <a:srgbClr val="FF00FF"/>
                </a:solidFill>
                <a:latin typeface="Times New Roman" pitchFamily="18" charset="0"/>
              </a:rPr>
              <a:t>: Dùng nhà tiêu hợp vệ sinh. Xử lí phân người và động vật hợp lí sẽ góp phần phòng chống ô nhiễm môi trường không khí, đất,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BD20530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557463"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BD2053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810000"/>
            <a:ext cx="48593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descr="BD20530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825" y="0"/>
            <a:ext cx="2924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209800"/>
            <a:ext cx="1905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766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219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600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447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6" name="Picture 1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752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7" name="Picture 1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609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8" name="Picture 2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09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69" name="Picture 2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685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0" name="Picture 2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2004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1" name="Picture 23" descr="blume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114800"/>
            <a:ext cx="2895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2711" name="Rectangle 7"/>
          <p:cNvSpPr>
            <a:spLocks noChangeArrowheads="1"/>
          </p:cNvSpPr>
          <p:nvPr/>
        </p:nvSpPr>
        <p:spPr bwMode="auto">
          <a:xfrm>
            <a:off x="1828800" y="2590800"/>
            <a:ext cx="1859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spcBef>
                <a:spcPct val="20000"/>
              </a:spcBef>
            </a:pPr>
            <a:r>
              <a:rPr lang="en-US" altLang="vi-VN" sz="3200" b="1">
                <a:solidFill>
                  <a:srgbClr val="0000FF"/>
                </a:solidFill>
              </a:rPr>
              <a:t>Xin chân thành cảm ơn các thầy cô giáo đã về dự giờ thăm lớp</a:t>
            </a:r>
          </a:p>
        </p:txBody>
      </p:sp>
      <p:pic>
        <p:nvPicPr>
          <p:cNvPr id="27676" name="Picture 2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1910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7" name="Picture 2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838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8" name="Picture 3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79" name="Picture 3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505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7680" name="Picture 3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133600"/>
            <a:ext cx="190500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7662"/>
                                        </p:tgtEl>
                                        <p:attrNameLst>
                                          <p:attrName>style.visibility</p:attrName>
                                        </p:attrNameLst>
                                      </p:cBhvr>
                                      <p:to>
                                        <p:strVal val="visible"/>
                                      </p:to>
                                    </p:set>
                                    <p:animEffect transition="in" filter="wipe(down)">
                                      <p:cBhvr>
                                        <p:cTn id="7" dur="500"/>
                                        <p:tgtEl>
                                          <p:spTgt spid="27662"/>
                                        </p:tgtEl>
                                      </p:cBhvr>
                                    </p:animEffect>
                                  </p:childTnLst>
                                </p:cTn>
                              </p:par>
                              <p:par>
                                <p:cTn id="8" presetID="22" presetClass="entr" presetSubtype="4" fill="hold" nodeType="withEffect">
                                  <p:stCondLst>
                                    <p:cond delay="0"/>
                                  </p:stCondLst>
                                  <p:childTnLst>
                                    <p:set>
                                      <p:cBhvr>
                                        <p:cTn id="9" dur="1" fill="hold">
                                          <p:stCondLst>
                                            <p:cond delay="0"/>
                                          </p:stCondLst>
                                        </p:cTn>
                                        <p:tgtEl>
                                          <p:spTgt spid="27663"/>
                                        </p:tgtEl>
                                        <p:attrNameLst>
                                          <p:attrName>style.visibility</p:attrName>
                                        </p:attrNameLst>
                                      </p:cBhvr>
                                      <p:to>
                                        <p:strVal val="visible"/>
                                      </p:to>
                                    </p:set>
                                    <p:animEffect transition="in" filter="wipe(down)">
                                      <p:cBhvr>
                                        <p:cTn id="10" dur="500"/>
                                        <p:tgtEl>
                                          <p:spTgt spid="27663"/>
                                        </p:tgtEl>
                                      </p:cBhvr>
                                    </p:animEffect>
                                  </p:childTnLst>
                                </p:cTn>
                              </p:par>
                              <p:par>
                                <p:cTn id="11" presetID="22" presetClass="entr" presetSubtype="4" fill="hold" nodeType="withEffect">
                                  <p:stCondLst>
                                    <p:cond delay="0"/>
                                  </p:stCondLst>
                                  <p:childTnLst>
                                    <p:set>
                                      <p:cBhvr>
                                        <p:cTn id="12" dur="1" fill="hold">
                                          <p:stCondLst>
                                            <p:cond delay="0"/>
                                          </p:stCondLst>
                                        </p:cTn>
                                        <p:tgtEl>
                                          <p:spTgt spid="27664"/>
                                        </p:tgtEl>
                                        <p:attrNameLst>
                                          <p:attrName>style.visibility</p:attrName>
                                        </p:attrNameLst>
                                      </p:cBhvr>
                                      <p:to>
                                        <p:strVal val="visible"/>
                                      </p:to>
                                    </p:set>
                                    <p:animEffect transition="in" filter="wipe(down)">
                                      <p:cBhvr>
                                        <p:cTn id="13" dur="500"/>
                                        <p:tgtEl>
                                          <p:spTgt spid="27664"/>
                                        </p:tgtEl>
                                      </p:cBhvr>
                                    </p:animEffect>
                                  </p:childTnLst>
                                </p:cTn>
                              </p:par>
                              <p:par>
                                <p:cTn id="14" presetID="22" presetClass="entr" presetSubtype="4" fill="hold" nodeType="withEffect">
                                  <p:stCondLst>
                                    <p:cond delay="0"/>
                                  </p:stCondLst>
                                  <p:childTnLst>
                                    <p:set>
                                      <p:cBhvr>
                                        <p:cTn id="15" dur="1" fill="hold">
                                          <p:stCondLst>
                                            <p:cond delay="0"/>
                                          </p:stCondLst>
                                        </p:cTn>
                                        <p:tgtEl>
                                          <p:spTgt spid="27665"/>
                                        </p:tgtEl>
                                        <p:attrNameLst>
                                          <p:attrName>style.visibility</p:attrName>
                                        </p:attrNameLst>
                                      </p:cBhvr>
                                      <p:to>
                                        <p:strVal val="visible"/>
                                      </p:to>
                                    </p:set>
                                    <p:animEffect transition="in" filter="wipe(down)">
                                      <p:cBhvr>
                                        <p:cTn id="16" dur="500"/>
                                        <p:tgtEl>
                                          <p:spTgt spid="27665"/>
                                        </p:tgtEl>
                                      </p:cBhvr>
                                    </p:animEffect>
                                  </p:childTnLst>
                                </p:cTn>
                              </p:par>
                              <p:par>
                                <p:cTn id="17" presetID="22" presetClass="entr" presetSubtype="4" fill="hold" nodeType="withEffect">
                                  <p:stCondLst>
                                    <p:cond delay="0"/>
                                  </p:stCondLst>
                                  <p:childTnLst>
                                    <p:set>
                                      <p:cBhvr>
                                        <p:cTn id="18" dur="1" fill="hold">
                                          <p:stCondLst>
                                            <p:cond delay="0"/>
                                          </p:stCondLst>
                                        </p:cTn>
                                        <p:tgtEl>
                                          <p:spTgt spid="27666"/>
                                        </p:tgtEl>
                                        <p:attrNameLst>
                                          <p:attrName>style.visibility</p:attrName>
                                        </p:attrNameLst>
                                      </p:cBhvr>
                                      <p:to>
                                        <p:strVal val="visible"/>
                                      </p:to>
                                    </p:set>
                                    <p:animEffect transition="in" filter="wipe(down)">
                                      <p:cBhvr>
                                        <p:cTn id="19" dur="500"/>
                                        <p:tgtEl>
                                          <p:spTgt spid="27666"/>
                                        </p:tgtEl>
                                      </p:cBhvr>
                                    </p:animEffect>
                                  </p:childTnLst>
                                </p:cTn>
                              </p:par>
                              <p:par>
                                <p:cTn id="20" presetID="22" presetClass="entr" presetSubtype="4" fill="hold" nodeType="withEffect">
                                  <p:stCondLst>
                                    <p:cond delay="0"/>
                                  </p:stCondLst>
                                  <p:childTnLst>
                                    <p:set>
                                      <p:cBhvr>
                                        <p:cTn id="21" dur="1" fill="hold">
                                          <p:stCondLst>
                                            <p:cond delay="0"/>
                                          </p:stCondLst>
                                        </p:cTn>
                                        <p:tgtEl>
                                          <p:spTgt spid="27667"/>
                                        </p:tgtEl>
                                        <p:attrNameLst>
                                          <p:attrName>style.visibility</p:attrName>
                                        </p:attrNameLst>
                                      </p:cBhvr>
                                      <p:to>
                                        <p:strVal val="visible"/>
                                      </p:to>
                                    </p:set>
                                    <p:animEffect transition="in" filter="wipe(down)">
                                      <p:cBhvr>
                                        <p:cTn id="22" dur="500"/>
                                        <p:tgtEl>
                                          <p:spTgt spid="27667"/>
                                        </p:tgtEl>
                                      </p:cBhvr>
                                    </p:animEffect>
                                  </p:childTnLst>
                                </p:cTn>
                              </p:par>
                              <p:par>
                                <p:cTn id="23" presetID="22" presetClass="entr" presetSubtype="4" fill="hold" nodeType="withEffect">
                                  <p:stCondLst>
                                    <p:cond delay="0"/>
                                  </p:stCondLst>
                                  <p:childTnLst>
                                    <p:set>
                                      <p:cBhvr>
                                        <p:cTn id="24" dur="1" fill="hold">
                                          <p:stCondLst>
                                            <p:cond delay="0"/>
                                          </p:stCondLst>
                                        </p:cTn>
                                        <p:tgtEl>
                                          <p:spTgt spid="27668"/>
                                        </p:tgtEl>
                                        <p:attrNameLst>
                                          <p:attrName>style.visibility</p:attrName>
                                        </p:attrNameLst>
                                      </p:cBhvr>
                                      <p:to>
                                        <p:strVal val="visible"/>
                                      </p:to>
                                    </p:set>
                                    <p:animEffect transition="in" filter="wipe(down)">
                                      <p:cBhvr>
                                        <p:cTn id="25" dur="500"/>
                                        <p:tgtEl>
                                          <p:spTgt spid="27668"/>
                                        </p:tgtEl>
                                      </p:cBhvr>
                                    </p:animEffect>
                                  </p:childTnLst>
                                </p:cTn>
                              </p:par>
                              <p:par>
                                <p:cTn id="26" presetID="22" presetClass="entr" presetSubtype="4" fill="hold" nodeType="withEffect">
                                  <p:stCondLst>
                                    <p:cond delay="0"/>
                                  </p:stCondLst>
                                  <p:childTnLst>
                                    <p:set>
                                      <p:cBhvr>
                                        <p:cTn id="27" dur="1" fill="hold">
                                          <p:stCondLst>
                                            <p:cond delay="0"/>
                                          </p:stCondLst>
                                        </p:cTn>
                                        <p:tgtEl>
                                          <p:spTgt spid="27669"/>
                                        </p:tgtEl>
                                        <p:attrNameLst>
                                          <p:attrName>style.visibility</p:attrName>
                                        </p:attrNameLst>
                                      </p:cBhvr>
                                      <p:to>
                                        <p:strVal val="visible"/>
                                      </p:to>
                                    </p:set>
                                    <p:animEffect transition="in" filter="wipe(down)">
                                      <p:cBhvr>
                                        <p:cTn id="28" dur="500"/>
                                        <p:tgtEl>
                                          <p:spTgt spid="27669"/>
                                        </p:tgtEl>
                                      </p:cBhvr>
                                    </p:animEffect>
                                  </p:childTnLst>
                                </p:cTn>
                              </p:par>
                              <p:par>
                                <p:cTn id="29" presetID="22" presetClass="entr" presetSubtype="4" fill="hold" nodeType="withEffect">
                                  <p:stCondLst>
                                    <p:cond delay="0"/>
                                  </p:stCondLst>
                                  <p:childTnLst>
                                    <p:set>
                                      <p:cBhvr>
                                        <p:cTn id="30" dur="1" fill="hold">
                                          <p:stCondLst>
                                            <p:cond delay="0"/>
                                          </p:stCondLst>
                                        </p:cTn>
                                        <p:tgtEl>
                                          <p:spTgt spid="27670"/>
                                        </p:tgtEl>
                                        <p:attrNameLst>
                                          <p:attrName>style.visibility</p:attrName>
                                        </p:attrNameLst>
                                      </p:cBhvr>
                                      <p:to>
                                        <p:strVal val="visible"/>
                                      </p:to>
                                    </p:set>
                                    <p:animEffect transition="in" filter="wipe(down)">
                                      <p:cBhvr>
                                        <p:cTn id="31" dur="500"/>
                                        <p:tgtEl>
                                          <p:spTgt spid="27670"/>
                                        </p:tgtEl>
                                      </p:cBhvr>
                                    </p:animEffect>
                                  </p:childTnLst>
                                </p:cTn>
                              </p:par>
                              <p:par>
                                <p:cTn id="32" presetID="22" presetClass="entr" presetSubtype="4" fill="hold" nodeType="withEffect">
                                  <p:stCondLst>
                                    <p:cond delay="0"/>
                                  </p:stCondLst>
                                  <p:childTnLst>
                                    <p:set>
                                      <p:cBhvr>
                                        <p:cTn id="33" dur="1" fill="hold">
                                          <p:stCondLst>
                                            <p:cond delay="0"/>
                                          </p:stCondLst>
                                        </p:cTn>
                                        <p:tgtEl>
                                          <p:spTgt spid="27671"/>
                                        </p:tgtEl>
                                        <p:attrNameLst>
                                          <p:attrName>style.visibility</p:attrName>
                                        </p:attrNameLst>
                                      </p:cBhvr>
                                      <p:to>
                                        <p:strVal val="visible"/>
                                      </p:to>
                                    </p:set>
                                    <p:animEffect transition="in" filter="wipe(down)">
                                      <p:cBhvr>
                                        <p:cTn id="34" dur="500"/>
                                        <p:tgtEl>
                                          <p:spTgt spid="27671"/>
                                        </p:tgtEl>
                                      </p:cBhvr>
                                    </p:animEffect>
                                  </p:childTnLst>
                                </p:cTn>
                              </p:par>
                              <p:par>
                                <p:cTn id="35" presetID="2" presetClass="exit" presetSubtype="8" repeatCount="25000" fill="hold" grpId="0" nodeType="withEffect">
                                  <p:stCondLst>
                                    <p:cond delay="0"/>
                                  </p:stCondLst>
                                  <p:childTnLst>
                                    <p:anim calcmode="lin" valueType="num">
                                      <p:cBhvr additive="base">
                                        <p:cTn id="36" dur="10000"/>
                                        <p:tgtEl>
                                          <p:spTgt spid="72711"/>
                                        </p:tgtEl>
                                        <p:attrNameLst>
                                          <p:attrName>ppt_x</p:attrName>
                                        </p:attrNameLst>
                                      </p:cBhvr>
                                      <p:tavLst>
                                        <p:tav tm="0">
                                          <p:val>
                                            <p:strVal val="ppt_x"/>
                                          </p:val>
                                        </p:tav>
                                        <p:tav tm="100000">
                                          <p:val>
                                            <p:strVal val="0-ppt_w/2"/>
                                          </p:val>
                                        </p:tav>
                                      </p:tavLst>
                                    </p:anim>
                                    <p:anim calcmode="lin" valueType="num">
                                      <p:cBhvr additive="base">
                                        <p:cTn id="37" dur="10000"/>
                                        <p:tgtEl>
                                          <p:spTgt spid="72711"/>
                                        </p:tgtEl>
                                        <p:attrNameLst>
                                          <p:attrName>ppt_y</p:attrName>
                                        </p:attrNameLst>
                                      </p:cBhvr>
                                      <p:tavLst>
                                        <p:tav tm="0">
                                          <p:val>
                                            <p:strVal val="ppt_y"/>
                                          </p:val>
                                        </p:tav>
                                        <p:tav tm="100000">
                                          <p:val>
                                            <p:strVal val="ppt_y"/>
                                          </p:val>
                                        </p:tav>
                                      </p:tavLst>
                                    </p:anim>
                                    <p:set>
                                      <p:cBhvr>
                                        <p:cTn id="38" dur="1" fill="hold">
                                          <p:stCondLst>
                                            <p:cond delay="9999"/>
                                          </p:stCondLst>
                                        </p:cTn>
                                        <p:tgtEl>
                                          <p:spTgt spid="72711"/>
                                        </p:tgtEl>
                                        <p:attrNameLst>
                                          <p:attrName>style.visibility</p:attrName>
                                        </p:attrNameLst>
                                      </p:cBhvr>
                                      <p:to>
                                        <p:strVal val="hidden"/>
                                      </p:to>
                                    </p:set>
                                  </p:childTnLst>
                                </p:cTn>
                              </p:par>
                              <p:par>
                                <p:cTn id="39" presetID="22" presetClass="entr" presetSubtype="4" fill="hold" nodeType="withEffect">
                                  <p:stCondLst>
                                    <p:cond delay="0"/>
                                  </p:stCondLst>
                                  <p:childTnLst>
                                    <p:set>
                                      <p:cBhvr>
                                        <p:cTn id="40" dur="1" fill="hold">
                                          <p:stCondLst>
                                            <p:cond delay="0"/>
                                          </p:stCondLst>
                                        </p:cTn>
                                        <p:tgtEl>
                                          <p:spTgt spid="27676"/>
                                        </p:tgtEl>
                                        <p:attrNameLst>
                                          <p:attrName>style.visibility</p:attrName>
                                        </p:attrNameLst>
                                      </p:cBhvr>
                                      <p:to>
                                        <p:strVal val="visible"/>
                                      </p:to>
                                    </p:set>
                                    <p:animEffect transition="in" filter="wipe(down)">
                                      <p:cBhvr>
                                        <p:cTn id="41" dur="500"/>
                                        <p:tgtEl>
                                          <p:spTgt spid="27676"/>
                                        </p:tgtEl>
                                      </p:cBhvr>
                                    </p:animEffect>
                                  </p:childTnLst>
                                </p:cTn>
                              </p:par>
                              <p:par>
                                <p:cTn id="42" presetID="22" presetClass="entr" presetSubtype="4" fill="hold" nodeType="withEffect">
                                  <p:stCondLst>
                                    <p:cond delay="0"/>
                                  </p:stCondLst>
                                  <p:childTnLst>
                                    <p:set>
                                      <p:cBhvr>
                                        <p:cTn id="43" dur="1" fill="hold">
                                          <p:stCondLst>
                                            <p:cond delay="0"/>
                                          </p:stCondLst>
                                        </p:cTn>
                                        <p:tgtEl>
                                          <p:spTgt spid="27677"/>
                                        </p:tgtEl>
                                        <p:attrNameLst>
                                          <p:attrName>style.visibility</p:attrName>
                                        </p:attrNameLst>
                                      </p:cBhvr>
                                      <p:to>
                                        <p:strVal val="visible"/>
                                      </p:to>
                                    </p:set>
                                    <p:animEffect transition="in" filter="wipe(down)">
                                      <p:cBhvr>
                                        <p:cTn id="44" dur="500"/>
                                        <p:tgtEl>
                                          <p:spTgt spid="27677"/>
                                        </p:tgtEl>
                                      </p:cBhvr>
                                    </p:animEffect>
                                  </p:childTnLst>
                                </p:cTn>
                              </p:par>
                              <p:par>
                                <p:cTn id="45" presetID="22" presetClass="entr" presetSubtype="4" fill="hold" nodeType="withEffect">
                                  <p:stCondLst>
                                    <p:cond delay="0"/>
                                  </p:stCondLst>
                                  <p:childTnLst>
                                    <p:set>
                                      <p:cBhvr>
                                        <p:cTn id="46" dur="1" fill="hold">
                                          <p:stCondLst>
                                            <p:cond delay="0"/>
                                          </p:stCondLst>
                                        </p:cTn>
                                        <p:tgtEl>
                                          <p:spTgt spid="27678"/>
                                        </p:tgtEl>
                                        <p:attrNameLst>
                                          <p:attrName>style.visibility</p:attrName>
                                        </p:attrNameLst>
                                      </p:cBhvr>
                                      <p:to>
                                        <p:strVal val="visible"/>
                                      </p:to>
                                    </p:set>
                                    <p:animEffect transition="in" filter="wipe(down)">
                                      <p:cBhvr>
                                        <p:cTn id="47" dur="500"/>
                                        <p:tgtEl>
                                          <p:spTgt spid="27678"/>
                                        </p:tgtEl>
                                      </p:cBhvr>
                                    </p:animEffect>
                                  </p:childTnLst>
                                </p:cTn>
                              </p:par>
                              <p:par>
                                <p:cTn id="48" presetID="22" presetClass="entr" presetSubtype="4" fill="hold" nodeType="withEffect">
                                  <p:stCondLst>
                                    <p:cond delay="0"/>
                                  </p:stCondLst>
                                  <p:childTnLst>
                                    <p:set>
                                      <p:cBhvr>
                                        <p:cTn id="49" dur="1" fill="hold">
                                          <p:stCondLst>
                                            <p:cond delay="0"/>
                                          </p:stCondLst>
                                        </p:cTn>
                                        <p:tgtEl>
                                          <p:spTgt spid="27679"/>
                                        </p:tgtEl>
                                        <p:attrNameLst>
                                          <p:attrName>style.visibility</p:attrName>
                                        </p:attrNameLst>
                                      </p:cBhvr>
                                      <p:to>
                                        <p:strVal val="visible"/>
                                      </p:to>
                                    </p:set>
                                    <p:animEffect transition="in" filter="wipe(down)">
                                      <p:cBhvr>
                                        <p:cTn id="50" dur="500"/>
                                        <p:tgtEl>
                                          <p:spTgt spid="27679"/>
                                        </p:tgtEl>
                                      </p:cBhvr>
                                    </p:animEffect>
                                  </p:childTnLst>
                                </p:cTn>
                              </p:par>
                              <p:par>
                                <p:cTn id="51" presetID="22" presetClass="entr" presetSubtype="4" fill="hold" nodeType="withEffect">
                                  <p:stCondLst>
                                    <p:cond delay="0"/>
                                  </p:stCondLst>
                                  <p:childTnLst>
                                    <p:set>
                                      <p:cBhvr>
                                        <p:cTn id="52" dur="1" fill="hold">
                                          <p:stCondLst>
                                            <p:cond delay="0"/>
                                          </p:stCondLst>
                                        </p:cTn>
                                        <p:tgtEl>
                                          <p:spTgt spid="27680"/>
                                        </p:tgtEl>
                                        <p:attrNameLst>
                                          <p:attrName>style.visibility</p:attrName>
                                        </p:attrNameLst>
                                      </p:cBhvr>
                                      <p:to>
                                        <p:strVal val="visible"/>
                                      </p:to>
                                    </p:set>
                                    <p:animEffect transition="in" filter="wipe(down)">
                                      <p:cBhvr>
                                        <p:cTn id="53" dur="500"/>
                                        <p:tgtEl>
                                          <p:spTgt spid="27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990600" y="2089150"/>
            <a:ext cx="7086600" cy="2559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5400" b="1">
                <a:solidFill>
                  <a:srgbClr val="0000FF"/>
                </a:solidFill>
                <a:latin typeface=".VnTime" pitchFamily="34" charset="0"/>
              </a:rPr>
              <a:t>Xin ch©n thµnh c¶m ¬n c¸c thÇy c« gi¸o ®· vÒ dù giê th¨m líp!</a:t>
            </a:r>
          </a:p>
        </p:txBody>
      </p:sp>
      <p:pic>
        <p:nvPicPr>
          <p:cNvPr id="50179" name="Em van nho truong xua.wma">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0" y="6796088"/>
            <a:ext cx="685800" cy="138112"/>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blume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19400"/>
            <a:ext cx="28956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4114800"/>
            <a:ext cx="1074738" cy="2752725"/>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0" y="4364038"/>
            <a:ext cx="1122363" cy="2493962"/>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0" y="0"/>
            <a:ext cx="1039813" cy="2344738"/>
          </a:xfrm>
          <a:prstGeom prst="rect">
            <a:avLst/>
          </a:prstGeom>
          <a:noFill/>
          <a:extLst>
            <a:ext uri="{909E8E84-426E-40DD-AFC4-6F175D3DCCD1}">
              <a14:hiddenFill xmlns:a14="http://schemas.microsoft.com/office/drawing/2010/main">
                <a:solidFill>
                  <a:srgbClr val="FFFFFF"/>
                </a:solidFill>
              </a14:hiddenFill>
            </a:ext>
          </a:extLst>
        </p:spPr>
      </p:pic>
      <p:pic>
        <p:nvPicPr>
          <p:cNvPr id="50184" name="Picture 8" descr="Picture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8001000" y="0"/>
            <a:ext cx="11239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0185" name="Picture 9" descr="pháo ho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90663" y="4267200"/>
            <a:ext cx="1562100" cy="2563813"/>
          </a:xfrm>
          <a:prstGeom prst="rect">
            <a:avLst/>
          </a:prstGeom>
          <a:noFill/>
          <a:extLst>
            <a:ext uri="{909E8E84-426E-40DD-AFC4-6F175D3DCCD1}">
              <a14:hiddenFill xmlns:a14="http://schemas.microsoft.com/office/drawing/2010/main">
                <a:solidFill>
                  <a:srgbClr val="FFFFFF"/>
                </a:solidFill>
              </a14:hiddenFill>
            </a:ext>
          </a:extLst>
        </p:spPr>
      </p:pic>
      <p:pic>
        <p:nvPicPr>
          <p:cNvPr id="50187" name="Picture 11" descr="pháo ho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457200"/>
            <a:ext cx="15621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50188" name="Picture 12" descr="pháo ho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28600"/>
            <a:ext cx="2590800" cy="7086600"/>
          </a:xfrm>
          <a:prstGeom prst="rect">
            <a:avLst/>
          </a:prstGeom>
          <a:noFill/>
          <a:extLst>
            <a:ext uri="{909E8E84-426E-40DD-AFC4-6F175D3DCCD1}">
              <a14:hiddenFill xmlns:a14="http://schemas.microsoft.com/office/drawing/2010/main">
                <a:solidFill>
                  <a:srgbClr val="FFFFFF"/>
                </a:solidFill>
              </a14:hiddenFill>
            </a:ext>
          </a:extLst>
        </p:spPr>
      </p:pic>
      <p:pic>
        <p:nvPicPr>
          <p:cNvPr id="50189" name="Picture 13" descr="pháo ho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96100" y="4191000"/>
            <a:ext cx="15621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0190" name="Picture 14"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447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1" name="Picture 15"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71588" y="54768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2" name="Picture 16"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685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3" name="Picture 17"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560546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4" name="Picture 18"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3913" y="540385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5" name="Picture 19"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2514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6" name="Picture 20"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2743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7" name="Picture 21"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124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8" name="Picture 22"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73800" y="470693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199" name="Picture 23"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5029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0" name="Picture 24"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2004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1" name="Picture 25"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276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2" name="Picture 26"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7526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3" name="Picture 27"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9812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4" name="Picture 28"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828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5" name="Picture 29"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810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6" name="Picture 30"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7" name="Picture 31"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334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8" name="Picture 32"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114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0209" name="Picture 33" descr="Picture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2672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p:stCondLst>
                                    <p:cond delay="0"/>
                                  </p:stCondLst>
                                  <p:childTnLst>
                                    <p:animClr clrSpc="hsl" dir="cw">
                                      <p:cBhvr override="childStyle">
                                        <p:cTn id="6" dur="1000" fill="hold"/>
                                        <p:tgtEl>
                                          <p:spTgt spid="50178"/>
                                        </p:tgtEl>
                                        <p:attrNameLst>
                                          <p:attrName>style.color</p:attrName>
                                        </p:attrNameLst>
                                      </p:cBhvr>
                                      <p:by>
                                        <p:hsl h="7200000" s="0" l="0"/>
                                      </p:by>
                                    </p:animClr>
                                    <p:animClr clrSpc="hsl" dir="cw">
                                      <p:cBhvr>
                                        <p:cTn id="7" dur="1000" fill="hold"/>
                                        <p:tgtEl>
                                          <p:spTgt spid="50178"/>
                                        </p:tgtEl>
                                        <p:attrNameLst>
                                          <p:attrName>fillcolor</p:attrName>
                                        </p:attrNameLst>
                                      </p:cBhvr>
                                      <p:by>
                                        <p:hsl h="7200000" s="0" l="0"/>
                                      </p:by>
                                    </p:animClr>
                                    <p:animClr clrSpc="hsl" dir="cw">
                                      <p:cBhvr>
                                        <p:cTn id="8" dur="1000" fill="hold"/>
                                        <p:tgtEl>
                                          <p:spTgt spid="50178"/>
                                        </p:tgtEl>
                                        <p:attrNameLst>
                                          <p:attrName>stroke.color</p:attrName>
                                        </p:attrNameLst>
                                      </p:cBhvr>
                                      <p:by>
                                        <p:hsl h="7200000" s="0" l="0"/>
                                      </p:by>
                                    </p:animClr>
                                    <p:set>
                                      <p:cBhvr>
                                        <p:cTn id="9" dur="1000" fill="hold"/>
                                        <p:tgtEl>
                                          <p:spTgt spid="50178"/>
                                        </p:tgtEl>
                                        <p:attrNameLst>
                                          <p:attrName>fill.type</p:attrName>
                                        </p:attrNameLst>
                                      </p:cBhvr>
                                      <p:to>
                                        <p:strVal val="solid"/>
                                      </p:to>
                                    </p:set>
                                  </p:childTnLst>
                                </p:cTn>
                              </p:par>
                              <p:par>
                                <p:cTn id="10" presetID="22" presetClass="entr" presetSubtype="4" fill="hold" nodeType="with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wipe(down)">
                                      <p:cBhvr>
                                        <p:cTn id="12" dur="500"/>
                                        <p:tgtEl>
                                          <p:spTgt spid="50179"/>
                                        </p:tgtEl>
                                      </p:cBhvr>
                                    </p:animEffect>
                                  </p:childTnLst>
                                </p:cTn>
                              </p:par>
                              <p:par>
                                <p:cTn id="13" presetID="22" presetClass="entr" presetSubtype="4" fill="hold" nodeType="withEffect">
                                  <p:stCondLst>
                                    <p:cond delay="0"/>
                                  </p:stCondLst>
                                  <p:childTnLst>
                                    <p:set>
                                      <p:cBhvr>
                                        <p:cTn id="14" dur="1" fill="hold">
                                          <p:stCondLst>
                                            <p:cond delay="0"/>
                                          </p:stCondLst>
                                        </p:cTn>
                                        <p:tgtEl>
                                          <p:spTgt spid="50180"/>
                                        </p:tgtEl>
                                        <p:attrNameLst>
                                          <p:attrName>style.visibility</p:attrName>
                                        </p:attrNameLst>
                                      </p:cBhvr>
                                      <p:to>
                                        <p:strVal val="visible"/>
                                      </p:to>
                                    </p:set>
                                    <p:animEffect transition="in" filter="wipe(down)">
                                      <p:cBhvr>
                                        <p:cTn id="15" dur="500"/>
                                        <p:tgtEl>
                                          <p:spTgt spid="50180"/>
                                        </p:tgtEl>
                                      </p:cBhvr>
                                    </p:animEffect>
                                  </p:childTnLst>
                                </p:cTn>
                              </p:par>
                              <p:par>
                                <p:cTn id="16" presetID="22" presetClass="entr" presetSubtype="4" fill="hold" nodeType="withEffect">
                                  <p:stCondLst>
                                    <p:cond delay="0"/>
                                  </p:stCondLst>
                                  <p:childTnLst>
                                    <p:set>
                                      <p:cBhvr>
                                        <p:cTn id="17" dur="1" fill="hold">
                                          <p:stCondLst>
                                            <p:cond delay="0"/>
                                          </p:stCondLst>
                                        </p:cTn>
                                        <p:tgtEl>
                                          <p:spTgt spid="50181"/>
                                        </p:tgtEl>
                                        <p:attrNameLst>
                                          <p:attrName>style.visibility</p:attrName>
                                        </p:attrNameLst>
                                      </p:cBhvr>
                                      <p:to>
                                        <p:strVal val="visible"/>
                                      </p:to>
                                    </p:set>
                                    <p:animEffect transition="in" filter="wipe(down)">
                                      <p:cBhvr>
                                        <p:cTn id="18" dur="500"/>
                                        <p:tgtEl>
                                          <p:spTgt spid="50181"/>
                                        </p:tgtEl>
                                      </p:cBhvr>
                                    </p:animEffect>
                                  </p:childTnLst>
                                </p:cTn>
                              </p:par>
                              <p:par>
                                <p:cTn id="19" presetID="22" presetClass="entr" presetSubtype="4" fill="hold" nodeType="withEffect">
                                  <p:stCondLst>
                                    <p:cond delay="0"/>
                                  </p:stCondLst>
                                  <p:childTnLst>
                                    <p:set>
                                      <p:cBhvr>
                                        <p:cTn id="20" dur="1" fill="hold">
                                          <p:stCondLst>
                                            <p:cond delay="0"/>
                                          </p:stCondLst>
                                        </p:cTn>
                                        <p:tgtEl>
                                          <p:spTgt spid="50182"/>
                                        </p:tgtEl>
                                        <p:attrNameLst>
                                          <p:attrName>style.visibility</p:attrName>
                                        </p:attrNameLst>
                                      </p:cBhvr>
                                      <p:to>
                                        <p:strVal val="visible"/>
                                      </p:to>
                                    </p:set>
                                    <p:animEffect transition="in" filter="wipe(down)">
                                      <p:cBhvr>
                                        <p:cTn id="21" dur="500"/>
                                        <p:tgtEl>
                                          <p:spTgt spid="50182"/>
                                        </p:tgtEl>
                                      </p:cBhvr>
                                    </p:animEffect>
                                  </p:childTnLst>
                                </p:cTn>
                              </p:par>
                              <p:par>
                                <p:cTn id="22" presetID="22" presetClass="entr" presetSubtype="4" fill="hold" nodeType="withEffect">
                                  <p:stCondLst>
                                    <p:cond delay="0"/>
                                  </p:stCondLst>
                                  <p:childTnLst>
                                    <p:set>
                                      <p:cBhvr>
                                        <p:cTn id="23" dur="1" fill="hold">
                                          <p:stCondLst>
                                            <p:cond delay="0"/>
                                          </p:stCondLst>
                                        </p:cTn>
                                        <p:tgtEl>
                                          <p:spTgt spid="50183"/>
                                        </p:tgtEl>
                                        <p:attrNameLst>
                                          <p:attrName>style.visibility</p:attrName>
                                        </p:attrNameLst>
                                      </p:cBhvr>
                                      <p:to>
                                        <p:strVal val="visible"/>
                                      </p:to>
                                    </p:set>
                                    <p:animEffect transition="in" filter="wipe(down)">
                                      <p:cBhvr>
                                        <p:cTn id="24" dur="500"/>
                                        <p:tgtEl>
                                          <p:spTgt spid="50183"/>
                                        </p:tgtEl>
                                      </p:cBhvr>
                                    </p:animEffect>
                                  </p:childTnLst>
                                </p:cTn>
                              </p:par>
                              <p:par>
                                <p:cTn id="25" presetID="22" presetClass="entr" presetSubtype="4" fill="hold" nodeType="withEffect">
                                  <p:stCondLst>
                                    <p:cond delay="0"/>
                                  </p:stCondLst>
                                  <p:childTnLst>
                                    <p:set>
                                      <p:cBhvr>
                                        <p:cTn id="26" dur="1" fill="hold">
                                          <p:stCondLst>
                                            <p:cond delay="0"/>
                                          </p:stCondLst>
                                        </p:cTn>
                                        <p:tgtEl>
                                          <p:spTgt spid="50184"/>
                                        </p:tgtEl>
                                        <p:attrNameLst>
                                          <p:attrName>style.visibility</p:attrName>
                                        </p:attrNameLst>
                                      </p:cBhvr>
                                      <p:to>
                                        <p:strVal val="visible"/>
                                      </p:to>
                                    </p:set>
                                    <p:animEffect transition="in" filter="wipe(down)">
                                      <p:cBhvr>
                                        <p:cTn id="27" dur="500"/>
                                        <p:tgtEl>
                                          <p:spTgt spid="50184"/>
                                        </p:tgtEl>
                                      </p:cBhvr>
                                    </p:animEffect>
                                  </p:childTnLst>
                                </p:cTn>
                              </p:par>
                              <p:par>
                                <p:cTn id="28" presetID="22" presetClass="entr" presetSubtype="4" fill="hold" nodeType="withEffect">
                                  <p:stCondLst>
                                    <p:cond delay="0"/>
                                  </p:stCondLst>
                                  <p:childTnLst>
                                    <p:set>
                                      <p:cBhvr>
                                        <p:cTn id="29" dur="1" fill="hold">
                                          <p:stCondLst>
                                            <p:cond delay="0"/>
                                          </p:stCondLst>
                                        </p:cTn>
                                        <p:tgtEl>
                                          <p:spTgt spid="50185"/>
                                        </p:tgtEl>
                                        <p:attrNameLst>
                                          <p:attrName>style.visibility</p:attrName>
                                        </p:attrNameLst>
                                      </p:cBhvr>
                                      <p:to>
                                        <p:strVal val="visible"/>
                                      </p:to>
                                    </p:set>
                                    <p:animEffect transition="in" filter="wipe(down)">
                                      <p:cBhvr>
                                        <p:cTn id="30" dur="500"/>
                                        <p:tgtEl>
                                          <p:spTgt spid="50185"/>
                                        </p:tgtEl>
                                      </p:cBhvr>
                                    </p:animEffect>
                                  </p:childTnLst>
                                </p:cTn>
                              </p:par>
                              <p:par>
                                <p:cTn id="31" presetID="22" presetClass="entr" presetSubtype="4" fill="hold" nodeType="withEffect">
                                  <p:stCondLst>
                                    <p:cond delay="0"/>
                                  </p:stCondLst>
                                  <p:childTnLst>
                                    <p:set>
                                      <p:cBhvr>
                                        <p:cTn id="32" dur="1" fill="hold">
                                          <p:stCondLst>
                                            <p:cond delay="0"/>
                                          </p:stCondLst>
                                        </p:cTn>
                                        <p:tgtEl>
                                          <p:spTgt spid="50187"/>
                                        </p:tgtEl>
                                        <p:attrNameLst>
                                          <p:attrName>style.visibility</p:attrName>
                                        </p:attrNameLst>
                                      </p:cBhvr>
                                      <p:to>
                                        <p:strVal val="visible"/>
                                      </p:to>
                                    </p:set>
                                    <p:animEffect transition="in" filter="wipe(down)">
                                      <p:cBhvr>
                                        <p:cTn id="33" dur="500"/>
                                        <p:tgtEl>
                                          <p:spTgt spid="50187"/>
                                        </p:tgtEl>
                                      </p:cBhvr>
                                    </p:animEffect>
                                  </p:childTnLst>
                                </p:cTn>
                              </p:par>
                              <p:par>
                                <p:cTn id="34" presetID="22" presetClass="entr" presetSubtype="4" fill="hold" nodeType="withEffect">
                                  <p:stCondLst>
                                    <p:cond delay="0"/>
                                  </p:stCondLst>
                                  <p:childTnLst>
                                    <p:set>
                                      <p:cBhvr>
                                        <p:cTn id="35" dur="1" fill="hold">
                                          <p:stCondLst>
                                            <p:cond delay="0"/>
                                          </p:stCondLst>
                                        </p:cTn>
                                        <p:tgtEl>
                                          <p:spTgt spid="50188"/>
                                        </p:tgtEl>
                                        <p:attrNameLst>
                                          <p:attrName>style.visibility</p:attrName>
                                        </p:attrNameLst>
                                      </p:cBhvr>
                                      <p:to>
                                        <p:strVal val="visible"/>
                                      </p:to>
                                    </p:set>
                                    <p:animEffect transition="in" filter="wipe(down)">
                                      <p:cBhvr>
                                        <p:cTn id="36" dur="500"/>
                                        <p:tgtEl>
                                          <p:spTgt spid="50188"/>
                                        </p:tgtEl>
                                      </p:cBhvr>
                                    </p:animEffect>
                                  </p:childTnLst>
                                </p:cTn>
                              </p:par>
                              <p:par>
                                <p:cTn id="37" presetID="22" presetClass="entr" presetSubtype="4" fill="hold" nodeType="withEffect">
                                  <p:stCondLst>
                                    <p:cond delay="0"/>
                                  </p:stCondLst>
                                  <p:childTnLst>
                                    <p:set>
                                      <p:cBhvr>
                                        <p:cTn id="38" dur="1" fill="hold">
                                          <p:stCondLst>
                                            <p:cond delay="0"/>
                                          </p:stCondLst>
                                        </p:cTn>
                                        <p:tgtEl>
                                          <p:spTgt spid="50189"/>
                                        </p:tgtEl>
                                        <p:attrNameLst>
                                          <p:attrName>style.visibility</p:attrName>
                                        </p:attrNameLst>
                                      </p:cBhvr>
                                      <p:to>
                                        <p:strVal val="visible"/>
                                      </p:to>
                                    </p:set>
                                    <p:animEffect transition="in" filter="wipe(down)">
                                      <p:cBhvr>
                                        <p:cTn id="39" dur="500"/>
                                        <p:tgtEl>
                                          <p:spTgt spid="50189"/>
                                        </p:tgtEl>
                                      </p:cBhvr>
                                    </p:animEffect>
                                  </p:childTnLst>
                                </p:cTn>
                              </p:par>
                              <p:par>
                                <p:cTn id="40" presetID="22" presetClass="entr" presetSubtype="4" fill="hold" nodeType="withEffect">
                                  <p:stCondLst>
                                    <p:cond delay="0"/>
                                  </p:stCondLst>
                                  <p:childTnLst>
                                    <p:set>
                                      <p:cBhvr>
                                        <p:cTn id="41" dur="1" fill="hold">
                                          <p:stCondLst>
                                            <p:cond delay="0"/>
                                          </p:stCondLst>
                                        </p:cTn>
                                        <p:tgtEl>
                                          <p:spTgt spid="50190"/>
                                        </p:tgtEl>
                                        <p:attrNameLst>
                                          <p:attrName>style.visibility</p:attrName>
                                        </p:attrNameLst>
                                      </p:cBhvr>
                                      <p:to>
                                        <p:strVal val="visible"/>
                                      </p:to>
                                    </p:set>
                                    <p:animEffect transition="in" filter="wipe(down)">
                                      <p:cBhvr>
                                        <p:cTn id="42" dur="500"/>
                                        <p:tgtEl>
                                          <p:spTgt spid="50190"/>
                                        </p:tgtEl>
                                      </p:cBhvr>
                                    </p:animEffect>
                                  </p:childTnLst>
                                </p:cTn>
                              </p:par>
                              <p:par>
                                <p:cTn id="43" presetID="22" presetClass="entr" presetSubtype="4" fill="hold" nodeType="withEffect">
                                  <p:stCondLst>
                                    <p:cond delay="0"/>
                                  </p:stCondLst>
                                  <p:childTnLst>
                                    <p:set>
                                      <p:cBhvr>
                                        <p:cTn id="44" dur="1" fill="hold">
                                          <p:stCondLst>
                                            <p:cond delay="0"/>
                                          </p:stCondLst>
                                        </p:cTn>
                                        <p:tgtEl>
                                          <p:spTgt spid="50191"/>
                                        </p:tgtEl>
                                        <p:attrNameLst>
                                          <p:attrName>style.visibility</p:attrName>
                                        </p:attrNameLst>
                                      </p:cBhvr>
                                      <p:to>
                                        <p:strVal val="visible"/>
                                      </p:to>
                                    </p:set>
                                    <p:animEffect transition="in" filter="wipe(down)">
                                      <p:cBhvr>
                                        <p:cTn id="45" dur="500"/>
                                        <p:tgtEl>
                                          <p:spTgt spid="50191"/>
                                        </p:tgtEl>
                                      </p:cBhvr>
                                    </p:animEffect>
                                  </p:childTnLst>
                                </p:cTn>
                              </p:par>
                              <p:par>
                                <p:cTn id="46" presetID="22" presetClass="entr" presetSubtype="4" fill="hold" nodeType="withEffect">
                                  <p:stCondLst>
                                    <p:cond delay="0"/>
                                  </p:stCondLst>
                                  <p:childTnLst>
                                    <p:set>
                                      <p:cBhvr>
                                        <p:cTn id="47" dur="1" fill="hold">
                                          <p:stCondLst>
                                            <p:cond delay="0"/>
                                          </p:stCondLst>
                                        </p:cTn>
                                        <p:tgtEl>
                                          <p:spTgt spid="50192"/>
                                        </p:tgtEl>
                                        <p:attrNameLst>
                                          <p:attrName>style.visibility</p:attrName>
                                        </p:attrNameLst>
                                      </p:cBhvr>
                                      <p:to>
                                        <p:strVal val="visible"/>
                                      </p:to>
                                    </p:set>
                                    <p:animEffect transition="in" filter="wipe(down)">
                                      <p:cBhvr>
                                        <p:cTn id="48" dur="500"/>
                                        <p:tgtEl>
                                          <p:spTgt spid="50192"/>
                                        </p:tgtEl>
                                      </p:cBhvr>
                                    </p:animEffect>
                                  </p:childTnLst>
                                </p:cTn>
                              </p:par>
                              <p:par>
                                <p:cTn id="49" presetID="22" presetClass="entr" presetSubtype="4" fill="hold" nodeType="withEffect">
                                  <p:stCondLst>
                                    <p:cond delay="0"/>
                                  </p:stCondLst>
                                  <p:childTnLst>
                                    <p:set>
                                      <p:cBhvr>
                                        <p:cTn id="50" dur="1" fill="hold">
                                          <p:stCondLst>
                                            <p:cond delay="0"/>
                                          </p:stCondLst>
                                        </p:cTn>
                                        <p:tgtEl>
                                          <p:spTgt spid="50193"/>
                                        </p:tgtEl>
                                        <p:attrNameLst>
                                          <p:attrName>style.visibility</p:attrName>
                                        </p:attrNameLst>
                                      </p:cBhvr>
                                      <p:to>
                                        <p:strVal val="visible"/>
                                      </p:to>
                                    </p:set>
                                    <p:animEffect transition="in" filter="wipe(down)">
                                      <p:cBhvr>
                                        <p:cTn id="51" dur="500"/>
                                        <p:tgtEl>
                                          <p:spTgt spid="50193"/>
                                        </p:tgtEl>
                                      </p:cBhvr>
                                    </p:animEffect>
                                  </p:childTnLst>
                                </p:cTn>
                              </p:par>
                              <p:par>
                                <p:cTn id="52" presetID="22" presetClass="entr" presetSubtype="4" fill="hold" nodeType="withEffect">
                                  <p:stCondLst>
                                    <p:cond delay="0"/>
                                  </p:stCondLst>
                                  <p:childTnLst>
                                    <p:set>
                                      <p:cBhvr>
                                        <p:cTn id="53" dur="1" fill="hold">
                                          <p:stCondLst>
                                            <p:cond delay="0"/>
                                          </p:stCondLst>
                                        </p:cTn>
                                        <p:tgtEl>
                                          <p:spTgt spid="50194"/>
                                        </p:tgtEl>
                                        <p:attrNameLst>
                                          <p:attrName>style.visibility</p:attrName>
                                        </p:attrNameLst>
                                      </p:cBhvr>
                                      <p:to>
                                        <p:strVal val="visible"/>
                                      </p:to>
                                    </p:set>
                                    <p:animEffect transition="in" filter="wipe(down)">
                                      <p:cBhvr>
                                        <p:cTn id="54" dur="500"/>
                                        <p:tgtEl>
                                          <p:spTgt spid="50194"/>
                                        </p:tgtEl>
                                      </p:cBhvr>
                                    </p:animEffect>
                                  </p:childTnLst>
                                </p:cTn>
                              </p:par>
                              <p:par>
                                <p:cTn id="55" presetID="22" presetClass="entr" presetSubtype="4" fill="hold" nodeType="withEffect">
                                  <p:stCondLst>
                                    <p:cond delay="0"/>
                                  </p:stCondLst>
                                  <p:childTnLst>
                                    <p:set>
                                      <p:cBhvr>
                                        <p:cTn id="56" dur="1" fill="hold">
                                          <p:stCondLst>
                                            <p:cond delay="0"/>
                                          </p:stCondLst>
                                        </p:cTn>
                                        <p:tgtEl>
                                          <p:spTgt spid="50195"/>
                                        </p:tgtEl>
                                        <p:attrNameLst>
                                          <p:attrName>style.visibility</p:attrName>
                                        </p:attrNameLst>
                                      </p:cBhvr>
                                      <p:to>
                                        <p:strVal val="visible"/>
                                      </p:to>
                                    </p:set>
                                    <p:animEffect transition="in" filter="wipe(down)">
                                      <p:cBhvr>
                                        <p:cTn id="57" dur="500"/>
                                        <p:tgtEl>
                                          <p:spTgt spid="50195"/>
                                        </p:tgtEl>
                                      </p:cBhvr>
                                    </p:animEffect>
                                  </p:childTnLst>
                                </p:cTn>
                              </p:par>
                              <p:par>
                                <p:cTn id="58" presetID="22" presetClass="entr" presetSubtype="4" fill="hold" nodeType="withEffect">
                                  <p:stCondLst>
                                    <p:cond delay="0"/>
                                  </p:stCondLst>
                                  <p:childTnLst>
                                    <p:set>
                                      <p:cBhvr>
                                        <p:cTn id="59" dur="1" fill="hold">
                                          <p:stCondLst>
                                            <p:cond delay="0"/>
                                          </p:stCondLst>
                                        </p:cTn>
                                        <p:tgtEl>
                                          <p:spTgt spid="50196"/>
                                        </p:tgtEl>
                                        <p:attrNameLst>
                                          <p:attrName>style.visibility</p:attrName>
                                        </p:attrNameLst>
                                      </p:cBhvr>
                                      <p:to>
                                        <p:strVal val="visible"/>
                                      </p:to>
                                    </p:set>
                                    <p:animEffect transition="in" filter="wipe(down)">
                                      <p:cBhvr>
                                        <p:cTn id="60" dur="500"/>
                                        <p:tgtEl>
                                          <p:spTgt spid="50196"/>
                                        </p:tgtEl>
                                      </p:cBhvr>
                                    </p:animEffect>
                                  </p:childTnLst>
                                </p:cTn>
                              </p:par>
                              <p:par>
                                <p:cTn id="61" presetID="22" presetClass="entr" presetSubtype="4" fill="hold" nodeType="withEffect">
                                  <p:stCondLst>
                                    <p:cond delay="0"/>
                                  </p:stCondLst>
                                  <p:childTnLst>
                                    <p:set>
                                      <p:cBhvr>
                                        <p:cTn id="62" dur="1" fill="hold">
                                          <p:stCondLst>
                                            <p:cond delay="0"/>
                                          </p:stCondLst>
                                        </p:cTn>
                                        <p:tgtEl>
                                          <p:spTgt spid="50197"/>
                                        </p:tgtEl>
                                        <p:attrNameLst>
                                          <p:attrName>style.visibility</p:attrName>
                                        </p:attrNameLst>
                                      </p:cBhvr>
                                      <p:to>
                                        <p:strVal val="visible"/>
                                      </p:to>
                                    </p:set>
                                    <p:animEffect transition="in" filter="wipe(down)">
                                      <p:cBhvr>
                                        <p:cTn id="63" dur="500"/>
                                        <p:tgtEl>
                                          <p:spTgt spid="50197"/>
                                        </p:tgtEl>
                                      </p:cBhvr>
                                    </p:animEffect>
                                  </p:childTnLst>
                                </p:cTn>
                              </p:par>
                              <p:par>
                                <p:cTn id="64" presetID="22" presetClass="entr" presetSubtype="4" fill="hold" nodeType="withEffect">
                                  <p:stCondLst>
                                    <p:cond delay="0"/>
                                  </p:stCondLst>
                                  <p:childTnLst>
                                    <p:set>
                                      <p:cBhvr>
                                        <p:cTn id="65" dur="1" fill="hold">
                                          <p:stCondLst>
                                            <p:cond delay="0"/>
                                          </p:stCondLst>
                                        </p:cTn>
                                        <p:tgtEl>
                                          <p:spTgt spid="50198"/>
                                        </p:tgtEl>
                                        <p:attrNameLst>
                                          <p:attrName>style.visibility</p:attrName>
                                        </p:attrNameLst>
                                      </p:cBhvr>
                                      <p:to>
                                        <p:strVal val="visible"/>
                                      </p:to>
                                    </p:set>
                                    <p:animEffect transition="in" filter="wipe(down)">
                                      <p:cBhvr>
                                        <p:cTn id="66" dur="500"/>
                                        <p:tgtEl>
                                          <p:spTgt spid="50198"/>
                                        </p:tgtEl>
                                      </p:cBhvr>
                                    </p:animEffect>
                                  </p:childTnLst>
                                </p:cTn>
                              </p:par>
                              <p:par>
                                <p:cTn id="67" presetID="22" presetClass="entr" presetSubtype="4" fill="hold" nodeType="withEffect">
                                  <p:stCondLst>
                                    <p:cond delay="0"/>
                                  </p:stCondLst>
                                  <p:childTnLst>
                                    <p:set>
                                      <p:cBhvr>
                                        <p:cTn id="68" dur="1" fill="hold">
                                          <p:stCondLst>
                                            <p:cond delay="0"/>
                                          </p:stCondLst>
                                        </p:cTn>
                                        <p:tgtEl>
                                          <p:spTgt spid="50199"/>
                                        </p:tgtEl>
                                        <p:attrNameLst>
                                          <p:attrName>style.visibility</p:attrName>
                                        </p:attrNameLst>
                                      </p:cBhvr>
                                      <p:to>
                                        <p:strVal val="visible"/>
                                      </p:to>
                                    </p:set>
                                    <p:animEffect transition="in" filter="wipe(down)">
                                      <p:cBhvr>
                                        <p:cTn id="69" dur="500"/>
                                        <p:tgtEl>
                                          <p:spTgt spid="50199"/>
                                        </p:tgtEl>
                                      </p:cBhvr>
                                    </p:animEffect>
                                  </p:childTnLst>
                                </p:cTn>
                              </p:par>
                              <p:par>
                                <p:cTn id="70" presetID="22" presetClass="entr" presetSubtype="4" fill="hold" nodeType="withEffect">
                                  <p:stCondLst>
                                    <p:cond delay="0"/>
                                  </p:stCondLst>
                                  <p:childTnLst>
                                    <p:set>
                                      <p:cBhvr>
                                        <p:cTn id="71" dur="1" fill="hold">
                                          <p:stCondLst>
                                            <p:cond delay="0"/>
                                          </p:stCondLst>
                                        </p:cTn>
                                        <p:tgtEl>
                                          <p:spTgt spid="50200"/>
                                        </p:tgtEl>
                                        <p:attrNameLst>
                                          <p:attrName>style.visibility</p:attrName>
                                        </p:attrNameLst>
                                      </p:cBhvr>
                                      <p:to>
                                        <p:strVal val="visible"/>
                                      </p:to>
                                    </p:set>
                                    <p:animEffect transition="in" filter="wipe(down)">
                                      <p:cBhvr>
                                        <p:cTn id="72" dur="500"/>
                                        <p:tgtEl>
                                          <p:spTgt spid="50200"/>
                                        </p:tgtEl>
                                      </p:cBhvr>
                                    </p:animEffect>
                                  </p:childTnLst>
                                </p:cTn>
                              </p:par>
                              <p:par>
                                <p:cTn id="73" presetID="22" presetClass="entr" presetSubtype="4" fill="hold" nodeType="withEffect">
                                  <p:stCondLst>
                                    <p:cond delay="0"/>
                                  </p:stCondLst>
                                  <p:childTnLst>
                                    <p:set>
                                      <p:cBhvr>
                                        <p:cTn id="74" dur="1" fill="hold">
                                          <p:stCondLst>
                                            <p:cond delay="0"/>
                                          </p:stCondLst>
                                        </p:cTn>
                                        <p:tgtEl>
                                          <p:spTgt spid="50201"/>
                                        </p:tgtEl>
                                        <p:attrNameLst>
                                          <p:attrName>style.visibility</p:attrName>
                                        </p:attrNameLst>
                                      </p:cBhvr>
                                      <p:to>
                                        <p:strVal val="visible"/>
                                      </p:to>
                                    </p:set>
                                    <p:animEffect transition="in" filter="wipe(down)">
                                      <p:cBhvr>
                                        <p:cTn id="75" dur="500"/>
                                        <p:tgtEl>
                                          <p:spTgt spid="50201"/>
                                        </p:tgtEl>
                                      </p:cBhvr>
                                    </p:animEffect>
                                  </p:childTnLst>
                                </p:cTn>
                              </p:par>
                              <p:par>
                                <p:cTn id="76" presetID="22" presetClass="entr" presetSubtype="4" fill="hold" nodeType="withEffect">
                                  <p:stCondLst>
                                    <p:cond delay="0"/>
                                  </p:stCondLst>
                                  <p:childTnLst>
                                    <p:set>
                                      <p:cBhvr>
                                        <p:cTn id="77" dur="1" fill="hold">
                                          <p:stCondLst>
                                            <p:cond delay="0"/>
                                          </p:stCondLst>
                                        </p:cTn>
                                        <p:tgtEl>
                                          <p:spTgt spid="50202"/>
                                        </p:tgtEl>
                                        <p:attrNameLst>
                                          <p:attrName>style.visibility</p:attrName>
                                        </p:attrNameLst>
                                      </p:cBhvr>
                                      <p:to>
                                        <p:strVal val="visible"/>
                                      </p:to>
                                    </p:set>
                                    <p:animEffect transition="in" filter="wipe(down)">
                                      <p:cBhvr>
                                        <p:cTn id="78" dur="500"/>
                                        <p:tgtEl>
                                          <p:spTgt spid="50202"/>
                                        </p:tgtEl>
                                      </p:cBhvr>
                                    </p:animEffect>
                                  </p:childTnLst>
                                </p:cTn>
                              </p:par>
                              <p:par>
                                <p:cTn id="79" presetID="22" presetClass="entr" presetSubtype="4" fill="hold" nodeType="withEffect">
                                  <p:stCondLst>
                                    <p:cond delay="0"/>
                                  </p:stCondLst>
                                  <p:childTnLst>
                                    <p:set>
                                      <p:cBhvr>
                                        <p:cTn id="80" dur="1" fill="hold">
                                          <p:stCondLst>
                                            <p:cond delay="0"/>
                                          </p:stCondLst>
                                        </p:cTn>
                                        <p:tgtEl>
                                          <p:spTgt spid="50203"/>
                                        </p:tgtEl>
                                        <p:attrNameLst>
                                          <p:attrName>style.visibility</p:attrName>
                                        </p:attrNameLst>
                                      </p:cBhvr>
                                      <p:to>
                                        <p:strVal val="visible"/>
                                      </p:to>
                                    </p:set>
                                    <p:animEffect transition="in" filter="wipe(down)">
                                      <p:cBhvr>
                                        <p:cTn id="81" dur="500"/>
                                        <p:tgtEl>
                                          <p:spTgt spid="50203"/>
                                        </p:tgtEl>
                                      </p:cBhvr>
                                    </p:animEffect>
                                  </p:childTnLst>
                                </p:cTn>
                              </p:par>
                              <p:par>
                                <p:cTn id="82" presetID="22" presetClass="entr" presetSubtype="4" fill="hold" nodeType="withEffect">
                                  <p:stCondLst>
                                    <p:cond delay="0"/>
                                  </p:stCondLst>
                                  <p:childTnLst>
                                    <p:set>
                                      <p:cBhvr>
                                        <p:cTn id="83" dur="1" fill="hold">
                                          <p:stCondLst>
                                            <p:cond delay="0"/>
                                          </p:stCondLst>
                                        </p:cTn>
                                        <p:tgtEl>
                                          <p:spTgt spid="50204"/>
                                        </p:tgtEl>
                                        <p:attrNameLst>
                                          <p:attrName>style.visibility</p:attrName>
                                        </p:attrNameLst>
                                      </p:cBhvr>
                                      <p:to>
                                        <p:strVal val="visible"/>
                                      </p:to>
                                    </p:set>
                                    <p:animEffect transition="in" filter="wipe(down)">
                                      <p:cBhvr>
                                        <p:cTn id="84" dur="500"/>
                                        <p:tgtEl>
                                          <p:spTgt spid="50204"/>
                                        </p:tgtEl>
                                      </p:cBhvr>
                                    </p:animEffect>
                                  </p:childTnLst>
                                </p:cTn>
                              </p:par>
                              <p:par>
                                <p:cTn id="85" presetID="22" presetClass="entr" presetSubtype="4" fill="hold" nodeType="withEffect">
                                  <p:stCondLst>
                                    <p:cond delay="0"/>
                                  </p:stCondLst>
                                  <p:childTnLst>
                                    <p:set>
                                      <p:cBhvr>
                                        <p:cTn id="86" dur="1" fill="hold">
                                          <p:stCondLst>
                                            <p:cond delay="0"/>
                                          </p:stCondLst>
                                        </p:cTn>
                                        <p:tgtEl>
                                          <p:spTgt spid="50205"/>
                                        </p:tgtEl>
                                        <p:attrNameLst>
                                          <p:attrName>style.visibility</p:attrName>
                                        </p:attrNameLst>
                                      </p:cBhvr>
                                      <p:to>
                                        <p:strVal val="visible"/>
                                      </p:to>
                                    </p:set>
                                    <p:animEffect transition="in" filter="wipe(down)">
                                      <p:cBhvr>
                                        <p:cTn id="87" dur="500"/>
                                        <p:tgtEl>
                                          <p:spTgt spid="50205"/>
                                        </p:tgtEl>
                                      </p:cBhvr>
                                    </p:animEffect>
                                  </p:childTnLst>
                                </p:cTn>
                              </p:par>
                              <p:par>
                                <p:cTn id="88" presetID="22" presetClass="entr" presetSubtype="4" fill="hold" nodeType="withEffect">
                                  <p:stCondLst>
                                    <p:cond delay="0"/>
                                  </p:stCondLst>
                                  <p:childTnLst>
                                    <p:set>
                                      <p:cBhvr>
                                        <p:cTn id="89" dur="1" fill="hold">
                                          <p:stCondLst>
                                            <p:cond delay="0"/>
                                          </p:stCondLst>
                                        </p:cTn>
                                        <p:tgtEl>
                                          <p:spTgt spid="50206"/>
                                        </p:tgtEl>
                                        <p:attrNameLst>
                                          <p:attrName>style.visibility</p:attrName>
                                        </p:attrNameLst>
                                      </p:cBhvr>
                                      <p:to>
                                        <p:strVal val="visible"/>
                                      </p:to>
                                    </p:set>
                                    <p:animEffect transition="in" filter="wipe(down)">
                                      <p:cBhvr>
                                        <p:cTn id="90" dur="500"/>
                                        <p:tgtEl>
                                          <p:spTgt spid="50206"/>
                                        </p:tgtEl>
                                      </p:cBhvr>
                                    </p:animEffect>
                                  </p:childTnLst>
                                </p:cTn>
                              </p:par>
                              <p:par>
                                <p:cTn id="91" presetID="22" presetClass="entr" presetSubtype="4" fill="hold" nodeType="withEffect">
                                  <p:stCondLst>
                                    <p:cond delay="0"/>
                                  </p:stCondLst>
                                  <p:childTnLst>
                                    <p:set>
                                      <p:cBhvr>
                                        <p:cTn id="92" dur="1" fill="hold">
                                          <p:stCondLst>
                                            <p:cond delay="0"/>
                                          </p:stCondLst>
                                        </p:cTn>
                                        <p:tgtEl>
                                          <p:spTgt spid="50207"/>
                                        </p:tgtEl>
                                        <p:attrNameLst>
                                          <p:attrName>style.visibility</p:attrName>
                                        </p:attrNameLst>
                                      </p:cBhvr>
                                      <p:to>
                                        <p:strVal val="visible"/>
                                      </p:to>
                                    </p:set>
                                    <p:animEffect transition="in" filter="wipe(down)">
                                      <p:cBhvr>
                                        <p:cTn id="93" dur="500"/>
                                        <p:tgtEl>
                                          <p:spTgt spid="50207"/>
                                        </p:tgtEl>
                                      </p:cBhvr>
                                    </p:animEffect>
                                  </p:childTnLst>
                                </p:cTn>
                              </p:par>
                              <p:par>
                                <p:cTn id="94" presetID="22" presetClass="entr" presetSubtype="4" fill="hold" nodeType="withEffect">
                                  <p:stCondLst>
                                    <p:cond delay="0"/>
                                  </p:stCondLst>
                                  <p:childTnLst>
                                    <p:set>
                                      <p:cBhvr>
                                        <p:cTn id="95" dur="1" fill="hold">
                                          <p:stCondLst>
                                            <p:cond delay="0"/>
                                          </p:stCondLst>
                                        </p:cTn>
                                        <p:tgtEl>
                                          <p:spTgt spid="50208"/>
                                        </p:tgtEl>
                                        <p:attrNameLst>
                                          <p:attrName>style.visibility</p:attrName>
                                        </p:attrNameLst>
                                      </p:cBhvr>
                                      <p:to>
                                        <p:strVal val="visible"/>
                                      </p:to>
                                    </p:set>
                                    <p:animEffect transition="in" filter="wipe(down)">
                                      <p:cBhvr>
                                        <p:cTn id="96" dur="500"/>
                                        <p:tgtEl>
                                          <p:spTgt spid="50208"/>
                                        </p:tgtEl>
                                      </p:cBhvr>
                                    </p:animEffect>
                                  </p:childTnLst>
                                </p:cTn>
                              </p:par>
                              <p:par>
                                <p:cTn id="97" presetID="22" presetClass="entr" presetSubtype="4" fill="hold" nodeType="withEffect">
                                  <p:stCondLst>
                                    <p:cond delay="0"/>
                                  </p:stCondLst>
                                  <p:childTnLst>
                                    <p:set>
                                      <p:cBhvr>
                                        <p:cTn id="98" dur="1" fill="hold">
                                          <p:stCondLst>
                                            <p:cond delay="0"/>
                                          </p:stCondLst>
                                        </p:cTn>
                                        <p:tgtEl>
                                          <p:spTgt spid="50209"/>
                                        </p:tgtEl>
                                        <p:attrNameLst>
                                          <p:attrName>style.visibility</p:attrName>
                                        </p:attrNameLst>
                                      </p:cBhvr>
                                      <p:to>
                                        <p:strVal val="visible"/>
                                      </p:to>
                                    </p:set>
                                    <p:animEffect transition="in" filter="wipe(down)">
                                      <p:cBhvr>
                                        <p:cTn id="99" dur="500"/>
                                        <p:tgtEl>
                                          <p:spTgt spid="5020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0" fill="hold" display="0">
                  <p:stCondLst>
                    <p:cond delay="indefinite"/>
                  </p:stCondLst>
                  <p:endCondLst>
                    <p:cond evt="onNext" delay="0">
                      <p:tgtEl>
                        <p:sldTgt/>
                      </p:tgtEl>
                    </p:cond>
                    <p:cond evt="onPrev" delay="0">
                      <p:tgtEl>
                        <p:sldTgt/>
                      </p:tgtEl>
                    </p:cond>
                    <p:cond evt="onStopAudio" delay="0">
                      <p:tgtEl>
                        <p:sldTgt/>
                      </p:tgtEl>
                    </p:cond>
                  </p:endCondLst>
                </p:cTn>
                <p:tgtEl>
                  <p:spTgt spid="50179"/>
                </p:tgtEl>
              </p:cMediaNode>
            </p:audio>
          </p:childTnLst>
        </p:cTn>
      </p:par>
    </p:tnLst>
    <p:bldLst>
      <p:bldP spid="50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990600"/>
            <a:ext cx="7543800" cy="1295400"/>
          </a:xfrm>
        </p:spPr>
        <p:txBody>
          <a:bodyPr/>
          <a:lstStyle/>
          <a:p>
            <a:pPr algn="ctr"/>
            <a:r>
              <a:rPr lang="en-US" altLang="vi-VN" sz="2900" u="sng">
                <a:solidFill>
                  <a:srgbClr val="FF0000"/>
                </a:solidFill>
                <a:latin typeface="Times New Roman" pitchFamily="18" charset="0"/>
              </a:rPr>
              <a:t>Tự nhiên và xã hội</a:t>
            </a:r>
          </a:p>
        </p:txBody>
      </p:sp>
      <p:sp>
        <p:nvSpPr>
          <p:cNvPr id="35843" name="Rectangle 3"/>
          <p:cNvSpPr>
            <a:spLocks noChangeArrowheads="1"/>
          </p:cNvSpPr>
          <p:nvPr/>
        </p:nvSpPr>
        <p:spPr bwMode="auto">
          <a:xfrm>
            <a:off x="533400" y="1905000"/>
            <a:ext cx="8915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3800"/>
              <a:t> </a:t>
            </a:r>
            <a:r>
              <a:rPr lang="en-US" altLang="vi-VN" sz="3400">
                <a:solidFill>
                  <a:srgbClr val="0000FF"/>
                </a:solidFill>
                <a:latin typeface="Times New Roman" pitchFamily="18" charset="0"/>
              </a:rPr>
              <a:t>Bài 37: VỆ SINH MÔI TRƯỜNG( tiếp theo)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strVal val="#ppt_w*0.70"/>
                                          </p:val>
                                        </p:tav>
                                        <p:tav tm="100000">
                                          <p:val>
                                            <p:strVal val="#ppt_w"/>
                                          </p:val>
                                        </p:tav>
                                      </p:tavLst>
                                    </p:anim>
                                    <p:anim calcmode="lin" valueType="num">
                                      <p:cBhvr>
                                        <p:cTn id="8" dur="1000" fill="hold"/>
                                        <p:tgtEl>
                                          <p:spTgt spid="35842"/>
                                        </p:tgtEl>
                                        <p:attrNameLst>
                                          <p:attrName>ppt_h</p:attrName>
                                        </p:attrNameLst>
                                      </p:cBhvr>
                                      <p:tavLst>
                                        <p:tav tm="0">
                                          <p:val>
                                            <p:strVal val="#ppt_h"/>
                                          </p:val>
                                        </p:tav>
                                        <p:tav tm="100000">
                                          <p:val>
                                            <p:strVal val="#ppt_h"/>
                                          </p:val>
                                        </p:tav>
                                      </p:tavLst>
                                    </p:anim>
                                    <p:animEffect transition="in" filter="fade">
                                      <p:cBhvr>
                                        <p:cTn id="9" dur="1000"/>
                                        <p:tgtEl>
                                          <p:spTgt spid="358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5843"/>
                                        </p:tgtEl>
                                        <p:attrNameLst>
                                          <p:attrName>style.visibility</p:attrName>
                                        </p:attrNameLst>
                                      </p:cBhvr>
                                      <p:to>
                                        <p:strVal val="visible"/>
                                      </p:to>
                                    </p:set>
                                    <p:animEffect transition="in" filter="wedge">
                                      <p:cBhvr>
                                        <p:cTn id="14"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img0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5257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7"/>
          <p:cNvSpPr>
            <a:spLocks noChangeArrowheads="1"/>
          </p:cNvSpPr>
          <p:nvPr/>
        </p:nvSpPr>
        <p:spPr bwMode="auto">
          <a:xfrm>
            <a:off x="3505200" y="736600"/>
            <a:ext cx="2109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u="sng">
                <a:solidFill>
                  <a:srgbClr val="FF0000"/>
                </a:solidFill>
              </a:rPr>
              <a:t>Tự</a:t>
            </a:r>
            <a:r>
              <a:rPr lang="en-US" altLang="vi-VN" u="sng">
                <a:solidFill>
                  <a:srgbClr val="FF0000"/>
                </a:solidFill>
              </a:rPr>
              <a:t> nhiên và xã hội</a:t>
            </a:r>
          </a:p>
        </p:txBody>
      </p:sp>
      <p:sp>
        <p:nvSpPr>
          <p:cNvPr id="6152" name="Rectangle 8"/>
          <p:cNvSpPr>
            <a:spLocks noChangeArrowheads="1"/>
          </p:cNvSpPr>
          <p:nvPr/>
        </p:nvSpPr>
        <p:spPr bwMode="auto">
          <a:xfrm>
            <a:off x="457200" y="11430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3800"/>
              <a:t> </a:t>
            </a:r>
            <a:r>
              <a:rPr lang="en-US" altLang="vi-VN" sz="2800">
                <a:solidFill>
                  <a:srgbClr val="0000FF"/>
                </a:solidFill>
                <a:latin typeface="Times New Roman" pitchFamily="18" charset="0"/>
              </a:rPr>
              <a:t>Bài 37: VỆ SINH MÔI TRƯỜNG ( tiếp theo)</a:t>
            </a:r>
          </a:p>
        </p:txBody>
      </p:sp>
      <p:sp>
        <p:nvSpPr>
          <p:cNvPr id="6153" name="AutoShape 9"/>
          <p:cNvSpPr>
            <a:spLocks noChangeArrowheads="1"/>
          </p:cNvSpPr>
          <p:nvPr/>
        </p:nvSpPr>
        <p:spPr bwMode="auto">
          <a:xfrm>
            <a:off x="5029200" y="4800600"/>
            <a:ext cx="5029200" cy="2057400"/>
          </a:xfrm>
          <a:prstGeom prst="cloudCallout">
            <a:avLst>
              <a:gd name="adj1" fmla="val -58269"/>
              <a:gd name="adj2" fmla="val -60264"/>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800">
                <a:latin typeface="Times New Roman" pitchFamily="18" charset="0"/>
              </a:rPr>
              <a:t>Hãy nói và nhận xét những gì em quan sát thấy trong hình?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ppt_w</p:attrName>
                                        </p:attrNameLst>
                                      </p:cBhvr>
                                      <p:tavLst>
                                        <p:tav tm="0">
                                          <p:val>
                                            <p:strVal val="#ppt_w*0.70"/>
                                          </p:val>
                                        </p:tav>
                                        <p:tav tm="100000">
                                          <p:val>
                                            <p:strVal val="#ppt_w"/>
                                          </p:val>
                                        </p:tav>
                                      </p:tavLst>
                                    </p:anim>
                                    <p:anim calcmode="lin" valueType="num">
                                      <p:cBhvr>
                                        <p:cTn id="8" dur="1000" fill="hold"/>
                                        <p:tgtEl>
                                          <p:spTgt spid="6149"/>
                                        </p:tgtEl>
                                        <p:attrNameLst>
                                          <p:attrName>ppt_h</p:attrName>
                                        </p:attrNameLst>
                                      </p:cBhvr>
                                      <p:tavLst>
                                        <p:tav tm="0">
                                          <p:val>
                                            <p:strVal val="#ppt_h"/>
                                          </p:val>
                                        </p:tav>
                                        <p:tav tm="100000">
                                          <p:val>
                                            <p:strVal val="#ppt_h"/>
                                          </p:val>
                                        </p:tav>
                                      </p:tavLst>
                                    </p:anim>
                                    <p:animEffect transition="in" filter="fade">
                                      <p:cBhvr>
                                        <p:cTn id="9" dur="1000"/>
                                        <p:tgtEl>
                                          <p:spTgt spid="614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box(in)">
                                      <p:cBhvr>
                                        <p:cTn id="14" dur="500"/>
                                        <p:tgtEl>
                                          <p:spTgt spid="614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6153"/>
                                        </p:tgtEl>
                                        <p:attrNameLst>
                                          <p:attrName>style.visibility</p:attrName>
                                        </p:attrNameLst>
                                      </p:cBhvr>
                                      <p:to>
                                        <p:strVal val="visible"/>
                                      </p:to>
                                    </p:set>
                                    <p:anim to="" calcmode="lin" valueType="num">
                                      <p:cBhvr>
                                        <p:cTn id="19" dur="1" fill="hold"/>
                                        <p:tgtEl>
                                          <p:spTgt spid="61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img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7109" name="Rectangle 5"/>
          <p:cNvSpPr>
            <a:spLocks noChangeArrowheads="1"/>
          </p:cNvSpPr>
          <p:nvPr/>
        </p:nvSpPr>
        <p:spPr bwMode="auto">
          <a:xfrm>
            <a:off x="3505200" y="690563"/>
            <a:ext cx="247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u="sng">
                <a:solidFill>
                  <a:srgbClr val="FF0000"/>
                </a:solidFill>
                <a:latin typeface="Times New Roman" pitchFamily="18" charset="0"/>
              </a:rPr>
              <a:t>Tự nhiên và xã hội</a:t>
            </a:r>
          </a:p>
        </p:txBody>
      </p:sp>
      <p:sp>
        <p:nvSpPr>
          <p:cNvPr id="47110" name="Rectangle 6"/>
          <p:cNvSpPr>
            <a:spLocks noChangeArrowheads="1"/>
          </p:cNvSpPr>
          <p:nvPr/>
        </p:nvSpPr>
        <p:spPr bwMode="auto">
          <a:xfrm>
            <a:off x="685800" y="1143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3800"/>
              <a:t> </a:t>
            </a:r>
            <a:r>
              <a:rPr lang="en-US" altLang="vi-VN" sz="2800">
                <a:solidFill>
                  <a:srgbClr val="0000FF"/>
                </a:solidFill>
                <a:latin typeface="Times New Roman" pitchFamily="18" charset="0"/>
              </a:rPr>
              <a:t>Bài 37: VỆ SINH MÔI TRƯỜNG ( tiếp theo)</a:t>
            </a:r>
          </a:p>
        </p:txBody>
      </p:sp>
      <p:sp>
        <p:nvSpPr>
          <p:cNvPr id="47112" name="Rectangle 8"/>
          <p:cNvSpPr>
            <a:spLocks noChangeArrowheads="1"/>
          </p:cNvSpPr>
          <p:nvPr/>
        </p:nvSpPr>
        <p:spPr bwMode="auto">
          <a:xfrm>
            <a:off x="1219200" y="6019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2500">
                <a:solidFill>
                  <a:srgbClr val="FF0000"/>
                </a:solidFill>
              </a:rPr>
              <a:t>- </a:t>
            </a:r>
            <a:r>
              <a:rPr lang="en-US" altLang="vi-VN" sz="2800">
                <a:solidFill>
                  <a:srgbClr val="FF0000"/>
                </a:solidFill>
                <a:latin typeface="Times New Roman" pitchFamily="18" charset="0"/>
              </a:rPr>
              <a:t>Hình người và gia súc phóng uế bừa bãi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ppt_w</p:attrName>
                                        </p:attrNameLst>
                                      </p:cBhvr>
                                      <p:tavLst>
                                        <p:tav tm="0">
                                          <p:val>
                                            <p:strVal val="#ppt_w*0.70"/>
                                          </p:val>
                                        </p:tav>
                                        <p:tav tm="100000">
                                          <p:val>
                                            <p:strVal val="#ppt_w"/>
                                          </p:val>
                                        </p:tav>
                                      </p:tavLst>
                                    </p:anim>
                                    <p:anim calcmode="lin" valueType="num">
                                      <p:cBhvr>
                                        <p:cTn id="8" dur="1000" fill="hold"/>
                                        <p:tgtEl>
                                          <p:spTgt spid="47107"/>
                                        </p:tgtEl>
                                        <p:attrNameLst>
                                          <p:attrName>ppt_h</p:attrName>
                                        </p:attrNameLst>
                                      </p:cBhvr>
                                      <p:tavLst>
                                        <p:tav tm="0">
                                          <p:val>
                                            <p:strVal val="#ppt_h"/>
                                          </p:val>
                                        </p:tav>
                                        <p:tav tm="100000">
                                          <p:val>
                                            <p:strVal val="#ppt_h"/>
                                          </p:val>
                                        </p:tav>
                                      </p:tavLst>
                                    </p:anim>
                                    <p:animEffect transition="in" filter="fade">
                                      <p:cBhvr>
                                        <p:cTn id="9" dur="1000"/>
                                        <p:tgtEl>
                                          <p:spTgt spid="471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7107"/>
                                        </p:tgtEl>
                                        <p:attrNameLst>
                                          <p:attrName>style.visibility</p:attrName>
                                        </p:attrNameLst>
                                      </p:cBhvr>
                                      <p:to>
                                        <p:strVal val="visible"/>
                                      </p:to>
                                    </p:set>
                                    <p:animEffect transition="in" filter="box(in)">
                                      <p:cBhvr>
                                        <p:cTn id="14" dur="500"/>
                                        <p:tgtEl>
                                          <p:spTgt spid="471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12"/>
                                        </p:tgtEl>
                                        <p:attrNameLst>
                                          <p:attrName>style.visibility</p:attrName>
                                        </p:attrNameLst>
                                      </p:cBhvr>
                                      <p:to>
                                        <p:strVal val="visible"/>
                                      </p:to>
                                    </p:set>
                                    <p:anim calcmode="lin" valueType="num">
                                      <p:cBhvr additive="base">
                                        <p:cTn id="19" dur="500" fill="hold"/>
                                        <p:tgtEl>
                                          <p:spTgt spid="47112"/>
                                        </p:tgtEl>
                                        <p:attrNameLst>
                                          <p:attrName>ppt_x</p:attrName>
                                        </p:attrNameLst>
                                      </p:cBhvr>
                                      <p:tavLst>
                                        <p:tav tm="0">
                                          <p:val>
                                            <p:strVal val="#ppt_x"/>
                                          </p:val>
                                        </p:tav>
                                        <p:tav tm="100000">
                                          <p:val>
                                            <p:strVal val="#ppt_x"/>
                                          </p:val>
                                        </p:tav>
                                      </p:tavLst>
                                    </p:anim>
                                    <p:anim calcmode="lin" valueType="num">
                                      <p:cBhvr additive="base">
                                        <p:cTn id="20" dur="500" fill="hold"/>
                                        <p:tgtEl>
                                          <p:spTgt spid="47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ChangeArrowheads="1"/>
          </p:cNvSpPr>
          <p:nvPr/>
        </p:nvSpPr>
        <p:spPr bwMode="auto">
          <a:xfrm>
            <a:off x="3429000" y="715963"/>
            <a:ext cx="247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u="sng">
                <a:solidFill>
                  <a:srgbClr val="FF0000"/>
                </a:solidFill>
                <a:latin typeface="Times New Roman" pitchFamily="18" charset="0"/>
              </a:rPr>
              <a:t>Tự nhiên và xã hội</a:t>
            </a:r>
          </a:p>
        </p:txBody>
      </p:sp>
      <p:sp>
        <p:nvSpPr>
          <p:cNvPr id="48134" name="Rectangle 6"/>
          <p:cNvSpPr>
            <a:spLocks noChangeArrowheads="1"/>
          </p:cNvSpPr>
          <p:nvPr/>
        </p:nvSpPr>
        <p:spPr bwMode="auto">
          <a:xfrm>
            <a:off x="685800" y="11430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3800"/>
              <a:t> </a:t>
            </a:r>
            <a:r>
              <a:rPr lang="en-US" altLang="vi-VN" sz="2800">
                <a:solidFill>
                  <a:srgbClr val="0000FF"/>
                </a:solidFill>
                <a:latin typeface="Times New Roman" pitchFamily="18" charset="0"/>
              </a:rPr>
              <a:t>Bài 37: VỆ SINH MÔI TRƯỜNG ( tiếp theo)</a:t>
            </a:r>
          </a:p>
        </p:txBody>
      </p:sp>
      <p:sp>
        <p:nvSpPr>
          <p:cNvPr id="48140" name="Rectangle 12"/>
          <p:cNvSpPr>
            <a:spLocks noChangeArrowheads="1"/>
          </p:cNvSpPr>
          <p:nvPr/>
        </p:nvSpPr>
        <p:spPr bwMode="auto">
          <a:xfrm>
            <a:off x="762000" y="2971800"/>
            <a:ext cx="872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a:solidFill>
                  <a:srgbClr val="0000FF"/>
                </a:solidFill>
              </a:rPr>
              <a:t>- Nêu tác hại của việc người và gia súc phóng uế bữa bãi?</a:t>
            </a:r>
          </a:p>
        </p:txBody>
      </p:sp>
      <p:sp>
        <p:nvSpPr>
          <p:cNvPr id="48141" name="Rectangle 13"/>
          <p:cNvSpPr>
            <a:spLocks noChangeArrowheads="1"/>
          </p:cNvSpPr>
          <p:nvPr/>
        </p:nvSpPr>
        <p:spPr bwMode="auto">
          <a:xfrm>
            <a:off x="609600" y="3660775"/>
            <a:ext cx="721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a:solidFill>
                  <a:srgbClr val="0000FF"/>
                </a:solidFill>
              </a:rPr>
              <a:t>-  Cần làm gì để tránh những hiện tượng trên?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40"/>
                                        </p:tgtEl>
                                        <p:attrNameLst>
                                          <p:attrName>style.visibility</p:attrName>
                                        </p:attrNameLst>
                                      </p:cBhvr>
                                      <p:to>
                                        <p:strVal val="visible"/>
                                      </p:to>
                                    </p:set>
                                    <p:anim calcmode="lin" valueType="num">
                                      <p:cBhvr>
                                        <p:cTn id="7" dur="1000" fill="hold"/>
                                        <p:tgtEl>
                                          <p:spTgt spid="48140"/>
                                        </p:tgtEl>
                                        <p:attrNameLst>
                                          <p:attrName>ppt_w</p:attrName>
                                        </p:attrNameLst>
                                      </p:cBhvr>
                                      <p:tavLst>
                                        <p:tav tm="0">
                                          <p:val>
                                            <p:strVal val="#ppt_w*0.70"/>
                                          </p:val>
                                        </p:tav>
                                        <p:tav tm="100000">
                                          <p:val>
                                            <p:strVal val="#ppt_w"/>
                                          </p:val>
                                        </p:tav>
                                      </p:tavLst>
                                    </p:anim>
                                    <p:anim calcmode="lin" valueType="num">
                                      <p:cBhvr>
                                        <p:cTn id="8" dur="1000" fill="hold"/>
                                        <p:tgtEl>
                                          <p:spTgt spid="48140"/>
                                        </p:tgtEl>
                                        <p:attrNameLst>
                                          <p:attrName>ppt_h</p:attrName>
                                        </p:attrNameLst>
                                      </p:cBhvr>
                                      <p:tavLst>
                                        <p:tav tm="0">
                                          <p:val>
                                            <p:strVal val="#ppt_h"/>
                                          </p:val>
                                        </p:tav>
                                        <p:tav tm="100000">
                                          <p:val>
                                            <p:strVal val="#ppt_h"/>
                                          </p:val>
                                        </p:tav>
                                      </p:tavLst>
                                    </p:anim>
                                    <p:animEffect transition="in" filter="fade">
                                      <p:cBhvr>
                                        <p:cTn id="9" dur="1000"/>
                                        <p:tgtEl>
                                          <p:spTgt spid="481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8141"/>
                                        </p:tgtEl>
                                        <p:attrNameLst>
                                          <p:attrName>style.visibility</p:attrName>
                                        </p:attrNameLst>
                                      </p:cBhvr>
                                      <p:to>
                                        <p:strVal val="visible"/>
                                      </p:to>
                                    </p:set>
                                    <p:anim calcmode="lin" valueType="num">
                                      <p:cBhvr>
                                        <p:cTn id="14" dur="1000" fill="hold"/>
                                        <p:tgtEl>
                                          <p:spTgt spid="48141"/>
                                        </p:tgtEl>
                                        <p:attrNameLst>
                                          <p:attrName>ppt_w</p:attrName>
                                        </p:attrNameLst>
                                      </p:cBhvr>
                                      <p:tavLst>
                                        <p:tav tm="0">
                                          <p:val>
                                            <p:strVal val="#ppt_w*0.70"/>
                                          </p:val>
                                        </p:tav>
                                        <p:tav tm="100000">
                                          <p:val>
                                            <p:strVal val="#ppt_w"/>
                                          </p:val>
                                        </p:tav>
                                      </p:tavLst>
                                    </p:anim>
                                    <p:anim calcmode="lin" valueType="num">
                                      <p:cBhvr>
                                        <p:cTn id="15" dur="1000" fill="hold"/>
                                        <p:tgtEl>
                                          <p:spTgt spid="48141"/>
                                        </p:tgtEl>
                                        <p:attrNameLst>
                                          <p:attrName>ppt_h</p:attrName>
                                        </p:attrNameLst>
                                      </p:cBhvr>
                                      <p:tavLst>
                                        <p:tav tm="0">
                                          <p:val>
                                            <p:strVal val="#ppt_h"/>
                                          </p:val>
                                        </p:tav>
                                        <p:tav tm="100000">
                                          <p:val>
                                            <p:strVal val="#ppt_h"/>
                                          </p:val>
                                        </p:tav>
                                      </p:tavLst>
                                    </p:anim>
                                    <p:animEffect transition="in" filter="fade">
                                      <p:cBhvr>
                                        <p:cTn id="16" dur="10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p:bldP spid="481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533400" y="2743200"/>
            <a:ext cx="8305800" cy="2514600"/>
          </a:xfrm>
          <a:solidFill>
            <a:schemeClr val="bg1"/>
          </a:solidFill>
          <a:ln w="38100">
            <a:solidFill>
              <a:srgbClr val="00FF00"/>
            </a:solidFill>
            <a:miter lim="800000"/>
            <a:headEnd/>
            <a:tailEnd/>
          </a:ln>
        </p:spPr>
        <p:txBody>
          <a:bodyPr/>
          <a:lstStyle/>
          <a:p>
            <a:r>
              <a:rPr lang="en-US" altLang="vi-VN" sz="2800">
                <a:solidFill>
                  <a:srgbClr val="0000FF"/>
                </a:solidFill>
                <a:latin typeface="Times New Roman" pitchFamily="18" charset="0"/>
              </a:rPr>
              <a:t>Kết luận</a:t>
            </a:r>
            <a:r>
              <a:rPr lang="en-US" altLang="vi-VN" sz="2800">
                <a:solidFill>
                  <a:srgbClr val="FF00FF"/>
                </a:solidFill>
                <a:latin typeface="Times New Roman" pitchFamily="18" charset="0"/>
              </a:rPr>
              <a:t>: Phân và nước tiểu là chất cặn bã của quá trình tiêu hoá và bài tiết. Chúng có mùi hôi thối và chứa nhiều mầm bệnh. Vì vậy chúng ta phải đi đại tiện, tiểu tiện đúng quy định; không để vật nuôi(chó, mèo, lợn, gà, trâu, bò,...) phóng uế bừa bãi.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img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077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5368" name="Rectangle 8"/>
          <p:cNvSpPr>
            <a:spLocks noChangeArrowheads="1"/>
          </p:cNvSpPr>
          <p:nvPr/>
        </p:nvSpPr>
        <p:spPr bwMode="auto">
          <a:xfrm>
            <a:off x="1066800" y="56388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a:solidFill>
                  <a:srgbClr val="0000FF"/>
                </a:solidFill>
              </a:rPr>
              <a:t>Chỉ và nói tên từng loại nhà tiêu có trong hình?</a:t>
            </a:r>
          </a:p>
        </p:txBody>
      </p:sp>
      <p:sp>
        <p:nvSpPr>
          <p:cNvPr id="15370" name="Rectangle 10"/>
          <p:cNvSpPr>
            <a:spLocks noChangeArrowheads="1"/>
          </p:cNvSpPr>
          <p:nvPr/>
        </p:nvSpPr>
        <p:spPr bwMode="auto">
          <a:xfrm>
            <a:off x="3733800" y="3352800"/>
            <a:ext cx="18288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371" name="Rectangle 11"/>
          <p:cNvSpPr>
            <a:spLocks noChangeArrowheads="1"/>
          </p:cNvSpPr>
          <p:nvPr/>
        </p:nvSpPr>
        <p:spPr bwMode="auto">
          <a:xfrm>
            <a:off x="3733800" y="5486400"/>
            <a:ext cx="1905000" cy="228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to="" calcmode="lin" valueType="num">
                                      <p:cBhvr>
                                        <p:cTn id="7" dur="1" fill="hold"/>
                                        <p:tgtEl>
                                          <p:spTgt spid="1536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box(in)">
                                      <p:cBhvr>
                                        <p:cTn id="12" dur="500"/>
                                        <p:tgtEl>
                                          <p:spTgt spid="1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 calcmode="lin" valueType="num">
                                      <p:cBhvr>
                                        <p:cTn id="17" dur="1000" fill="hold"/>
                                        <p:tgtEl>
                                          <p:spTgt spid="15368"/>
                                        </p:tgtEl>
                                        <p:attrNameLst>
                                          <p:attrName>ppt_w</p:attrName>
                                        </p:attrNameLst>
                                      </p:cBhvr>
                                      <p:tavLst>
                                        <p:tav tm="0">
                                          <p:val>
                                            <p:strVal val="#ppt_w*0.70"/>
                                          </p:val>
                                        </p:tav>
                                        <p:tav tm="100000">
                                          <p:val>
                                            <p:strVal val="#ppt_w"/>
                                          </p:val>
                                        </p:tav>
                                      </p:tavLst>
                                    </p:anim>
                                    <p:anim calcmode="lin" valueType="num">
                                      <p:cBhvr>
                                        <p:cTn id="18" dur="1000" fill="hold"/>
                                        <p:tgtEl>
                                          <p:spTgt spid="15368"/>
                                        </p:tgtEl>
                                        <p:attrNameLst>
                                          <p:attrName>ppt_h</p:attrName>
                                        </p:attrNameLst>
                                      </p:cBhvr>
                                      <p:tavLst>
                                        <p:tav tm="0">
                                          <p:val>
                                            <p:strVal val="#ppt_h"/>
                                          </p:val>
                                        </p:tav>
                                        <p:tav tm="100000">
                                          <p:val>
                                            <p:strVal val="#ppt_h"/>
                                          </p:val>
                                        </p:tav>
                                      </p:tavLst>
                                    </p:anim>
                                    <p:animEffect transition="in" filter="fade">
                                      <p:cBhvr>
                                        <p:cTn id="19" dur="10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g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0772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9158" name="AutoShape 6"/>
          <p:cNvSpPr>
            <a:spLocks noChangeArrowheads="1"/>
          </p:cNvSpPr>
          <p:nvPr/>
        </p:nvSpPr>
        <p:spPr bwMode="auto">
          <a:xfrm rot="10836247" flipV="1">
            <a:off x="3581400" y="3276600"/>
            <a:ext cx="2668588" cy="762000"/>
          </a:xfrm>
          <a:prstGeom prst="cloudCallout">
            <a:avLst>
              <a:gd name="adj1" fmla="val 4208"/>
              <a:gd name="adj2" fmla="val -58088"/>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000">
                <a:solidFill>
                  <a:srgbClr val="FF0000"/>
                </a:solidFill>
              </a:rPr>
              <a:t>Nhà tiêu tự hoại</a:t>
            </a:r>
          </a:p>
        </p:txBody>
      </p:sp>
      <p:sp>
        <p:nvSpPr>
          <p:cNvPr id="49159" name="AutoShape 7"/>
          <p:cNvSpPr>
            <a:spLocks noChangeArrowheads="1"/>
          </p:cNvSpPr>
          <p:nvPr/>
        </p:nvSpPr>
        <p:spPr bwMode="auto">
          <a:xfrm rot="10836247" flipV="1">
            <a:off x="3581400" y="6094413"/>
            <a:ext cx="3273425" cy="763587"/>
          </a:xfrm>
          <a:prstGeom prst="cloudCallout">
            <a:avLst>
              <a:gd name="adj1" fmla="val 34375"/>
              <a:gd name="adj2" fmla="val 10028"/>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vi-VN" sz="2000">
                <a:solidFill>
                  <a:srgbClr val="FF0000"/>
                </a:solidFill>
              </a:rPr>
              <a:t>Nhà tiêu hai ngăn</a:t>
            </a:r>
          </a:p>
        </p:txBody>
      </p:sp>
      <p:sp>
        <p:nvSpPr>
          <p:cNvPr id="49161" name="Rectangle 9"/>
          <p:cNvSpPr>
            <a:spLocks noChangeArrowheads="1"/>
          </p:cNvSpPr>
          <p:nvPr/>
        </p:nvSpPr>
        <p:spPr bwMode="auto">
          <a:xfrm>
            <a:off x="457200" y="3657600"/>
            <a:ext cx="2514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9162" name="Oval 10"/>
          <p:cNvSpPr>
            <a:spLocks noChangeArrowheads="1"/>
          </p:cNvSpPr>
          <p:nvPr/>
        </p:nvSpPr>
        <p:spPr bwMode="auto">
          <a:xfrm>
            <a:off x="3581400" y="3048000"/>
            <a:ext cx="2819400" cy="11430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9163" name="Oval 11"/>
          <p:cNvSpPr>
            <a:spLocks noChangeArrowheads="1"/>
          </p:cNvSpPr>
          <p:nvPr/>
        </p:nvSpPr>
        <p:spPr bwMode="auto">
          <a:xfrm>
            <a:off x="3429000" y="5791200"/>
            <a:ext cx="3581400" cy="14097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49162"/>
                                        </p:tgtEl>
                                      </p:cBhvr>
                                    </p:animEffect>
                                    <p:set>
                                      <p:cBhvr>
                                        <p:cTn id="7" dur="1" fill="hold">
                                          <p:stCondLst>
                                            <p:cond delay="1999"/>
                                          </p:stCondLst>
                                        </p:cTn>
                                        <p:tgtEl>
                                          <p:spTgt spid="4916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0" nodeType="clickEffect">
                                  <p:stCondLst>
                                    <p:cond delay="0"/>
                                  </p:stCondLst>
                                  <p:childTnLst>
                                    <p:animEffect transition="out" filter="diamond(in)">
                                      <p:cBhvr>
                                        <p:cTn id="11" dur="2000"/>
                                        <p:tgtEl>
                                          <p:spTgt spid="49163"/>
                                        </p:tgtEl>
                                      </p:cBhvr>
                                    </p:animEffect>
                                    <p:set>
                                      <p:cBhvr>
                                        <p:cTn id="12" dur="1" fill="hold">
                                          <p:stCondLst>
                                            <p:cond delay="1999"/>
                                          </p:stCondLst>
                                        </p:cTn>
                                        <p:tgtEl>
                                          <p:spTgt spid="49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491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533400" y="2438400"/>
            <a:ext cx="8229600" cy="1143000"/>
          </a:xfrm>
        </p:spPr>
        <p:txBody>
          <a:bodyPr/>
          <a:lstStyle/>
          <a:p>
            <a:r>
              <a:rPr lang="en-US" altLang="vi-VN" sz="2500" b="1">
                <a:solidFill>
                  <a:srgbClr val="0000FF"/>
                </a:solidFill>
                <a:latin typeface="Times New Roman" pitchFamily="18" charset="0"/>
              </a:rPr>
              <a:t>N1,2: </a:t>
            </a:r>
            <a:r>
              <a:rPr lang="en-US" altLang="vi-VN" sz="3800" b="1">
                <a:solidFill>
                  <a:srgbClr val="0000FF"/>
                </a:solidFill>
                <a:latin typeface="Times New Roman" pitchFamily="18" charset="0"/>
              </a:rPr>
              <a:t>ở</a:t>
            </a:r>
            <a:r>
              <a:rPr lang="en-US" altLang="vi-VN" sz="2500" b="1">
                <a:solidFill>
                  <a:srgbClr val="0000FF"/>
                </a:solidFill>
                <a:latin typeface="Times New Roman" pitchFamily="18" charset="0"/>
              </a:rPr>
              <a:t> địa phương bạn thường sử dụng loại nhà tiêu nào?</a:t>
            </a:r>
          </a:p>
        </p:txBody>
      </p:sp>
      <p:sp>
        <p:nvSpPr>
          <p:cNvPr id="19461" name="Rectangle 5"/>
          <p:cNvSpPr>
            <a:spLocks noChangeArrowheads="1"/>
          </p:cNvSpPr>
          <p:nvPr/>
        </p:nvSpPr>
        <p:spPr bwMode="auto">
          <a:xfrm>
            <a:off x="0" y="32766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2500" b="1">
                <a:solidFill>
                  <a:srgbClr val="0000FF"/>
                </a:solidFill>
                <a:latin typeface="Times New Roman" pitchFamily="18" charset="0"/>
              </a:rPr>
              <a:t>      N3,4: Bạn và những người trong gia đình cần làm gì để giữ cho nhà tiêu luôn sạch sẽ?</a:t>
            </a:r>
          </a:p>
        </p:txBody>
      </p:sp>
      <p:sp>
        <p:nvSpPr>
          <p:cNvPr id="19462" name="Rectangle 6"/>
          <p:cNvSpPr>
            <a:spLocks noChangeArrowheads="1"/>
          </p:cNvSpPr>
          <p:nvPr/>
        </p:nvSpPr>
        <p:spPr bwMode="auto">
          <a:xfrm>
            <a:off x="0" y="4648200"/>
            <a:ext cx="8610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200">
                <a:solidFill>
                  <a:schemeClr val="tx2"/>
                </a:solidFill>
                <a:latin typeface="Garamond" pitchFamily="18" charset="0"/>
              </a:defRPr>
            </a:lvl1pPr>
            <a:lvl2pPr>
              <a:defRPr sz="4200">
                <a:solidFill>
                  <a:schemeClr val="tx2"/>
                </a:solidFill>
                <a:latin typeface="Garamond" pitchFamily="18" charset="0"/>
              </a:defRPr>
            </a:lvl2pPr>
            <a:lvl3pPr>
              <a:defRPr sz="4200">
                <a:solidFill>
                  <a:schemeClr val="tx2"/>
                </a:solidFill>
                <a:latin typeface="Garamond" pitchFamily="18" charset="0"/>
              </a:defRPr>
            </a:lvl3pPr>
            <a:lvl4pPr>
              <a:defRPr sz="4200">
                <a:solidFill>
                  <a:schemeClr val="tx2"/>
                </a:solidFill>
                <a:latin typeface="Garamond" pitchFamily="18" charset="0"/>
              </a:defRPr>
            </a:lvl4pPr>
            <a:lvl5pPr>
              <a:defRPr sz="4200">
                <a:solidFill>
                  <a:schemeClr val="tx2"/>
                </a:solidFill>
                <a:latin typeface="Garamond" pitchFamily="18" charset="0"/>
              </a:defRPr>
            </a:lvl5pPr>
            <a:lvl6pPr marL="457200" fontAlgn="base">
              <a:spcBef>
                <a:spcPct val="0"/>
              </a:spcBef>
              <a:spcAft>
                <a:spcPct val="0"/>
              </a:spcAft>
              <a:defRPr sz="4200">
                <a:solidFill>
                  <a:schemeClr val="tx2"/>
                </a:solidFill>
                <a:latin typeface="Garamond" pitchFamily="18" charset="0"/>
              </a:defRPr>
            </a:lvl6pPr>
            <a:lvl7pPr marL="914400" fontAlgn="base">
              <a:spcBef>
                <a:spcPct val="0"/>
              </a:spcBef>
              <a:spcAft>
                <a:spcPct val="0"/>
              </a:spcAft>
              <a:defRPr sz="4200">
                <a:solidFill>
                  <a:schemeClr val="tx2"/>
                </a:solidFill>
                <a:latin typeface="Garamond" pitchFamily="18" charset="0"/>
              </a:defRPr>
            </a:lvl7pPr>
            <a:lvl8pPr marL="1371600" fontAlgn="base">
              <a:spcBef>
                <a:spcPct val="0"/>
              </a:spcBef>
              <a:spcAft>
                <a:spcPct val="0"/>
              </a:spcAft>
              <a:defRPr sz="4200">
                <a:solidFill>
                  <a:schemeClr val="tx2"/>
                </a:solidFill>
                <a:latin typeface="Garamond" pitchFamily="18" charset="0"/>
              </a:defRPr>
            </a:lvl8pPr>
            <a:lvl9pPr marL="1828800" fontAlgn="base">
              <a:spcBef>
                <a:spcPct val="0"/>
              </a:spcBef>
              <a:spcAft>
                <a:spcPct val="0"/>
              </a:spcAft>
              <a:defRPr sz="4200">
                <a:solidFill>
                  <a:schemeClr val="tx2"/>
                </a:solidFill>
                <a:latin typeface="Garamond" pitchFamily="18" charset="0"/>
              </a:defRPr>
            </a:lvl9pPr>
          </a:lstStyle>
          <a:p>
            <a:r>
              <a:rPr lang="en-US" altLang="vi-VN" sz="2500" b="1">
                <a:solidFill>
                  <a:srgbClr val="0000FF"/>
                </a:solidFill>
                <a:latin typeface="Times New Roman" pitchFamily="18" charset="0"/>
              </a:rPr>
              <a:t>      N5,6: Đối với vật nuôi thì cần làm gì để phân vật nuôi không làm ô nhiễm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to="" calcmode="lin" valueType="num">
                                      <p:cBhvr>
                                        <p:cTn id="7" dur="1" fill="hold"/>
                                        <p:tgtEl>
                                          <p:spTgt spid="1946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to="" calcmode="lin" valueType="num">
                                      <p:cBhvr>
                                        <p:cTn id="12" dur="1" fill="hold"/>
                                        <p:tgtEl>
                                          <p:spTgt spid="19461"/>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62"/>
                                        </p:tgtEl>
                                        <p:attrNameLst>
                                          <p:attrName>style.visibility</p:attrName>
                                        </p:attrNameLst>
                                      </p:cBhvr>
                                      <p:to>
                                        <p:strVal val="visible"/>
                                      </p:to>
                                    </p:set>
                                    <p:anim to="" calcmode="lin" valueType="num">
                                      <p:cBhvr>
                                        <p:cTn id="17" dur="1" fill="hold"/>
                                        <p:tgtEl>
                                          <p:spTgt spid="194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7531"/>
  <p:tag name="VIOLETTITLE" val="tu nhien xa họi- bài 37"/>
  <p:tag name="VIOLETLESSON" val="33"/>
  <p:tag name="VIOLETCATID" val="8049775"/>
  <p:tag name="VIOLETSUBJECT" val="Tự nhiên và xã hội 3"/>
  <p:tag name="VIOLETAUTHORID" val="1214999"/>
  <p:tag name="VIOLETAUTHORNAME" val="Phạm Thị Toan"/>
  <p:tag name="VIOLETAUTHORAVATAR" val="1/214/999/avatar.jpg"/>
  <p:tag name="VIOLETAUTHORADDRESS" val="trường th trần văn ơn - quảng trị"/>
  <p:tag name="VIOLETDATE" val="2010-01-12 21:55:31"/>
  <p:tag name="VIOLETHIT" val="562"/>
  <p:tag name="VIOLETLIKE" val="0"/>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162</TotalTime>
  <Words>417</Words>
  <Application>Microsoft Office PowerPoint</Application>
  <PresentationFormat>On-screen Show (4:3)</PresentationFormat>
  <Paragraphs>27</Paragraphs>
  <Slides>13</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Times New Roman</vt:lpstr>
      <vt:lpstr>Garamond</vt:lpstr>
      <vt:lpstr>Arial</vt:lpstr>
      <vt:lpstr>Wingdings</vt:lpstr>
      <vt:lpstr>.VnTimeH</vt:lpstr>
      <vt:lpstr>.VnAvantH</vt:lpstr>
      <vt:lpstr>.VnTime</vt:lpstr>
      <vt:lpstr>Tahoma</vt:lpstr>
      <vt:lpstr>Edge</vt:lpstr>
      <vt:lpstr>MÔN TỰ NHIÊN VÀ XÃ HỘI LỚP 3</vt:lpstr>
      <vt:lpstr>Tự nhiên và xã hội</vt:lpstr>
      <vt:lpstr>PowerPoint Presentation</vt:lpstr>
      <vt:lpstr>PowerPoint Presentation</vt:lpstr>
      <vt:lpstr>PowerPoint Presentation</vt:lpstr>
      <vt:lpstr>Kết luận: Phân và nước tiểu là chất cặn bã của quá trình tiêu hoá và bài tiết. Chúng có mùi hôi thối và chứa nhiều mầm bệnh. Vì vậy chúng ta phải đi đại tiện, tiểu tiện đúng quy định; không để vật nuôi(chó, mèo, lợn, gà, trâu, bò,...) phóng uế bừa bãi.</vt:lpstr>
      <vt:lpstr>PowerPoint Presentation</vt:lpstr>
      <vt:lpstr>PowerPoint Presentation</vt:lpstr>
      <vt:lpstr>N1,2: ở địa phương bạn thường sử dụng loại nhà tiêu nào?</vt:lpstr>
      <vt:lpstr> - Ở thành phố thường dùng nhà tiêu tự hoại;     - Ở nông thôn thường dùng nhà tiêu hai ngăn.</vt:lpstr>
      <vt:lpstr> * Kết luận: Dùng nhà tiêu hợp vệ sinh. Xử lí phân người và động vật hợp lí sẽ góp phần phòng chống ô nhiễm môi trường không khí, đất, nước.</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Môn tự nhiên và xã hội lớp 3</dc:title>
  <dc:creator>*</dc:creator>
  <cp:lastModifiedBy>MyPC</cp:lastModifiedBy>
  <cp:revision>30</cp:revision>
  <dcterms:created xsi:type="dcterms:W3CDTF">2008-07-03T09:34:00Z</dcterms:created>
  <dcterms:modified xsi:type="dcterms:W3CDTF">2018-01-08T03:47:29Z</dcterms:modified>
</cp:coreProperties>
</file>