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  <p:sldMasterId id="2147483787" r:id="rId2"/>
    <p:sldMasterId id="2147483799" r:id="rId3"/>
  </p:sldMasterIdLst>
  <p:notesMasterIdLst>
    <p:notesMasterId r:id="rId27"/>
  </p:notesMasterIdLst>
  <p:sldIdLst>
    <p:sldId id="269" r:id="rId4"/>
    <p:sldId id="284" r:id="rId5"/>
    <p:sldId id="304" r:id="rId6"/>
    <p:sldId id="341" r:id="rId7"/>
    <p:sldId id="287" r:id="rId8"/>
    <p:sldId id="340" r:id="rId9"/>
    <p:sldId id="335" r:id="rId10"/>
    <p:sldId id="285" r:id="rId11"/>
    <p:sldId id="274" r:id="rId12"/>
    <p:sldId id="339" r:id="rId13"/>
    <p:sldId id="330" r:id="rId14"/>
    <p:sldId id="344" r:id="rId15"/>
    <p:sldId id="345" r:id="rId16"/>
    <p:sldId id="346" r:id="rId17"/>
    <p:sldId id="282" r:id="rId18"/>
    <p:sldId id="294" r:id="rId19"/>
    <p:sldId id="342" r:id="rId20"/>
    <p:sldId id="343" r:id="rId21"/>
    <p:sldId id="295" r:id="rId22"/>
    <p:sldId id="325" r:id="rId23"/>
    <p:sldId id="319" r:id="rId24"/>
    <p:sldId id="321" r:id="rId25"/>
    <p:sldId id="33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  <a:srgbClr val="FF9999"/>
    <a:srgbClr val="99CCFF"/>
    <a:srgbClr val="CC99FF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06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69D02453-55DB-4192-AE4E-AA418EF11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2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0D1518-A701-4695-B3E3-BAE3843B5E8A}" type="slidenum">
              <a:rPr lang="en-US" altLang="vi-VN" sz="1200" smtClean="0">
                <a:latin typeface=".VnTime" pitchFamily="34" charset="0"/>
              </a:rPr>
              <a:pPr/>
              <a:t>5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27A816-B5EC-47A3-86F6-A1DAC73D5724}" type="slidenum">
              <a:rPr lang="en-US" altLang="vi-VN" sz="1200" smtClean="0">
                <a:latin typeface=".VnTime" pitchFamily="34" charset="0"/>
              </a:rPr>
              <a:pPr/>
              <a:t>10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7183B2-3F52-4089-8FC8-8237603499AC}" type="slidenum">
              <a:rPr lang="en-US" altLang="vi-VN" sz="1200" smtClean="0">
                <a:latin typeface=".VnTime" pitchFamily="34" charset="0"/>
              </a:rPr>
              <a:pPr/>
              <a:t>11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65D189-06EA-4E26-AA16-F3F5D4DFB39E}" type="slidenum">
              <a:rPr lang="en-US" altLang="vi-VN" sz="1200" smtClean="0">
                <a:latin typeface=".VnTime" pitchFamily="34" charset="0"/>
              </a:rPr>
              <a:pPr/>
              <a:t>19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001B-74EA-41F4-AD82-A9A10FD95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43CDB-A1C1-443D-B552-4294D26D0627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9A0D-AA9F-42D9-BA06-80EB8E01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423"/>
      </p:ext>
    </p:extLst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1CD26-BF39-40D7-B5DF-5BCB74ACF520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557B-9F19-47CB-A7D4-F38A799D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9493"/>
      </p:ext>
    </p:extLst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415E-4594-4C13-8C6C-F479C07C1E96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F542-3E2D-4C3E-B613-74D3E91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1202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26EE-E22D-471A-82D8-66BA3BDB7096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F0EA-C576-4B95-BE14-E5FC6ECC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8362"/>
      </p:ext>
    </p:extLst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30E4-1B21-4ED0-93BC-E94E36A9F404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7923-BC94-4D87-B185-4B236F67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4223"/>
      </p:ext>
    </p:extLst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D084-6922-4A2E-8FCD-C15A09739F9E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679A-7699-4014-9916-B50CD7179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589"/>
      </p:ext>
    </p:extLst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0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5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2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7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123B-ED96-4E16-B4BB-25AF68948AF9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FEEB-F5F9-405B-96D4-F2FD1005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1053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1989-2429-48BB-AE73-AD104A3E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4116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72F0-D1A8-4C15-86EA-65316887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8613"/>
      </p:ext>
    </p:extLst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CF4A-D350-48EB-9415-FDC51689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9903"/>
      </p:ext>
    </p:extLst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ED28-87EB-45E4-84D2-7B182CF68A06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B71F-2223-4EE2-8A24-18485D92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1406"/>
      </p:ext>
    </p:extLst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01CD-16F4-459A-88FC-E00BF06D9BB0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D128-9656-4B88-BCA7-126CE3851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2377"/>
      </p:ext>
    </p:extLst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7449-DA87-446D-883F-5945329D5A04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564E-DB95-44DA-B2EE-6720DF95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39"/>
      </p:ext>
    </p:extLst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474B-B2EF-4AC2-A0EA-44884BA583B8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9803-B1E9-4332-A628-1F1DF975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1392"/>
      </p:ext>
    </p:extLst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76C5-CDD0-452B-B170-FBD0ECEFE2A2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DF64-36A9-48F4-9F19-875B6E7D6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4239"/>
      </p:ext>
    </p:extLst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7931D7-8875-42DD-9946-EC1FA63C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58DEA1-1F4D-4DC4-BCCF-D6EC2B178981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DA388F-296F-4120-BD46-EDF5D3252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7" name="Rectangle 5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FD2D8AD4-5CAB-471E-ABF2-88C29AFE936D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11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6DB10BE-96E7-4663-9278-3F64D8F0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Documents%20and%20Settings\TBComputer\Desktop\rung%20chuong%20vang.wma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5783263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85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</a:rPr>
              <a:t> 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81600" y="3668713"/>
          <a:ext cx="3360738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4435200" imgH="3328560" progId="MS_ClipArt_Gallery.2">
                  <p:embed/>
                </p:oleObj>
              </mc:Choice>
              <mc:Fallback>
                <p:oleObj name="Clip" r:id="rId4" imgW="4435200" imgH="33285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68713"/>
                        <a:ext cx="3360738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22860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u="sng">
                <a:solidFill>
                  <a:srgbClr val="C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990600" y="4191000"/>
            <a:ext cx="449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dirty="0">
                <a:solidFill>
                  <a:srgbClr val="0000CC"/>
                </a:solidFill>
              </a:rPr>
              <a:t>GV : </a:t>
            </a:r>
            <a:r>
              <a:rPr lang="en-US" altLang="vi-VN" dirty="0" err="1" smtClean="0">
                <a:solidFill>
                  <a:srgbClr val="0000CC"/>
                </a:solidFill>
              </a:rPr>
              <a:t>Đinh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Hoàng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Yến</a:t>
            </a:r>
            <a:endParaRPr lang="en-US" altLang="vi-VN" dirty="0">
              <a:solidFill>
                <a:srgbClr val="0000CC"/>
              </a:solidFill>
            </a:endParaRPr>
          </a:p>
          <a:p>
            <a:r>
              <a:rPr lang="en-US" altLang="vi-VN" dirty="0" err="1">
                <a:solidFill>
                  <a:srgbClr val="0000CC"/>
                </a:solidFill>
              </a:rPr>
              <a:t>Lớp</a:t>
            </a:r>
            <a:r>
              <a:rPr lang="en-US" altLang="vi-VN" dirty="0">
                <a:solidFill>
                  <a:srgbClr val="0000CC"/>
                </a:solidFill>
              </a:rPr>
              <a:t> : 3A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30225" y="2395538"/>
            <a:ext cx="7772400" cy="1557337"/>
          </a:xfrm>
        </p:spPr>
        <p:txBody>
          <a:bodyPr lIns="45720" rIns="45720"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200" smtClean="0">
                <a:solidFill>
                  <a:srgbClr val="595959"/>
                </a:solidFill>
              </a:rPr>
              <a:t>Làm thế nào để phòng bệnh viêm nhiễm các bộ phận của cơ quan bài tiết nước tiểu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00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IMG007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8500" y="32131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400" b="1">
              <a:solidFill>
                <a:srgbClr val="0033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SCN0086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2588" r="4262" b="9647"/>
          <a:stretch>
            <a:fillRect/>
          </a:stretch>
        </p:blipFill>
        <p:spPr bwMode="auto">
          <a:xfrm>
            <a:off x="457200" y="3048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DSCN0087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66" r="9091" b="8333"/>
          <a:stretch>
            <a:fillRect/>
          </a:stretch>
        </p:blipFill>
        <p:spPr bwMode="auto">
          <a:xfrm>
            <a:off x="4800600" y="3048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810000" y="46482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2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8077200" y="46482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8001000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Tắm rửa và thay quần áo sạch giúp các bộ phận bài tiết nước tiểu và cơ thể được sạch sẽ.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N008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6451" r="10184" b="20967"/>
          <a:stretch>
            <a:fillRect/>
          </a:stretch>
        </p:blipFill>
        <p:spPr bwMode="auto">
          <a:xfrm>
            <a:off x="18288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val 8"/>
          <p:cNvSpPr>
            <a:spLocks noChangeArrowheads="1"/>
          </p:cNvSpPr>
          <p:nvPr/>
        </p:nvSpPr>
        <p:spPr bwMode="auto">
          <a:xfrm>
            <a:off x="3810000" y="5105400"/>
            <a:ext cx="5334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4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898525" y="5446713"/>
            <a:ext cx="573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38200" y="5791200"/>
            <a:ext cx="66294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Uống nước sạch và đầy đủ tốt cho thận</a:t>
            </a:r>
            <a:r>
              <a:rPr lang="en-US" altLang="vi-VN" sz="2800"/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N0089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7500" r="5663" b="14999"/>
          <a:stretch>
            <a:fillRect/>
          </a:stretch>
        </p:blipFill>
        <p:spPr bwMode="auto">
          <a:xfrm>
            <a:off x="1600200" y="0"/>
            <a:ext cx="502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7"/>
          <p:cNvSpPr>
            <a:spLocks noChangeArrowheads="1"/>
          </p:cNvSpPr>
          <p:nvPr/>
        </p:nvSpPr>
        <p:spPr bwMode="auto">
          <a:xfrm>
            <a:off x="5791200" y="51816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77724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Đi vệ sinh khi cần thiết, không nhịn đi vệ sinh.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0" y="7620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 §Ó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b¶o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vµ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gi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÷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sinh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c¬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tiÕt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n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­ư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íc</a:t>
            </a:r>
            <a:r>
              <a:rPr lang="en-US" altLang="vi-VN" sz="4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tiÓu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chóng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ta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cÇn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th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ư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êng</a:t>
            </a:r>
            <a:r>
              <a:rPr lang="en-US" altLang="vi-VN" sz="4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xuyªn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t¾m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röa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s¹ch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sÏ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thay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quÇn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¸o, ®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Æc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biÖt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lµ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quÇn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¸o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lãt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H»ng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ngµy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cÇn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uèng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®ñ 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n­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ư</a:t>
            </a:r>
            <a:r>
              <a:rPr lang="en-US" altLang="vi-VN" sz="4400" dirty="0" err="1" smtClean="0">
                <a:solidFill>
                  <a:srgbClr val="000000"/>
                </a:solidFill>
                <a:latin typeface=".VnTime" pitchFamily="34" charset="0"/>
              </a:rPr>
              <a:t>íc</a:t>
            </a:r>
            <a:r>
              <a:rPr lang="en-US" altLang="vi-VN" sz="4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vµ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kh«ng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nhÞn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i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0000"/>
                </a:solidFill>
                <a:latin typeface=".VnTime" pitchFamily="34" charset="0"/>
              </a:rPr>
              <a:t>tiÓu</a:t>
            </a: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371600" y="52578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altLang="vi-VN" sz="3600">
                <a:solidFill>
                  <a:srgbClr val="000000"/>
                </a:solidFill>
                <a:latin typeface=".VnTime" pitchFamily="34" charset="0"/>
              </a:rPr>
              <a:t>  </a:t>
            </a:r>
            <a:endParaRPr lang="en-US" altLang="vi-VN" sz="2400">
              <a:solidFill>
                <a:srgbClr val="000000"/>
              </a:solidFill>
              <a:latin typeface=".VnTime" pitchFamily="34" charset="0"/>
            </a:endParaRP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5562600" y="4267200"/>
          <a:ext cx="381158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4046400" imgH="3352320" progId="MS_ClipArt_Gallery.2">
                  <p:embed/>
                </p:oleObj>
              </mc:Choice>
              <mc:Fallback>
                <p:oleObj name="Clip" r:id="rId3" imgW="4046400" imgH="335232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3811588" cy="315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7" grpId="0" autoUpdateAnimBg="0"/>
      <p:bldP spid="358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" y="180022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.VnTime" pitchFamily="34" charset="0"/>
              </a:rPr>
              <a:t>    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877050" y="1828800"/>
          <a:ext cx="23542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5281200" imgH="4662000" progId="MS_ClipArt_Gallery.2">
                  <p:embed/>
                </p:oleObj>
              </mc:Choice>
              <mc:Fallback>
                <p:oleObj name="Clip" r:id="rId3" imgW="5281200" imgH="46620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28800"/>
                        <a:ext cx="23542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dirty="0" err="1">
                <a:solidFill>
                  <a:srgbClr val="000000"/>
                </a:solidFill>
                <a:latin typeface=".VnTime" pitchFamily="34" charset="0"/>
              </a:rPr>
              <a:t>Liªn</a:t>
            </a:r>
            <a:r>
              <a:rPr lang="en-US" altLang="vi-VN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.VnTime" pitchFamily="34" charset="0"/>
              </a:rPr>
              <a:t>hÖ</a:t>
            </a:r>
            <a:endParaRPr lang="en-US" altLang="vi-VN" dirty="0">
              <a:solidFill>
                <a:srgbClr val="0000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00"/>
                </a:solidFill>
                <a:latin typeface=".VnTime" pitchFamily="34" charset="0"/>
              </a:rPr>
              <a:t>     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Hµng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ngµy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®·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lµm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g× ®Ó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b¶o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vµ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gi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÷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sinh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c¬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tiÕt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.VnTime" pitchFamily="34" charset="0"/>
              </a:rPr>
              <a:t>n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­ư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.VnTime" pitchFamily="34" charset="0"/>
              </a:rPr>
              <a:t>íc</a:t>
            </a:r>
            <a:r>
              <a:rPr lang="en-US" altLang="vi-VN" sz="40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tiÓu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   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NÕu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kh«ng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sinh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tèt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c¬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tiÕt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.VnTime" pitchFamily="34" charset="0"/>
              </a:rPr>
              <a:t>n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ư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.VnTime" pitchFamily="34" charset="0"/>
              </a:rPr>
              <a:t>­íc</a:t>
            </a:r>
            <a:r>
              <a:rPr lang="en-US" altLang="vi-VN" sz="4000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tiÓu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chóng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ta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sÏ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m¾c </a:t>
            </a:r>
            <a:r>
              <a:rPr lang="en-US" altLang="vi-VN" sz="4000" b="1" dirty="0" err="1">
                <a:solidFill>
                  <a:srgbClr val="000000"/>
                </a:solidFill>
                <a:latin typeface=".VnTime" pitchFamily="34" charset="0"/>
              </a:rPr>
              <a:t>bÖnh</a:t>
            </a:r>
            <a:r>
              <a:rPr lang="en-US" altLang="vi-VN" sz="4000" b="1" dirty="0">
                <a:solidFill>
                  <a:srgbClr val="000000"/>
                </a:solidFill>
                <a:latin typeface=".VnTime" pitchFamily="34" charset="0"/>
              </a:rPr>
              <a:t> g× ?</a:t>
            </a:r>
            <a:endParaRPr lang="en-US" altLang="vi-VN" sz="2400" b="1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30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00"/>
                </a:solidFill>
                <a:latin typeface=".VnTimeH" pitchFamily="34" charset="0"/>
              </a:rPr>
              <a:t>Trß</a:t>
            </a:r>
            <a:r>
              <a:rPr lang="en-US" sz="4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.VnTimeH" pitchFamily="34" charset="0"/>
              </a:rPr>
              <a:t>ch¬i</a:t>
            </a:r>
            <a:r>
              <a:rPr lang="en-US" sz="4000" b="1" dirty="0">
                <a:solidFill>
                  <a:srgbClr val="000000"/>
                </a:solidFill>
                <a:latin typeface=".VnTimeH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Đúng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hay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Sai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?</a:t>
            </a:r>
            <a:r>
              <a:rPr lang="en-US" sz="36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38100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.VnTime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362200" y="41148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.VnTime" pitchFamily="34" charset="0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70163" y="2700338"/>
          <a:ext cx="3811587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4" imgW="4046400" imgH="3352320" progId="MS_ClipArt_Gallery.2">
                  <p:embed/>
                </p:oleObj>
              </mc:Choice>
              <mc:Fallback>
                <p:oleObj name="Clip" r:id="rId4" imgW="4046400" imgH="33523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0338"/>
                        <a:ext cx="3811587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Kiểm tra bài cũ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447800" y="60960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828800" y="1847850"/>
            <a:ext cx="6705600" cy="5410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149600" y="3248025"/>
            <a:ext cx="426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1.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ChØ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vµ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nªu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c¸c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bé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phËn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cña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c¬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quan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tiÕt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.VnTime" pitchFamily="34" charset="0"/>
              </a:rPr>
              <a:t>n­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ư</a:t>
            </a:r>
            <a:r>
              <a:rPr lang="en-US" altLang="vi-VN" b="1" dirty="0" err="1" smtClean="0">
                <a:solidFill>
                  <a:srgbClr val="000000"/>
                </a:solidFill>
                <a:latin typeface=".VnTime" pitchFamily="34" charset="0"/>
              </a:rPr>
              <a:t>íc</a:t>
            </a:r>
            <a:r>
              <a:rPr lang="en-US" altLang="vi-VN" b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tiÓu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.VnTime" pitchFamily="34" charset="0"/>
              </a:rPr>
              <a:t>trªn</a:t>
            </a: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 s¬ ®å.</a:t>
            </a:r>
            <a:endParaRPr lang="en-US" altLang="vi-VN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5" grpId="0" animBg="1"/>
      <p:bldP spid="378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464661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    </a:t>
            </a:r>
            <a:endParaRPr lang="en-US" altLang="vi-VN" sz="3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28675" name="rung chuong va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pic>
        <p:nvPicPr>
          <p:cNvPr id="114693" name="Picture 5" descr="Tro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3161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pic>
        <p:nvPicPr>
          <p:cNvPr id="114697" name="Picture 9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7987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600200" y="34290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 rot="259598">
            <a:off x="1828800" y="3276600"/>
            <a:ext cx="5029200" cy="963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</a:rPr>
              <a:t>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990600" y="609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Uèng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n­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íc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thËt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nhiÒu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838200" y="2514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NhÞn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tiểu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066800" y="1631950"/>
            <a:ext cx="51054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kumimoji="1" lang="en-US" altLang="vi-VN" sz="3600" dirty="0" err="1">
                <a:solidFill>
                  <a:srgbClr val="FFFF00"/>
                </a:solidFill>
                <a:latin typeface=".VnTime" pitchFamily="34" charset="0"/>
              </a:rPr>
              <a:t>Uèng</a:t>
            </a:r>
            <a:r>
              <a:rPr kumimoji="1" lang="en-US" altLang="vi-VN" sz="3600" dirty="0">
                <a:solidFill>
                  <a:srgbClr val="FFFF00"/>
                </a:solidFill>
                <a:latin typeface=".VnTime" pitchFamily="34" charset="0"/>
              </a:rPr>
              <a:t> ®ñ </a:t>
            </a:r>
            <a:r>
              <a:rPr kumimoji="1" lang="en-US" altLang="vi-VN" sz="3600" dirty="0" err="1" smtClean="0">
                <a:solidFill>
                  <a:srgbClr val="FFFF00"/>
                </a:solidFill>
                <a:latin typeface=".VnTime" pitchFamily="34" charset="0"/>
              </a:rPr>
              <a:t>n</a:t>
            </a:r>
            <a:r>
              <a:rPr kumimoji="1"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kumimoji="1" lang="en-US" altLang="vi-VN" sz="3600" dirty="0" err="1" smtClean="0">
                <a:solidFill>
                  <a:srgbClr val="FFFF00"/>
                </a:solidFill>
                <a:latin typeface=".VnTime" pitchFamily="34" charset="0"/>
              </a:rPr>
              <a:t>íc</a:t>
            </a:r>
            <a:endParaRPr lang="en-US" altLang="vi-VN" sz="36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457200" y="3535363"/>
            <a:ext cx="5848350" cy="646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altLang="vi-VN" sz="3600">
                <a:solidFill>
                  <a:srgbClr val="FFFF00"/>
                </a:solidFill>
                <a:latin typeface="Times New Roman" pitchFamily="18" charset="0"/>
              </a:rPr>
              <a:t>Thay và giặt sạch sẽ quần áo.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143000" y="4416425"/>
            <a:ext cx="51054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FF00"/>
                </a:solidFill>
                <a:latin typeface=".VnTime" pitchFamily="34" charset="0"/>
              </a:rPr>
              <a:t>MÆc quÇn ¸o Èm ­ít.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04800" y="5410200"/>
            <a:ext cx="61722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 muốn đi tiểu thì phải đi chứ không nên nhịn đi tiểu.</a:t>
            </a:r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7450138" y="5668963"/>
            <a:ext cx="114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.VnTime" pitchFamily="34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7086600" y="6286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flipH="1">
            <a:off x="7096125" y="1666875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flipH="1">
            <a:off x="7086600" y="25717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flipH="1">
            <a:off x="7067550" y="3429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 flipH="1">
            <a:off x="7010400" y="44196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flipH="1">
            <a:off x="7038975" y="55816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81" grpId="0" animBg="1"/>
      <p:bldP spid="92188" grpId="0" animBg="1"/>
      <p:bldP spid="92197" grpId="0" animBg="1"/>
      <p:bldP spid="92204" grpId="0" animBg="1"/>
      <p:bldP spid="9220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2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506413" y="1181100"/>
          <a:ext cx="12985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4046400" imgH="3352320" progId="MS_ClipArt_Gallery.2">
                  <p:embed/>
                </p:oleObj>
              </mc:Choice>
              <mc:Fallback>
                <p:oleObj name="Clip" r:id="rId3" imgW="4046400" imgH="335232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181100"/>
                        <a:ext cx="129857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    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0000"/>
                </a:solidFill>
              </a:rPr>
              <a:t>húc các em lớp 3A chăm ngoan, </a:t>
            </a:r>
          </a:p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00"/>
                </a:solidFill>
              </a:rPr>
              <a:t>học giỏi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1600200" y="304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752600" y="457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chemeClr val="bg2"/>
                </a:solidFill>
              </a:rPr>
              <a:t>Kính chúc thầy cô mạnh khoẻ</a:t>
            </a:r>
          </a:p>
        </p:txBody>
      </p:sp>
      <p:pic>
        <p:nvPicPr>
          <p:cNvPr id="30727" name="Picture 13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5" name="Picture 1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3161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676400" y="4419600"/>
            <a:ext cx="1905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8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VNI-Times" pitchFamily="2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752600" y="5638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3124200" y="4114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4724400" y="1295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6391" name="Text Box 22"/>
          <p:cNvSpPr txBox="1">
            <a:spLocks noChangeArrowheads="1"/>
          </p:cNvSpPr>
          <p:nvPr/>
        </p:nvSpPr>
        <p:spPr bwMode="auto">
          <a:xfrm>
            <a:off x="5334000" y="6858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838"/>
            <a:ext cx="7162800" cy="6705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209" y="3678646"/>
            <a:ext cx="19223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phải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5100" y="3548964"/>
            <a:ext cx="18669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trái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5340928"/>
            <a:ext cx="2362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đái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5115580"/>
            <a:ext cx="313112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tiểu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877818"/>
            <a:ext cx="2286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đái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82296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Lọc máu, lấy ra những chất thải tạo thành nước tiểu.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60960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u="sng">
                <a:solidFill>
                  <a:srgbClr val="0000CC"/>
                </a:solidFill>
              </a:rPr>
              <a:t>Chọn ý đúng cho câu hỏi sau</a:t>
            </a:r>
            <a:r>
              <a:rPr lang="en-US" altLang="vi-VN"/>
              <a:t>: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27432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Chứa nước tiểu.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55626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Dẫn nước tiểu từ bóng đái ra ngoài</a:t>
            </a:r>
            <a:r>
              <a:rPr lang="en-US" altLang="vi-VN" sz="2600"/>
              <a:t>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2400" y="2819400"/>
            <a:ext cx="6096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2400" y="3733800"/>
            <a:ext cx="5334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" y="4724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66800" y="1295400"/>
            <a:ext cx="73914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>
                <a:solidFill>
                  <a:srgbClr val="00B0F0"/>
                </a:solidFill>
              </a:rPr>
              <a:t>Chức năng của thận là gì?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2" grpId="2" animBg="1"/>
      <p:bldP spid="7173" grpId="0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8" grpId="2" animBg="1"/>
      <p:bldP spid="7179" grpId="0" animBg="1"/>
      <p:bldP spid="7179" grpId="1" animBg="1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219200" y="2590800"/>
            <a:ext cx="739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>
                <a:solidFill>
                  <a:srgbClr val="000000"/>
                </a:solidFill>
                <a:latin typeface=".VnTimeH" pitchFamily="34" charset="0"/>
              </a:rPr>
              <a:t>VÖ </a:t>
            </a:r>
            <a:r>
              <a:rPr lang="en-US" altLang="vi-VN" sz="3000" b="1" dirty="0" err="1">
                <a:solidFill>
                  <a:srgbClr val="000000"/>
                </a:solidFill>
                <a:latin typeface=".VnTimeH" pitchFamily="34" charset="0"/>
              </a:rPr>
              <a:t>sinh</a:t>
            </a:r>
            <a:r>
              <a:rPr lang="en-US" altLang="vi-VN" sz="3000" b="1" dirty="0">
                <a:solidFill>
                  <a:srgbClr val="000000"/>
                </a:solidFill>
                <a:latin typeface=".VnTimeH" pitchFamily="34" charset="0"/>
              </a:rPr>
              <a:t> c¬ </a:t>
            </a:r>
            <a:r>
              <a:rPr lang="en-US" altLang="vi-VN" sz="3000" b="1" dirty="0" err="1">
                <a:solidFill>
                  <a:srgbClr val="000000"/>
                </a:solidFill>
                <a:latin typeface=".VnTimeH" pitchFamily="34" charset="0"/>
              </a:rPr>
              <a:t>quan</a:t>
            </a:r>
            <a:r>
              <a:rPr lang="en-US" altLang="vi-VN" sz="3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altLang="vi-VN" sz="3000" b="1" dirty="0" err="1">
                <a:solidFill>
                  <a:srgbClr val="000000"/>
                </a:solidFill>
                <a:latin typeface=".VnTimeH" pitchFamily="34" charset="0"/>
              </a:rPr>
              <a:t>bµi</a:t>
            </a:r>
            <a:r>
              <a:rPr lang="en-US" altLang="vi-VN" sz="3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altLang="vi-VN" sz="3000" b="1" dirty="0" err="1">
                <a:solidFill>
                  <a:srgbClr val="000000"/>
                </a:solidFill>
                <a:latin typeface=".VnTimeH" pitchFamily="34" charset="0"/>
              </a:rPr>
              <a:t>tiÕt</a:t>
            </a:r>
            <a:r>
              <a:rPr lang="en-US" altLang="vi-VN" sz="3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altLang="vi-VN" sz="3000" b="1" dirty="0" err="1" smtClean="0">
                <a:solidFill>
                  <a:srgbClr val="000000"/>
                </a:solidFill>
                <a:latin typeface=".VnTimeH" pitchFamily="34" charset="0"/>
              </a:rPr>
              <a:t>n</a:t>
            </a:r>
            <a:r>
              <a:rPr lang="en-US" altLang="vi-VN" sz="3000" b="1" dirty="0" err="1" smtClean="0">
                <a:solidFill>
                  <a:srgbClr val="000000"/>
                </a:solidFill>
                <a:latin typeface="+mj-lt"/>
              </a:rPr>
              <a:t>­Ư</a:t>
            </a:r>
            <a:r>
              <a:rPr lang="en-US" altLang="vi-VN" sz="3000" b="1" dirty="0" err="1" smtClean="0">
                <a:solidFill>
                  <a:srgbClr val="000000"/>
                </a:solidFill>
                <a:latin typeface=".VnTimeH" pitchFamily="34" charset="0"/>
              </a:rPr>
              <a:t>íc</a:t>
            </a:r>
            <a:r>
              <a:rPr lang="en-US" altLang="vi-VN" sz="3000" b="1" dirty="0" smtClean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altLang="vi-VN" sz="3000" b="1" dirty="0" err="1">
                <a:solidFill>
                  <a:srgbClr val="000000"/>
                </a:solidFill>
                <a:latin typeface=".VnTimeH" pitchFamily="34" charset="0"/>
              </a:rPr>
              <a:t>tiÓu</a:t>
            </a:r>
            <a:endParaRPr lang="en-US" altLang="vi-VN" sz="3000" b="1" dirty="0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04800" y="2667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Bài</a:t>
            </a:r>
            <a:r>
              <a:rPr 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11: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828800" y="1447800"/>
            <a:ext cx="497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</a:rPr>
              <a:t> 1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tiểu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06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239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752600" cy="1295400"/>
            <a:chOff x="1152" y="432"/>
            <a:chExt cx="1008" cy="960"/>
          </a:xfrm>
        </p:grpSpPr>
        <p:sp>
          <p:nvSpPr>
            <p:cNvPr id="20486" name="Oval 17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0487" name="Text Box 18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2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5400">
                  <a:solidFill>
                    <a:srgbClr val="FF0000"/>
                  </a:solidFill>
                  <a:latin typeface=".VnTime" pitchFamily="34" charset="0"/>
                  <a:sym typeface="Marlett" pitchFamily="2" charset="2"/>
                </a:rPr>
                <a:t></a:t>
              </a:r>
              <a:endParaRPr lang="en-US" altLang="vi-VN" sz="540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76400" y="0"/>
            <a:ext cx="4572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00"/>
                </a:solidFill>
                <a:latin typeface=".VnTime" pitchFamily="34" charset="0"/>
              </a:rPr>
              <a:t>Th¶o luËn nhãm ®«i:</a:t>
            </a:r>
          </a:p>
          <a:p>
            <a:pPr>
              <a:spcBef>
                <a:spcPct val="50000"/>
              </a:spcBef>
            </a:pPr>
            <a:endParaRPr lang="en-US" altLang="vi-VN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04800" y="1676400"/>
            <a:ext cx="8153400" cy="5181600"/>
          </a:xfrm>
          <a:prstGeom prst="cloudCallout">
            <a:avLst>
              <a:gd name="adj1" fmla="val -37273"/>
              <a:gd name="adj2" fmla="val 10871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T¹i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sao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chóng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ta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cÇn</a:t>
            </a:r>
            <a:endParaRPr lang="en-US" altLang="vi-VN" sz="4400" dirty="0">
              <a:solidFill>
                <a:srgbClr val="00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gi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÷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sinh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c¬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quan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bµi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tiÕt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.VnTime" pitchFamily="34" charset="0"/>
              </a:rPr>
              <a:t>n­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ư</a:t>
            </a:r>
            <a:r>
              <a:rPr lang="en-US" altLang="vi-VN" sz="4400" dirty="0" err="1" smtClean="0">
                <a:solidFill>
                  <a:srgbClr val="003300"/>
                </a:solidFill>
                <a:latin typeface=".VnTime" pitchFamily="34" charset="0"/>
              </a:rPr>
              <a:t>íc</a:t>
            </a:r>
            <a:r>
              <a:rPr lang="en-US" altLang="vi-VN" sz="4400" dirty="0" smtClean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.VnTime" pitchFamily="34" charset="0"/>
              </a:rPr>
              <a:t>tiÓu</a:t>
            </a:r>
            <a:r>
              <a:rPr lang="en-US" altLang="vi-VN" sz="4400" dirty="0">
                <a:solidFill>
                  <a:srgbClr val="003300"/>
                </a:solidFill>
                <a:latin typeface=".VnTime" pitchFamily="34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altLang="vi-VN" sz="2400" dirty="0">
              <a:solidFill>
                <a:srgbClr val="00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2400" dirty="0">
              <a:solidFill>
                <a:srgbClr val="0033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14400" y="1143000"/>
            <a:ext cx="7848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dirty="0">
                <a:solidFill>
                  <a:srgbClr val="003300"/>
                </a:solidFill>
                <a:latin typeface=".VnTime" pitchFamily="34" charset="0"/>
              </a:rPr>
              <a:t>  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Gi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÷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vÖ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sinh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c¬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quan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tiÕt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.VnTime" pitchFamily="34" charset="0"/>
              </a:rPr>
              <a:t>n­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ư</a:t>
            </a:r>
            <a:r>
              <a:rPr lang="en-US" altLang="vi-VN" sz="4000" dirty="0" err="1" smtClean="0">
                <a:solidFill>
                  <a:srgbClr val="0000CC"/>
                </a:solidFill>
                <a:latin typeface=".VnTime" pitchFamily="34" charset="0"/>
              </a:rPr>
              <a:t>íc</a:t>
            </a:r>
            <a:r>
              <a:rPr lang="en-US" altLang="vi-VN" sz="40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tiÓu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gióp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cho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bé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phËn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bªn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ngoµi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cña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c¬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quan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tiÕt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.VnTime" pitchFamily="34" charset="0"/>
              </a:rPr>
              <a:t>n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ư­</a:t>
            </a:r>
            <a:r>
              <a:rPr lang="en-US" altLang="vi-VN" sz="4000" dirty="0" err="1" smtClean="0">
                <a:solidFill>
                  <a:srgbClr val="0000CC"/>
                </a:solidFill>
                <a:latin typeface=".VnTime" pitchFamily="34" charset="0"/>
              </a:rPr>
              <a:t>íc</a:t>
            </a:r>
            <a:r>
              <a:rPr lang="en-US" altLang="vi-VN" sz="4000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tiÓu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s¹ch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sÏ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kh«ng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h«i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h¸m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kh«ng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ngøa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ng¸y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kh«ng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bÞ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nhiÔm</a:t>
            </a:r>
            <a:r>
              <a:rPr lang="en-US" altLang="vi-VN" sz="4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  <a:latin typeface=".VnTime" pitchFamily="34" charset="0"/>
              </a:rPr>
              <a:t>trïng</a:t>
            </a:r>
            <a:endParaRPr lang="en-US" altLang="vi-VN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5057775"/>
            <a:ext cx="838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533400"/>
            <a:ext cx="6858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2</a:t>
            </a:r>
            <a:r>
              <a:rPr lang="en-US" sz="4400" dirty="0">
                <a:solidFill>
                  <a:srgbClr val="000000"/>
                </a:solidFill>
                <a:latin typeface=".VnTime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phòng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bệnh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viêm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nhiễm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phận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tiểu</a:t>
            </a: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81"/>
  <p:tag name="VIOLETTITLE" val="Bài 11. Vệ sinh cơ quan bài tiết nước tiểu"/>
  <p:tag name="VIOLETLESSON" val="11"/>
  <p:tag name="VIOLETCATID" val="8049775"/>
  <p:tag name="VIOLETSUBJECT" val="Tự nhiên và xã hội 3"/>
  <p:tag name="VIOLETAUTHORID" val="8122330"/>
  <p:tag name="VIOLETAUTHORNAME" val="Bùi Thị Nga"/>
  <p:tag name="VIOLETAUTHORAVATAR" val="no_avatar.jpg"/>
  <p:tag name="VIOLETAUTHORADDRESS" val=" - Yên Bái"/>
  <p:tag name="VIOLETDATE" val="2015-09-22 05:41:56"/>
  <p:tag name="VIOLETHIT" val="305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2_Kimo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1870</TotalTime>
  <Words>473</Words>
  <Application>Microsoft Office PowerPoint</Application>
  <PresentationFormat>On-screen Show (4:3)</PresentationFormat>
  <Paragraphs>73</Paragraphs>
  <Slides>23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Tahoma</vt:lpstr>
      <vt:lpstr>Arial</vt:lpstr>
      <vt:lpstr>Wingdings 2</vt:lpstr>
      <vt:lpstr>.VnTime</vt:lpstr>
      <vt:lpstr>Times New Roman</vt:lpstr>
      <vt:lpstr>Wingdings</vt:lpstr>
      <vt:lpstr>VNI-Times</vt:lpstr>
      <vt:lpstr>.VnTimeH</vt:lpstr>
      <vt:lpstr>Marlett</vt:lpstr>
      <vt:lpstr>Webdings</vt:lpstr>
      <vt:lpstr>6_Flow</vt:lpstr>
      <vt:lpstr>Maple</vt:lpstr>
      <vt:lpstr>2_Kimono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MyPC</cp:lastModifiedBy>
  <cp:revision>126</cp:revision>
  <dcterms:created xsi:type="dcterms:W3CDTF">2000-02-25T09:52:29Z</dcterms:created>
  <dcterms:modified xsi:type="dcterms:W3CDTF">2017-10-08T16:21:42Z</dcterms:modified>
</cp:coreProperties>
</file>