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64" r:id="rId2"/>
    <p:sldId id="347" r:id="rId3"/>
    <p:sldId id="348" r:id="rId4"/>
    <p:sldId id="349" r:id="rId5"/>
    <p:sldId id="350" r:id="rId6"/>
    <p:sldId id="356" r:id="rId7"/>
    <p:sldId id="357" r:id="rId8"/>
    <p:sldId id="358" r:id="rId9"/>
    <p:sldId id="360" r:id="rId10"/>
    <p:sldId id="359" r:id="rId11"/>
    <p:sldId id="351" r:id="rId12"/>
    <p:sldId id="352" r:id="rId13"/>
    <p:sldId id="353" r:id="rId14"/>
    <p:sldId id="354" r:id="rId15"/>
    <p:sldId id="355" r:id="rId16"/>
    <p:sldId id="361" r:id="rId17"/>
    <p:sldId id="362" r:id="rId18"/>
    <p:sldId id="363" r:id="rId19"/>
    <p:sldId id="322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000000"/>
    <a:srgbClr val="F5F4FE"/>
    <a:srgbClr val="DDDDDD"/>
    <a:srgbClr val="EEEDFD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6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vi-VN"/>
          </a:p>
        </p:txBody>
      </p:sp>
      <p:sp>
        <p:nvSpPr>
          <p:cNvPr id="169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7B154E-736B-4675-92E0-039B5E4563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43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1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3467F9-B739-479D-93CF-C27063412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113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074CC-553F-49F6-9A1C-8DA870765F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956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59FD06-A83A-4087-871B-405E148067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038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B3A63C-48A3-4196-891A-137F90E23A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466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116F75-289E-4470-A0D2-47033E5DBB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8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167985-30E8-4BD0-B79F-F211C9EA61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202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C2EC3F-1AF0-40A1-B5A0-CFA7014AF3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67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FB35AF-8228-4360-9CFD-EBA1E60192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21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FB6D19-04A6-4439-8765-431CD46B68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001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8F7675-188F-4AE8-B50D-43083E6ABF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98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fld id="{4F1397BF-125F-4DF6-BF7A-2E34BB612AF5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pic>
        <p:nvPicPr>
          <p:cNvPr id="199684" name="Picture 4" descr="IMG_07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8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657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6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8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07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89" name="Picture 9" descr="flower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67425"/>
            <a:ext cx="46482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69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69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3" name="WordArt 13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6858000" cy="168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Kính chào các thầy, cô giáo</a:t>
            </a:r>
          </a:p>
        </p:txBody>
      </p:sp>
      <p:sp>
        <p:nvSpPr>
          <p:cNvPr id="199694" name="WordArt 14"/>
          <p:cNvSpPr>
            <a:spLocks noChangeArrowheads="1" noChangeShapeType="1" noTextEdit="1"/>
          </p:cNvSpPr>
          <p:nvPr/>
        </p:nvSpPr>
        <p:spPr bwMode="auto">
          <a:xfrm>
            <a:off x="1447800" y="3581400"/>
            <a:ext cx="5791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 : Tự nhiên và xã hội</a:t>
            </a:r>
          </a:p>
        </p:txBody>
      </p:sp>
      <p:pic>
        <p:nvPicPr>
          <p:cNvPr id="19969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95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96" name="WordArt 16"/>
          <p:cNvSpPr>
            <a:spLocks noChangeArrowheads="1" noChangeShapeType="1" noTextEdit="1"/>
          </p:cNvSpPr>
          <p:nvPr/>
        </p:nvSpPr>
        <p:spPr bwMode="auto">
          <a:xfrm>
            <a:off x="2133600" y="5257800"/>
            <a:ext cx="3962400" cy="74295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GV : </a:t>
            </a:r>
            <a:r>
              <a:rPr lang="vi-VN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Đinh Hoàng Yến</a:t>
            </a:r>
            <a:endParaRPr lang="vi-VN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4" grpId="0" animBg="1"/>
      <p:bldP spid="1996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3200400" y="1371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pic>
        <p:nvPicPr>
          <p:cNvPr id="194565" name="Picture 5" descr="bong đ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20000"/>
          <a:stretch>
            <a:fillRect/>
          </a:stretch>
        </p:blipFill>
        <p:spPr bwMode="auto">
          <a:xfrm>
            <a:off x="304800" y="213360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1447800" y="2209800"/>
            <a:ext cx="7467600" cy="396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-Thấp tim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là bệnh nguy hiểm ở trẻ em, nhưng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lại rất dễ đề phòng.</a:t>
            </a:r>
          </a:p>
          <a:p>
            <a:pPr>
              <a:buFontTx/>
              <a:buChar char="-"/>
            </a:pPr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Nguyên nhân: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latin typeface="Times New Roman" pitchFamily="18" charset="0"/>
              </a:rPr>
              <a:t>do bị viêm họng, viêm a-mi-đan </a:t>
            </a:r>
          </a:p>
          <a:p>
            <a:r>
              <a:rPr lang="en-US" altLang="vi-VN" sz="2800" b="1">
                <a:latin typeface="Times New Roman" pitchFamily="18" charset="0"/>
              </a:rPr>
              <a:t>kéo dài,do thấp khớp không được chữa trị kịp </a:t>
            </a:r>
          </a:p>
          <a:p>
            <a:r>
              <a:rPr lang="en-US" altLang="vi-VN" sz="2800" b="1">
                <a:latin typeface="Times New Roman" pitchFamily="18" charset="0"/>
              </a:rPr>
              <a:t>thời, dứt điểm. </a:t>
            </a:r>
          </a:p>
          <a:p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</a:rPr>
              <a:t>- Cách đề phòng: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giữ ấm cơ thể khi trời lạnh,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ăn uống đủ chất, giữ vệ sinh cá nhân tốt rèn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luyện thân thể hằng ngày để không bị các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bệnh nêu trên.</a:t>
            </a:r>
            <a:endParaRPr lang="en-US" altLang="vi-VN" sz="2800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28600" y="2209800"/>
            <a:ext cx="8610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4,5,6 (T21),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tim.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86377" name="WordArt 9"/>
          <p:cNvSpPr>
            <a:spLocks noChangeArrowheads="1" noChangeShapeType="1" noTextEdit="1"/>
          </p:cNvSpPr>
          <p:nvPr/>
        </p:nvSpPr>
        <p:spPr bwMode="auto">
          <a:xfrm>
            <a:off x="381000" y="1676400"/>
            <a:ext cx="3305175" cy="523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Trao đổi nhóm đôi</a:t>
            </a:r>
          </a:p>
        </p:txBody>
      </p:sp>
      <p:sp>
        <p:nvSpPr>
          <p:cNvPr id="186384" name="AutoShape 16"/>
          <p:cNvSpPr>
            <a:spLocks noChangeArrowheads="1"/>
          </p:cNvSpPr>
          <p:nvPr/>
        </p:nvSpPr>
        <p:spPr bwMode="blackWhite">
          <a:xfrm>
            <a:off x="1905000" y="1828800"/>
            <a:ext cx="62484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 Làm thế nào để phòng bệnh thấp tim?    </a:t>
            </a:r>
            <a:endParaRPr lang="en-US" altLang="vi-VN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395721"/>
            <a:ext cx="8953500" cy="3509962"/>
            <a:chOff x="104775" y="2586038"/>
            <a:chExt cx="8953500" cy="3509962"/>
          </a:xfrm>
        </p:grpSpPr>
        <p:grpSp>
          <p:nvGrpSpPr>
            <p:cNvPr id="186413" name="Group 45"/>
            <p:cNvGrpSpPr>
              <a:grpSpLocks/>
            </p:cNvGrpSpPr>
            <p:nvPr/>
          </p:nvGrpSpPr>
          <p:grpSpPr bwMode="auto">
            <a:xfrm>
              <a:off x="104775" y="2586038"/>
              <a:ext cx="3352800" cy="3505200"/>
              <a:chOff x="120" y="1629"/>
              <a:chExt cx="2112" cy="2208"/>
            </a:xfrm>
          </p:grpSpPr>
          <p:grpSp>
            <p:nvGrpSpPr>
              <p:cNvPr id="186378" name="Group 10"/>
              <p:cNvGrpSpPr>
                <a:grpSpLocks/>
              </p:cNvGrpSpPr>
              <p:nvPr/>
            </p:nvGrpSpPr>
            <p:grpSpPr bwMode="auto">
              <a:xfrm>
                <a:off x="120" y="1629"/>
                <a:ext cx="2112" cy="2208"/>
                <a:chOff x="624" y="761"/>
                <a:chExt cx="4368" cy="2359"/>
              </a:xfrm>
            </p:grpSpPr>
            <p:pic>
              <p:nvPicPr>
                <p:cNvPr id="186379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8984" b="14410"/>
                <a:stretch>
                  <a:fillRect/>
                </a:stretch>
              </p:blipFill>
              <p:spPr bwMode="auto">
                <a:xfrm>
                  <a:off x="624" y="761"/>
                  <a:ext cx="2256" cy="2352"/>
                </a:xfrm>
                <a:prstGeom prst="rect">
                  <a:avLst/>
                </a:prstGeom>
                <a:noFill/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6380" name="Picture 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37" t="13974" r="6094" b="436"/>
                <a:stretch>
                  <a:fillRect/>
                </a:stretch>
              </p:blipFill>
              <p:spPr bwMode="auto">
                <a:xfrm>
                  <a:off x="2592" y="768"/>
                  <a:ext cx="2400" cy="2352"/>
                </a:xfrm>
                <a:prstGeom prst="rect">
                  <a:avLst/>
                </a:prstGeom>
                <a:noFill/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6388" name="Group 20"/>
              <p:cNvGrpSpPr>
                <a:grpSpLocks/>
              </p:cNvGrpSpPr>
              <p:nvPr/>
            </p:nvGrpSpPr>
            <p:grpSpPr bwMode="auto">
              <a:xfrm>
                <a:off x="135" y="3531"/>
                <a:ext cx="336" cy="292"/>
                <a:chOff x="672" y="555"/>
                <a:chExt cx="336" cy="292"/>
              </a:xfrm>
            </p:grpSpPr>
            <p:grpSp>
              <p:nvGrpSpPr>
                <p:cNvPr id="186389" name="Group 21"/>
                <p:cNvGrpSpPr>
                  <a:grpSpLocks/>
                </p:cNvGrpSpPr>
                <p:nvPr/>
              </p:nvGrpSpPr>
              <p:grpSpPr bwMode="auto">
                <a:xfrm>
                  <a:off x="672" y="576"/>
                  <a:ext cx="336" cy="271"/>
                  <a:chOff x="1289" y="582"/>
                  <a:chExt cx="668" cy="668"/>
                </a:xfrm>
              </p:grpSpPr>
              <p:sp>
                <p:nvSpPr>
                  <p:cNvPr id="186390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186391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392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393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394" name="Oval 26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86395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732" y="55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vi-VN" sz="2400" b="1">
                      <a:solidFill>
                        <a:srgbClr val="CC0000"/>
                      </a:solidFill>
                      <a:latin typeface="Times New Roman" pitchFamily="18" charset="0"/>
                    </a:rPr>
                    <a:t>4</a:t>
                  </a:r>
                </a:p>
              </p:txBody>
            </p:sp>
          </p:grpSp>
        </p:grpSp>
        <p:grpSp>
          <p:nvGrpSpPr>
            <p:cNvPr id="186412" name="Group 44"/>
            <p:cNvGrpSpPr>
              <a:grpSpLocks/>
            </p:cNvGrpSpPr>
            <p:nvPr/>
          </p:nvGrpSpPr>
          <p:grpSpPr bwMode="auto">
            <a:xfrm>
              <a:off x="6162675" y="2590800"/>
              <a:ext cx="2895600" cy="3505200"/>
              <a:chOff x="2274" y="1632"/>
              <a:chExt cx="1824" cy="2208"/>
            </a:xfrm>
          </p:grpSpPr>
          <p:pic>
            <p:nvPicPr>
              <p:cNvPr id="186382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 r="4259" b="2380"/>
              <a:stretch>
                <a:fillRect/>
              </a:stretch>
            </p:blipFill>
            <p:spPr bwMode="auto">
              <a:xfrm>
                <a:off x="2274" y="1632"/>
                <a:ext cx="1824" cy="2208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6396" name="Group 28"/>
              <p:cNvGrpSpPr>
                <a:grpSpLocks/>
              </p:cNvGrpSpPr>
              <p:nvPr/>
            </p:nvGrpSpPr>
            <p:grpSpPr bwMode="auto">
              <a:xfrm>
                <a:off x="2295" y="3534"/>
                <a:ext cx="336" cy="292"/>
                <a:chOff x="672" y="555"/>
                <a:chExt cx="336" cy="292"/>
              </a:xfrm>
            </p:grpSpPr>
            <p:grpSp>
              <p:nvGrpSpPr>
                <p:cNvPr id="186397" name="Group 29"/>
                <p:cNvGrpSpPr>
                  <a:grpSpLocks/>
                </p:cNvGrpSpPr>
                <p:nvPr/>
              </p:nvGrpSpPr>
              <p:grpSpPr bwMode="auto">
                <a:xfrm>
                  <a:off x="672" y="576"/>
                  <a:ext cx="336" cy="271"/>
                  <a:chOff x="1289" y="582"/>
                  <a:chExt cx="668" cy="668"/>
                </a:xfrm>
              </p:grpSpPr>
              <p:sp>
                <p:nvSpPr>
                  <p:cNvPr id="186398" name="Oval 30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186399" name="Oval 31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0" name="Oval 32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1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2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86403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732" y="55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vi-VN" sz="2400" b="1">
                      <a:solidFill>
                        <a:srgbClr val="CC0000"/>
                      </a:solidFill>
                      <a:latin typeface="Times New Roman" pitchFamily="18" charset="0"/>
                    </a:rPr>
                    <a:t>6</a:t>
                  </a:r>
                </a:p>
              </p:txBody>
            </p:sp>
          </p:grpSp>
        </p:grpSp>
        <p:grpSp>
          <p:nvGrpSpPr>
            <p:cNvPr id="186414" name="Group 46"/>
            <p:cNvGrpSpPr>
              <a:grpSpLocks/>
            </p:cNvGrpSpPr>
            <p:nvPr/>
          </p:nvGrpSpPr>
          <p:grpSpPr bwMode="auto">
            <a:xfrm>
              <a:off x="3581400" y="2590800"/>
              <a:ext cx="2438400" cy="3505200"/>
              <a:chOff x="4143" y="1632"/>
              <a:chExt cx="1536" cy="2208"/>
            </a:xfrm>
          </p:grpSpPr>
          <p:pic>
            <p:nvPicPr>
              <p:cNvPr id="186381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29" t="1382" b="3282"/>
              <a:stretch>
                <a:fillRect/>
              </a:stretch>
            </p:blipFill>
            <p:spPr bwMode="auto">
              <a:xfrm>
                <a:off x="4143" y="1632"/>
                <a:ext cx="1536" cy="2208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6404" name="Group 36"/>
              <p:cNvGrpSpPr>
                <a:grpSpLocks/>
              </p:cNvGrpSpPr>
              <p:nvPr/>
            </p:nvGrpSpPr>
            <p:grpSpPr bwMode="auto">
              <a:xfrm>
                <a:off x="4149" y="3534"/>
                <a:ext cx="336" cy="292"/>
                <a:chOff x="672" y="555"/>
                <a:chExt cx="336" cy="292"/>
              </a:xfrm>
            </p:grpSpPr>
            <p:grpSp>
              <p:nvGrpSpPr>
                <p:cNvPr id="186405" name="Group 37"/>
                <p:cNvGrpSpPr>
                  <a:grpSpLocks/>
                </p:cNvGrpSpPr>
                <p:nvPr/>
              </p:nvGrpSpPr>
              <p:grpSpPr bwMode="auto">
                <a:xfrm>
                  <a:off x="672" y="576"/>
                  <a:ext cx="336" cy="271"/>
                  <a:chOff x="1289" y="582"/>
                  <a:chExt cx="668" cy="668"/>
                </a:xfrm>
              </p:grpSpPr>
              <p:sp>
                <p:nvSpPr>
                  <p:cNvPr id="186406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186407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8" name="Oval 40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9" name="Oval 41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10" name="Oval 42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86411" name="Text Box 43"/>
                <p:cNvSpPr txBox="1">
                  <a:spLocks noChangeArrowheads="1"/>
                </p:cNvSpPr>
                <p:nvPr/>
              </p:nvSpPr>
              <p:spPr bwMode="gray">
                <a:xfrm>
                  <a:off x="732" y="55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vi-VN" sz="2400" b="1">
                      <a:solidFill>
                        <a:srgbClr val="CC0000"/>
                      </a:solidFill>
                      <a:latin typeface="Times New Roman" pitchFamily="18" charset="0"/>
                    </a:rPr>
                    <a:t>5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  <p:bldP spid="186373" grpId="1"/>
      <p:bldP spid="186377" grpId="0" animBg="1"/>
      <p:bldP spid="186377" grpId="1" animBg="1"/>
      <p:bldP spid="186377" grpId="2" animBg="1"/>
      <p:bldP spid="186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grpSp>
        <p:nvGrpSpPr>
          <p:cNvPr id="187430" name="Group 38"/>
          <p:cNvGrpSpPr>
            <a:grpSpLocks/>
          </p:cNvGrpSpPr>
          <p:nvPr/>
        </p:nvGrpSpPr>
        <p:grpSpPr bwMode="auto">
          <a:xfrm>
            <a:off x="457200" y="1905000"/>
            <a:ext cx="8458200" cy="3505200"/>
            <a:chOff x="240" y="1200"/>
            <a:chExt cx="5328" cy="2208"/>
          </a:xfrm>
        </p:grpSpPr>
        <p:pic>
          <p:nvPicPr>
            <p:cNvPr id="18740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7" t="13974" r="6094" b="436"/>
            <a:stretch>
              <a:fillRect/>
            </a:stretch>
          </p:blipFill>
          <p:spPr bwMode="auto">
            <a:xfrm>
              <a:off x="2641" y="1207"/>
              <a:ext cx="2927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84" b="14410"/>
            <a:stretch>
              <a:fillRect/>
            </a:stretch>
          </p:blipFill>
          <p:spPr bwMode="auto">
            <a:xfrm>
              <a:off x="240" y="1200"/>
              <a:ext cx="2752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7411" name="Group 19"/>
            <p:cNvGrpSpPr>
              <a:grpSpLocks/>
            </p:cNvGrpSpPr>
            <p:nvPr/>
          </p:nvGrpSpPr>
          <p:grpSpPr bwMode="auto">
            <a:xfrm>
              <a:off x="288" y="2844"/>
              <a:ext cx="624" cy="528"/>
              <a:chOff x="528" y="480"/>
              <a:chExt cx="624" cy="528"/>
            </a:xfrm>
          </p:grpSpPr>
          <p:grpSp>
            <p:nvGrpSpPr>
              <p:cNvPr id="187404" name="Group 12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87405" name="Oval 13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7408" name="Oval 16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7409" name="Oval 17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87410" name="Text Box 18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</p:grp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838200" y="54864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vi-VN" sz="320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 miệng bằng nước muối trước khi đi ngủ để phòng bệnh viêm họng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grpSp>
        <p:nvGrpSpPr>
          <p:cNvPr id="188440" name="Group 24"/>
          <p:cNvGrpSpPr>
            <a:grpSpLocks/>
          </p:cNvGrpSpPr>
          <p:nvPr/>
        </p:nvGrpSpPr>
        <p:grpSpPr bwMode="auto">
          <a:xfrm>
            <a:off x="1143000" y="1828800"/>
            <a:ext cx="7315200" cy="3657600"/>
            <a:chOff x="720" y="1152"/>
            <a:chExt cx="4608" cy="2304"/>
          </a:xfrm>
        </p:grpSpPr>
        <p:pic>
          <p:nvPicPr>
            <p:cNvPr id="18842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1382" b="3282"/>
            <a:stretch>
              <a:fillRect/>
            </a:stretch>
          </p:blipFill>
          <p:spPr bwMode="auto">
            <a:xfrm>
              <a:off x="720" y="1152"/>
              <a:ext cx="4608" cy="230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8431" name="Group 15"/>
            <p:cNvGrpSpPr>
              <a:grpSpLocks/>
            </p:cNvGrpSpPr>
            <p:nvPr/>
          </p:nvGrpSpPr>
          <p:grpSpPr bwMode="auto">
            <a:xfrm>
              <a:off x="738" y="1152"/>
              <a:ext cx="624" cy="528"/>
              <a:chOff x="528" y="480"/>
              <a:chExt cx="624" cy="528"/>
            </a:xfrm>
          </p:grpSpPr>
          <p:grpSp>
            <p:nvGrpSpPr>
              <p:cNvPr id="188432" name="Group 16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88433" name="Oval 17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88434" name="Oval 1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8435" name="Oval 1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8436" name="Oval 2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8437" name="Oval 2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88438" name="Text Box 22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</p:grpSp>
      </p:grp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381000" y="5572125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vi-VN" sz="320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 ấm cổ, ngực, tay, bàn chân, đề phòng cảm lạnh, viêm khớp cấp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200400" y="1143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381000" y="5157788"/>
            <a:ext cx="853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vi-VN" sz="320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 uống đầy đủ để cơ thể khoẻ mạnh, có sức đề kháng phòng chống bệnh tật nói chung và bệnh thấp tim nói riêng.</a:t>
            </a:r>
          </a:p>
        </p:txBody>
      </p:sp>
      <p:grpSp>
        <p:nvGrpSpPr>
          <p:cNvPr id="189464" name="Group 24"/>
          <p:cNvGrpSpPr>
            <a:grpSpLocks/>
          </p:cNvGrpSpPr>
          <p:nvPr/>
        </p:nvGrpSpPr>
        <p:grpSpPr bwMode="auto">
          <a:xfrm>
            <a:off x="609600" y="1752600"/>
            <a:ext cx="7848600" cy="3505200"/>
            <a:chOff x="384" y="1104"/>
            <a:chExt cx="4944" cy="2208"/>
          </a:xfrm>
        </p:grpSpPr>
        <p:pic>
          <p:nvPicPr>
            <p:cNvPr id="18944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4259" b="2380"/>
            <a:stretch>
              <a:fillRect/>
            </a:stretch>
          </p:blipFill>
          <p:spPr bwMode="auto">
            <a:xfrm>
              <a:off x="384" y="1104"/>
              <a:ext cx="4944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9456" name="Group 16"/>
            <p:cNvGrpSpPr>
              <a:grpSpLocks/>
            </p:cNvGrpSpPr>
            <p:nvPr/>
          </p:nvGrpSpPr>
          <p:grpSpPr bwMode="auto">
            <a:xfrm>
              <a:off x="384" y="2772"/>
              <a:ext cx="624" cy="528"/>
              <a:chOff x="528" y="480"/>
              <a:chExt cx="624" cy="528"/>
            </a:xfrm>
          </p:grpSpPr>
          <p:grpSp>
            <p:nvGrpSpPr>
              <p:cNvPr id="189457" name="Group 17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89458" name="Oval 18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89459" name="Oval 1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9460" name="Oval 2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9461" name="Oval 2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9462" name="Oval 2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89463" name="Text Box 23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90469" name="AutoShape 5"/>
          <p:cNvSpPr>
            <a:spLocks noChangeArrowheads="1"/>
          </p:cNvSpPr>
          <p:nvPr/>
        </p:nvSpPr>
        <p:spPr bwMode="auto">
          <a:xfrm>
            <a:off x="2057400" y="3048000"/>
            <a:ext cx="5562600" cy="2819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Để phòng bệnh thấp tim, ta cần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Phải giữ ấm cơ thể khi trời lạnh,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ăn uống đủ chất, giữ vệ sinh cá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nhân tốt rèn luyện thân thể hằng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ngày để không bị các bệnhviêm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họng, viêm a-mi-đan kéo dài</a:t>
            </a:r>
          </a:p>
        </p:txBody>
      </p:sp>
      <p:sp>
        <p:nvSpPr>
          <p:cNvPr id="190470" name="WordArt 6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29527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Kết luận: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7338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grpSp>
        <p:nvGrpSpPr>
          <p:cNvPr id="196616" name="Group 8"/>
          <p:cNvGrpSpPr>
            <a:grpSpLocks/>
          </p:cNvGrpSpPr>
          <p:nvPr/>
        </p:nvGrpSpPr>
        <p:grpSpPr bwMode="auto">
          <a:xfrm>
            <a:off x="609600" y="2743200"/>
            <a:ext cx="8320088" cy="1066800"/>
            <a:chOff x="327" y="1440"/>
            <a:chExt cx="5241" cy="672"/>
          </a:xfrm>
        </p:grpSpPr>
        <p:sp>
          <p:nvSpPr>
            <p:cNvPr id="196617" name="AutoShape 9"/>
            <p:cNvSpPr>
              <a:spLocks noChangeArrowheads="1"/>
            </p:cNvSpPr>
            <p:nvPr/>
          </p:nvSpPr>
          <p:spPr bwMode="blackWhite">
            <a:xfrm>
              <a:off x="336" y="1488"/>
              <a:ext cx="5232" cy="62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Trong số các bệnh dưới đây bệnh nào thường </a:t>
              </a:r>
            </a:p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 gặp ở trẻ em?</a:t>
              </a:r>
              <a:endParaRPr lang="en-US" altLang="vi-VN" sz="2400" b="1">
                <a:latin typeface="Times New Roman" pitchFamily="18" charset="0"/>
              </a:endParaRPr>
            </a:p>
          </p:txBody>
        </p:sp>
        <p:grpSp>
          <p:nvGrpSpPr>
            <p:cNvPr id="196618" name="Group 10"/>
            <p:cNvGrpSpPr>
              <a:grpSpLocks/>
            </p:cNvGrpSpPr>
            <p:nvPr/>
          </p:nvGrpSpPr>
          <p:grpSpPr bwMode="auto">
            <a:xfrm>
              <a:off x="327" y="1440"/>
              <a:ext cx="473" cy="466"/>
              <a:chOff x="1244" y="2356"/>
              <a:chExt cx="473" cy="466"/>
            </a:xfrm>
          </p:grpSpPr>
          <p:sp>
            <p:nvSpPr>
              <p:cNvPr id="196619" name="AutoShape 11"/>
              <p:cNvSpPr>
                <a:spLocks noChangeArrowheads="1"/>
              </p:cNvSpPr>
              <p:nvPr/>
            </p:nvSpPr>
            <p:spPr bwMode="gray">
              <a:xfrm rot="-2648308">
                <a:off x="1244" y="2356"/>
                <a:ext cx="473" cy="466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6620" name="Text Box 12"/>
              <p:cNvSpPr txBox="1">
                <a:spLocks noChangeArrowheads="1"/>
              </p:cNvSpPr>
              <p:nvPr/>
            </p:nvSpPr>
            <p:spPr bwMode="auto">
              <a:xfrm>
                <a:off x="1368" y="2439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vi-VN" altLang="vi-VN" sz="2800" b="1">
                  <a:latin typeface="Times New Roman" pitchFamily="18" charset="0"/>
                </a:endParaRPr>
              </a:p>
            </p:txBody>
          </p:sp>
        </p:grpSp>
      </p:grp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1524000" y="3962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a) Huyết áp cao</a:t>
            </a: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1524000" y="4510088"/>
            <a:ext cx="38862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b) Xơ vữa động mạch</a:t>
            </a: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1524000" y="5029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c) Thấp tim</a:t>
            </a:r>
          </a:p>
        </p:txBody>
      </p:sp>
      <p:sp>
        <p:nvSpPr>
          <p:cNvPr id="196624" name="Oval 16"/>
          <p:cNvSpPr>
            <a:spLocks noChangeArrowheads="1"/>
          </p:cNvSpPr>
          <p:nvPr/>
        </p:nvSpPr>
        <p:spPr bwMode="auto">
          <a:xfrm>
            <a:off x="1371600" y="5029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6626" name="WordArt 18"/>
          <p:cNvSpPr>
            <a:spLocks noChangeArrowheads="1" noChangeShapeType="1" noTextEdit="1"/>
          </p:cNvSpPr>
          <p:nvPr/>
        </p:nvSpPr>
        <p:spPr bwMode="auto">
          <a:xfrm>
            <a:off x="3352800" y="1676400"/>
            <a:ext cx="2952750" cy="1008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tập củng cố</a:t>
            </a:r>
          </a:p>
        </p:txBody>
      </p:sp>
      <p:sp>
        <p:nvSpPr>
          <p:cNvPr id="196627" name="Rectangle 19"/>
          <p:cNvSpPr>
            <a:spLocks noChangeArrowheads="1"/>
          </p:cNvSpPr>
          <p:nvPr/>
        </p:nvSpPr>
        <p:spPr bwMode="auto">
          <a:xfrm>
            <a:off x="3048000" y="1143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96628" name="Rectangle 20"/>
          <p:cNvSpPr>
            <a:spLocks noChangeArrowheads="1"/>
          </p:cNvSpPr>
          <p:nvPr/>
        </p:nvSpPr>
        <p:spPr bwMode="auto">
          <a:xfrm>
            <a:off x="1524000" y="5562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d) Đứt mạch máu não</a:t>
            </a:r>
          </a:p>
        </p:txBody>
      </p:sp>
      <p:sp>
        <p:nvSpPr>
          <p:cNvPr id="196629" name="Rectangle 21"/>
          <p:cNvSpPr>
            <a:spLocks noChangeArrowheads="1"/>
          </p:cNvSpPr>
          <p:nvPr/>
        </p:nvSpPr>
        <p:spPr bwMode="auto">
          <a:xfrm>
            <a:off x="1524000" y="6096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e) Nhồi máu cơ 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2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24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852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1" grpId="0"/>
      <p:bldP spid="196622" grpId="0"/>
      <p:bldP spid="196623" grpId="0"/>
      <p:bldP spid="196624" grpId="0" animBg="1"/>
      <p:bldP spid="196624" grpId="1" animBg="1"/>
      <p:bldP spid="196626" grpId="0" animBg="1"/>
      <p:bldP spid="196628" grpId="0"/>
      <p:bldP spid="1966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3048000" y="638175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pic>
        <p:nvPicPr>
          <p:cNvPr id="197637" name="Picture 5" descr="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762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8" name="WordArt 6"/>
          <p:cNvSpPr>
            <a:spLocks noChangeArrowheads="1" noChangeShapeType="1" noTextEdit="1"/>
          </p:cNvSpPr>
          <p:nvPr/>
        </p:nvSpPr>
        <p:spPr bwMode="auto">
          <a:xfrm>
            <a:off x="2819400" y="2362200"/>
            <a:ext cx="3581400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Đúng hay sai ?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76200" y="30019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00"/>
                </a:solidFill>
                <a:latin typeface="Times New Roman" pitchFamily="18" charset="0"/>
              </a:rPr>
              <a:t>Nguyên nhân nào dưới đây dẫn đến bệnh thấp tim?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1389063" y="3733800"/>
            <a:ext cx="7297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Do bị viêm họng, viêm a-mi-đan kéo dài.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1371600" y="4373563"/>
            <a:ext cx="5854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Do ăn uống không vệ sinh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1371600" y="4983163"/>
            <a:ext cx="805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Do biến chứng các bệnh truyền nhiễm (cúm, sởi…)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1371600" y="5530850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Do thấp khớp không được chữa trị kịp thời, </a:t>
            </a:r>
          </a:p>
          <a:p>
            <a:r>
              <a:rPr lang="en-US" altLang="vi-VN" sz="2800" b="1">
                <a:latin typeface="Times New Roman" pitchFamily="18" charset="0"/>
              </a:rPr>
              <a:t>dứt điểm. </a:t>
            </a:r>
            <a:endParaRPr lang="en-US" altLang="vi-VN" sz="3200" b="1"/>
          </a:p>
        </p:txBody>
      </p:sp>
      <p:sp>
        <p:nvSpPr>
          <p:cNvPr id="197646" name="AutoShape 14"/>
          <p:cNvSpPr>
            <a:spLocks noChangeArrowheads="1"/>
          </p:cNvSpPr>
          <p:nvPr/>
        </p:nvSpPr>
        <p:spPr bwMode="blackWhite">
          <a:xfrm>
            <a:off x="533400" y="3733800"/>
            <a:ext cx="5334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vi-VN" altLang="vi-VN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7647" name="AutoShape 15"/>
          <p:cNvSpPr>
            <a:spLocks noChangeArrowheads="1"/>
          </p:cNvSpPr>
          <p:nvPr/>
        </p:nvSpPr>
        <p:spPr bwMode="blackWhite">
          <a:xfrm>
            <a:off x="533400" y="4419600"/>
            <a:ext cx="5334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vi-VN" altLang="vi-VN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7648" name="AutoShape 16"/>
          <p:cNvSpPr>
            <a:spLocks noChangeArrowheads="1"/>
          </p:cNvSpPr>
          <p:nvPr/>
        </p:nvSpPr>
        <p:spPr bwMode="blackWhite">
          <a:xfrm>
            <a:off x="533400" y="4953000"/>
            <a:ext cx="5334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vi-VN" altLang="vi-VN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blackWhite">
          <a:xfrm>
            <a:off x="533400" y="5638800"/>
            <a:ext cx="5334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vi-VN" altLang="vi-VN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7651" name="Text Box 19"/>
          <p:cNvSpPr txBox="1">
            <a:spLocks noChangeArrowheads="1"/>
          </p:cNvSpPr>
          <p:nvPr/>
        </p:nvSpPr>
        <p:spPr bwMode="auto">
          <a:xfrm>
            <a:off x="533400" y="3657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80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609600" y="4343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8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09600" y="49244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8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581025" y="5562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80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97655" name="WordArt 23"/>
          <p:cNvSpPr>
            <a:spLocks noChangeArrowheads="1" noChangeShapeType="1" noTextEdit="1"/>
          </p:cNvSpPr>
          <p:nvPr/>
        </p:nvSpPr>
        <p:spPr bwMode="auto">
          <a:xfrm>
            <a:off x="2971800" y="1219200"/>
            <a:ext cx="2952750" cy="1008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7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7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4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7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49"/>
                  </p:tgtEl>
                </p:cond>
              </p:nextCondLst>
            </p:seq>
          </p:childTnLst>
        </p:cTn>
      </p:par>
    </p:tnLst>
    <p:bldLst>
      <p:bldP spid="197638" grpId="0" animBg="1"/>
      <p:bldP spid="197638" grpId="1" animBg="1"/>
      <p:bldP spid="197639" grpId="0"/>
      <p:bldP spid="197640" grpId="0"/>
      <p:bldP spid="197641" grpId="0"/>
      <p:bldP spid="197642" grpId="0"/>
      <p:bldP spid="197643" grpId="0"/>
      <p:bldP spid="197646" grpId="0" animBg="1"/>
      <p:bldP spid="197647" grpId="0" animBg="1"/>
      <p:bldP spid="197648" grpId="0" animBg="1"/>
      <p:bldP spid="197649" grpId="0" animBg="1"/>
      <p:bldP spid="197651" grpId="0"/>
      <p:bldP spid="197652" grpId="0"/>
      <p:bldP spid="197653" grpId="0"/>
      <p:bldP spid="197654" grpId="0"/>
      <p:bldP spid="1976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2362200" y="1905000"/>
            <a:ext cx="449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latin typeface="Times New Roman" pitchFamily="18" charset="0"/>
              </a:rPr>
              <a:t>(Xem sách trang 20, 21)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21336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altLang="vi-VN" b="1" i="1">
                <a:latin typeface="Times New Roman" pitchFamily="18" charset="0"/>
              </a:rPr>
              <a:t>* </a:t>
            </a:r>
            <a:r>
              <a:rPr lang="en-US" altLang="vi-VN" sz="2900" b="1" i="1">
                <a:solidFill>
                  <a:srgbClr val="800000"/>
                </a:solidFill>
                <a:latin typeface="Times New Roman" pitchFamily="18" charset="0"/>
              </a:rPr>
              <a:t>Về nhà :</a:t>
            </a:r>
          </a:p>
          <a:p>
            <a:r>
              <a:rPr lang="en-US" altLang="vi-VN" b="0" i="1">
                <a:latin typeface="Times New Roman" pitchFamily="18" charset="0"/>
              </a:rPr>
              <a:t>      </a:t>
            </a:r>
            <a:r>
              <a:rPr lang="en-US" altLang="vi-VN" i="1">
                <a:latin typeface="Times New Roman" pitchFamily="18" charset="0"/>
              </a:rPr>
              <a:t>- Thực hành những điều đã học</a:t>
            </a:r>
          </a:p>
          <a:p>
            <a:r>
              <a:rPr lang="en-US" altLang="vi-VN" b="0" i="1">
                <a:latin typeface="Times New Roman" pitchFamily="18" charset="0"/>
              </a:rPr>
              <a:t>     </a:t>
            </a:r>
            <a:r>
              <a:rPr lang="en-US" altLang="vi-VN" i="1">
                <a:latin typeface="Times New Roman" pitchFamily="18" charset="0"/>
              </a:rPr>
              <a:t>- Chuẩn bị bài sau: </a:t>
            </a:r>
            <a:r>
              <a:rPr lang="en-US" altLang="vi-VN" i="1">
                <a:solidFill>
                  <a:srgbClr val="800000"/>
                </a:solidFill>
                <a:latin typeface="Times New Roman" pitchFamily="18" charset="0"/>
              </a:rPr>
              <a:t>Hoạt động bài tiết nước tiểu</a:t>
            </a:r>
          </a:p>
        </p:txBody>
      </p:sp>
      <p:pic>
        <p:nvPicPr>
          <p:cNvPr id="198660" name="Picture 2" descr="BAR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8686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2667000" y="614363"/>
            <a:ext cx="419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26670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pic>
        <p:nvPicPr>
          <p:cNvPr id="150532" name="Picture 4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3" name="Picture 5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91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4" name="Picture 6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5" name="Picture 7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6" name="Picture 8" descr="Rose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7" name="Picture 9" descr="Rose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196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8" name="Picture 10" descr="Rose0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054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9" name="WordArt 11"/>
          <p:cNvSpPr>
            <a:spLocks noChangeArrowheads="1" noChangeShapeType="1" noTextEdit="1"/>
          </p:cNvSpPr>
          <p:nvPr/>
        </p:nvSpPr>
        <p:spPr bwMode="auto">
          <a:xfrm>
            <a:off x="762000" y="244475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thầy, cô và các em sức khỏe</a:t>
            </a:r>
          </a:p>
        </p:txBody>
      </p:sp>
      <p:sp>
        <p:nvSpPr>
          <p:cNvPr id="150540" name="WordArt 12"/>
          <p:cNvSpPr>
            <a:spLocks noChangeArrowheads="1" noChangeShapeType="1" noTextEdit="1"/>
          </p:cNvSpPr>
          <p:nvPr/>
        </p:nvSpPr>
        <p:spPr bwMode="auto">
          <a:xfrm>
            <a:off x="3048000" y="5105400"/>
            <a:ext cx="4400550" cy="1069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6000" b="1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150541" name="Picture 13" descr="blumen-pflanzen085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9" grpId="0" animBg="1"/>
      <p:bldP spid="1505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2276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2954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006600"/>
                </a:solidFill>
                <a:latin typeface="Times New Roman" pitchFamily="18" charset="0"/>
              </a:rPr>
              <a:t>Kiểm tra bài cũ:</a:t>
            </a:r>
          </a:p>
        </p:txBody>
      </p:sp>
      <p:pic>
        <p:nvPicPr>
          <p:cNvPr id="182277" name="Picture 5" descr="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990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7338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grpSp>
        <p:nvGrpSpPr>
          <p:cNvPr id="182287" name="Group 15"/>
          <p:cNvGrpSpPr>
            <a:grpSpLocks/>
          </p:cNvGrpSpPr>
          <p:nvPr/>
        </p:nvGrpSpPr>
        <p:grpSpPr bwMode="auto">
          <a:xfrm>
            <a:off x="533400" y="2133600"/>
            <a:ext cx="8320088" cy="1066800"/>
            <a:chOff x="327" y="1440"/>
            <a:chExt cx="5241" cy="672"/>
          </a:xfrm>
        </p:grpSpPr>
        <p:sp>
          <p:nvSpPr>
            <p:cNvPr id="182283" name="AutoShape 11"/>
            <p:cNvSpPr>
              <a:spLocks noChangeArrowheads="1"/>
            </p:cNvSpPr>
            <p:nvPr/>
          </p:nvSpPr>
          <p:spPr bwMode="blackWhite">
            <a:xfrm>
              <a:off x="336" y="1488"/>
              <a:ext cx="5232" cy="62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Những hoạt động nào dưới đây sẽ có lợi cho tim</a:t>
              </a:r>
            </a:p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và mạch?</a:t>
              </a:r>
              <a:endParaRPr lang="en-US" altLang="vi-VN" sz="2400" b="1">
                <a:latin typeface="Times New Roman" pitchFamily="18" charset="0"/>
              </a:endParaRPr>
            </a:p>
          </p:txBody>
        </p:sp>
        <p:grpSp>
          <p:nvGrpSpPr>
            <p:cNvPr id="182284" name="Group 12"/>
            <p:cNvGrpSpPr>
              <a:grpSpLocks/>
            </p:cNvGrpSpPr>
            <p:nvPr/>
          </p:nvGrpSpPr>
          <p:grpSpPr bwMode="auto">
            <a:xfrm>
              <a:off x="327" y="1440"/>
              <a:ext cx="473" cy="466"/>
              <a:chOff x="1244" y="2356"/>
              <a:chExt cx="473" cy="466"/>
            </a:xfrm>
          </p:grpSpPr>
          <p:sp>
            <p:nvSpPr>
              <p:cNvPr id="182285" name="AutoShape 13"/>
              <p:cNvSpPr>
                <a:spLocks noChangeArrowheads="1"/>
              </p:cNvSpPr>
              <p:nvPr/>
            </p:nvSpPr>
            <p:spPr bwMode="gray">
              <a:xfrm rot="-2648308">
                <a:off x="1244" y="2356"/>
                <a:ext cx="473" cy="466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2286" name="Text Box 14"/>
              <p:cNvSpPr txBox="1">
                <a:spLocks noChangeArrowheads="1"/>
              </p:cNvSpPr>
              <p:nvPr/>
            </p:nvSpPr>
            <p:spPr bwMode="auto">
              <a:xfrm>
                <a:off x="1368" y="2439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800" b="1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182291" name="Rectangle 19"/>
          <p:cNvSpPr>
            <a:spLocks noChangeArrowheads="1"/>
          </p:cNvSpPr>
          <p:nvPr/>
        </p:nvSpPr>
        <p:spPr bwMode="auto">
          <a:xfrm>
            <a:off x="1524000" y="3352800"/>
            <a:ext cx="3276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a) Vui chơi vừa sức</a:t>
            </a:r>
          </a:p>
        </p:txBody>
      </p:sp>
      <p:sp>
        <p:nvSpPr>
          <p:cNvPr id="182292" name="Rectangle 20"/>
          <p:cNvSpPr>
            <a:spLocks noChangeArrowheads="1"/>
          </p:cNvSpPr>
          <p:nvPr/>
        </p:nvSpPr>
        <p:spPr bwMode="auto">
          <a:xfrm>
            <a:off x="1524000" y="3900488"/>
            <a:ext cx="3276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b)Làm việc nặng</a:t>
            </a:r>
          </a:p>
        </p:txBody>
      </p:sp>
      <p:sp>
        <p:nvSpPr>
          <p:cNvPr id="182293" name="Rectangle 21"/>
          <p:cNvSpPr>
            <a:spLocks noChangeArrowheads="1"/>
          </p:cNvSpPr>
          <p:nvPr/>
        </p:nvSpPr>
        <p:spPr bwMode="auto">
          <a:xfrm>
            <a:off x="1524000" y="4419600"/>
            <a:ext cx="3962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c)Tập thể thao quá sức</a:t>
            </a:r>
          </a:p>
        </p:txBody>
      </p:sp>
      <p:sp>
        <p:nvSpPr>
          <p:cNvPr id="182294" name="Oval 22"/>
          <p:cNvSpPr>
            <a:spLocks noChangeArrowheads="1"/>
          </p:cNvSpPr>
          <p:nvPr/>
        </p:nvSpPr>
        <p:spPr bwMode="auto">
          <a:xfrm>
            <a:off x="1371600" y="3352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28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91" grpId="0" animBg="1"/>
      <p:bldP spid="182292" grpId="0" animBg="1"/>
      <p:bldP spid="182293" grpId="0" animBg="1"/>
      <p:bldP spid="1822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3298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2954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006600"/>
                </a:solidFill>
                <a:latin typeface="Times New Roman" pitchFamily="18" charset="0"/>
              </a:rPr>
              <a:t>Kiểm tra bài cũ:</a:t>
            </a:r>
          </a:p>
        </p:txBody>
      </p:sp>
      <p:pic>
        <p:nvPicPr>
          <p:cNvPr id="183299" name="Picture 3" descr="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990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7338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grpSp>
        <p:nvGrpSpPr>
          <p:cNvPr id="183305" name="Group 9"/>
          <p:cNvGrpSpPr>
            <a:grpSpLocks/>
          </p:cNvGrpSpPr>
          <p:nvPr/>
        </p:nvGrpSpPr>
        <p:grpSpPr bwMode="auto">
          <a:xfrm>
            <a:off x="533400" y="2133600"/>
            <a:ext cx="8320088" cy="1066800"/>
            <a:chOff x="327" y="1440"/>
            <a:chExt cx="5241" cy="672"/>
          </a:xfrm>
        </p:grpSpPr>
        <p:sp>
          <p:nvSpPr>
            <p:cNvPr id="183306" name="AutoShape 10"/>
            <p:cNvSpPr>
              <a:spLocks noChangeArrowheads="1"/>
            </p:cNvSpPr>
            <p:nvPr/>
          </p:nvSpPr>
          <p:spPr bwMode="blackWhite">
            <a:xfrm>
              <a:off x="336" y="1488"/>
              <a:ext cx="5232" cy="62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Những hoạt động nào dưới đây sẽ có lợi cho tim</a:t>
              </a:r>
            </a:p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và mạch?</a:t>
              </a:r>
              <a:endParaRPr lang="en-US" altLang="vi-VN" sz="2400" b="1">
                <a:latin typeface="Times New Roman" pitchFamily="18" charset="0"/>
              </a:endParaRPr>
            </a:p>
          </p:txBody>
        </p:sp>
        <p:grpSp>
          <p:nvGrpSpPr>
            <p:cNvPr id="183307" name="Group 11"/>
            <p:cNvGrpSpPr>
              <a:grpSpLocks/>
            </p:cNvGrpSpPr>
            <p:nvPr/>
          </p:nvGrpSpPr>
          <p:grpSpPr bwMode="auto">
            <a:xfrm>
              <a:off x="327" y="1440"/>
              <a:ext cx="473" cy="466"/>
              <a:chOff x="1244" y="2356"/>
              <a:chExt cx="473" cy="466"/>
            </a:xfrm>
          </p:grpSpPr>
          <p:sp>
            <p:nvSpPr>
              <p:cNvPr id="183308" name="AutoShape 12"/>
              <p:cNvSpPr>
                <a:spLocks noChangeArrowheads="1"/>
              </p:cNvSpPr>
              <p:nvPr/>
            </p:nvSpPr>
            <p:spPr bwMode="gray">
              <a:xfrm rot="-2648308">
                <a:off x="1244" y="2356"/>
                <a:ext cx="473" cy="466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3309" name="Text Box 13"/>
              <p:cNvSpPr txBox="1">
                <a:spLocks noChangeArrowheads="1"/>
              </p:cNvSpPr>
              <p:nvPr/>
            </p:nvSpPr>
            <p:spPr bwMode="auto">
              <a:xfrm>
                <a:off x="1368" y="2439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8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1524000" y="3352800"/>
            <a:ext cx="3276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a) Quá vui</a:t>
            </a: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1524000" y="3900488"/>
            <a:ext cx="6019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b) Quá hồi hộp hoặc xúc động mạnh</a:t>
            </a:r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1524000" y="4419600"/>
            <a:ext cx="5029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c) Bình tĩnh, vui vẻ, thư thái</a:t>
            </a:r>
          </a:p>
        </p:txBody>
      </p:sp>
      <p:sp>
        <p:nvSpPr>
          <p:cNvPr id="183313" name="Oval 17"/>
          <p:cNvSpPr>
            <a:spLocks noChangeArrowheads="1"/>
          </p:cNvSpPr>
          <p:nvPr/>
        </p:nvSpPr>
        <p:spPr bwMode="auto">
          <a:xfrm>
            <a:off x="1371600" y="4419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4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926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0" grpId="0" animBg="1"/>
      <p:bldP spid="183311" grpId="0" animBg="1"/>
      <p:bldP spid="183312" grpId="0" animBg="1"/>
      <p:bldP spid="1833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432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2954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006600"/>
                </a:solidFill>
                <a:latin typeface="Times New Roman" pitchFamily="18" charset="0"/>
              </a:rPr>
              <a:t>Kiểm tra bài cũ:</a:t>
            </a:r>
          </a:p>
        </p:txBody>
      </p:sp>
      <p:pic>
        <p:nvPicPr>
          <p:cNvPr id="184323" name="Picture 3" descr="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990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7338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grpSp>
        <p:nvGrpSpPr>
          <p:cNvPr id="184329" name="Group 9"/>
          <p:cNvGrpSpPr>
            <a:grpSpLocks/>
          </p:cNvGrpSpPr>
          <p:nvPr/>
        </p:nvGrpSpPr>
        <p:grpSpPr bwMode="auto">
          <a:xfrm>
            <a:off x="533400" y="2133600"/>
            <a:ext cx="8320088" cy="1066800"/>
            <a:chOff x="327" y="1440"/>
            <a:chExt cx="5241" cy="672"/>
          </a:xfrm>
        </p:grpSpPr>
        <p:sp>
          <p:nvSpPr>
            <p:cNvPr id="184330" name="AutoShape 10"/>
            <p:cNvSpPr>
              <a:spLocks noChangeArrowheads="1"/>
            </p:cNvSpPr>
            <p:nvPr/>
          </p:nvSpPr>
          <p:spPr bwMode="blackWhite">
            <a:xfrm>
              <a:off x="336" y="1488"/>
              <a:ext cx="5232" cy="62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Nên làm gì và không nên làm gì để bảo vệ tim </a:t>
              </a:r>
            </a:p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và mạch</a:t>
              </a:r>
              <a:endParaRPr lang="en-US" altLang="vi-VN" sz="2400" b="1">
                <a:latin typeface="Times New Roman" pitchFamily="18" charset="0"/>
              </a:endParaRPr>
            </a:p>
          </p:txBody>
        </p:sp>
        <p:grpSp>
          <p:nvGrpSpPr>
            <p:cNvPr id="184331" name="Group 11"/>
            <p:cNvGrpSpPr>
              <a:grpSpLocks/>
            </p:cNvGrpSpPr>
            <p:nvPr/>
          </p:nvGrpSpPr>
          <p:grpSpPr bwMode="auto">
            <a:xfrm>
              <a:off x="327" y="1440"/>
              <a:ext cx="473" cy="466"/>
              <a:chOff x="1244" y="2356"/>
              <a:chExt cx="473" cy="466"/>
            </a:xfrm>
          </p:grpSpPr>
          <p:sp>
            <p:nvSpPr>
              <p:cNvPr id="184332" name="AutoShape 12"/>
              <p:cNvSpPr>
                <a:spLocks noChangeArrowheads="1"/>
              </p:cNvSpPr>
              <p:nvPr/>
            </p:nvSpPr>
            <p:spPr bwMode="gray">
              <a:xfrm rot="-2648308">
                <a:off x="1244" y="2356"/>
                <a:ext cx="473" cy="466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4333" name="Text Box 13"/>
              <p:cNvSpPr txBox="1">
                <a:spLocks noChangeArrowheads="1"/>
              </p:cNvSpPr>
              <p:nvPr/>
            </p:nvSpPr>
            <p:spPr bwMode="auto">
              <a:xfrm>
                <a:off x="1368" y="2439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800" b="1"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381000" y="33528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Nên: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</a:rPr>
              <a:t>Tập thể dục thể thao, lao động, vui chơi  vừa sức,        ăn uống đủ chất.</a:t>
            </a: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304800" y="44958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Không nên: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</a:rPr>
              <a:t>Mang vác nặng, hút thuốc lá,  uống rượu…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4" grpId="0"/>
      <p:bldP spid="18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2971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26670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</a:t>
            </a:r>
          </a:p>
        </p:txBody>
      </p:sp>
      <p:sp>
        <p:nvSpPr>
          <p:cNvPr id="185351" name="WordArt 7"/>
          <p:cNvSpPr>
            <a:spLocks noChangeArrowheads="1" noChangeShapeType="1" noTextEdit="1"/>
          </p:cNvSpPr>
          <p:nvPr/>
        </p:nvSpPr>
        <p:spPr bwMode="auto">
          <a:xfrm>
            <a:off x="2133600" y="1752600"/>
            <a:ext cx="5276850" cy="847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Động não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1066800" y="2667000"/>
            <a:ext cx="722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 Kể tên một vài bệnh về tim mạch mà em biết?</a:t>
            </a:r>
          </a:p>
        </p:txBody>
      </p:sp>
      <p:pic>
        <p:nvPicPr>
          <p:cNvPr id="185354" name="Picture 10" descr="AG0017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9906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1066800" y="3352800"/>
            <a:ext cx="7945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Bệnh về tim mạch thường gặp ở trẻ em là bệnh gì?</a:t>
            </a:r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990600" y="4038600"/>
            <a:ext cx="630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 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Bệnh thấp tim nguy hiểm như thế nào?</a:t>
            </a:r>
          </a:p>
        </p:txBody>
      </p:sp>
      <p:pic>
        <p:nvPicPr>
          <p:cNvPr id="185358" name="Picture 14" descr="QUASBUT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9" name="Picture 15" descr="QUASBUT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60" name="Picture 16" descr="QUASBUT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717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5365" name="Group 21"/>
          <p:cNvGrpSpPr>
            <a:grpSpLocks/>
          </p:cNvGrpSpPr>
          <p:nvPr/>
        </p:nvGrpSpPr>
        <p:grpSpPr bwMode="auto">
          <a:xfrm>
            <a:off x="1143000" y="4572000"/>
            <a:ext cx="6248400" cy="1752600"/>
            <a:chOff x="720" y="2880"/>
            <a:chExt cx="4320" cy="1104"/>
          </a:xfrm>
        </p:grpSpPr>
        <p:sp>
          <p:nvSpPr>
            <p:cNvPr id="185361" name="AutoShape 17"/>
            <p:cNvSpPr>
              <a:spLocks noChangeArrowheads="1"/>
            </p:cNvSpPr>
            <p:nvPr/>
          </p:nvSpPr>
          <p:spPr bwMode="blackWhite">
            <a:xfrm>
              <a:off x="720" y="2880"/>
              <a:ext cx="4320" cy="110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solidFill>
                    <a:srgbClr val="800000"/>
                  </a:solidFill>
                  <a:latin typeface="Times New Roman" pitchFamily="18" charset="0"/>
                </a:rPr>
                <a:t>      Một số bệnh tim mạch</a:t>
              </a:r>
              <a:r>
                <a:rPr lang="en-US" altLang="vi-VN" sz="3200" b="1">
                  <a:solidFill>
                    <a:srgbClr val="800000"/>
                  </a:solidFill>
                  <a:latin typeface="Times New Roman" pitchFamily="18" charset="0"/>
                </a:rPr>
                <a:t>: 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Bệnh thấp </a:t>
              </a:r>
            </a:p>
            <a:p>
              <a:pPr eaLnBrk="0" hangingPunct="0"/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tim,bệnh huyết áp cao, bệnh nhồi máu </a:t>
              </a:r>
            </a:p>
            <a:p>
              <a:pPr eaLnBrk="0" hangingPunct="0"/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cơ tim…</a:t>
              </a:r>
            </a:p>
          </p:txBody>
        </p:sp>
        <p:pic>
          <p:nvPicPr>
            <p:cNvPr id="185364" name="Picture 20" descr="QUASBUT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072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5369" name="Group 25"/>
          <p:cNvGrpSpPr>
            <a:grpSpLocks/>
          </p:cNvGrpSpPr>
          <p:nvPr/>
        </p:nvGrpSpPr>
        <p:grpSpPr bwMode="auto">
          <a:xfrm>
            <a:off x="1143000" y="4662488"/>
            <a:ext cx="6248400" cy="1371600"/>
            <a:chOff x="720" y="2937"/>
            <a:chExt cx="3936" cy="864"/>
          </a:xfrm>
        </p:grpSpPr>
        <p:sp>
          <p:nvSpPr>
            <p:cNvPr id="185367" name="AutoShape 23"/>
            <p:cNvSpPr>
              <a:spLocks noChangeArrowheads="1"/>
            </p:cNvSpPr>
            <p:nvPr/>
          </p:nvSpPr>
          <p:spPr bwMode="blackWhite">
            <a:xfrm>
              <a:off x="720" y="2937"/>
              <a:ext cx="3936" cy="86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solidFill>
                    <a:srgbClr val="800000"/>
                  </a:solidFill>
                  <a:latin typeface="Times New Roman" pitchFamily="18" charset="0"/>
                </a:rPr>
                <a:t>      Bệnh tim mạch thường gặp ở trẻ em</a:t>
              </a:r>
            </a:p>
            <a:p>
              <a:pPr eaLnBrk="0" hangingPunct="0"/>
              <a:r>
                <a:rPr lang="en-US" altLang="vi-VN" sz="2800" b="1">
                  <a:solidFill>
                    <a:srgbClr val="800000"/>
                  </a:solidFill>
                  <a:latin typeface="Times New Roman" pitchFamily="18" charset="0"/>
                </a:rPr>
                <a:t> là</a:t>
              </a:r>
              <a:r>
                <a:rPr lang="en-US" altLang="vi-VN" sz="3200" b="1">
                  <a:solidFill>
                    <a:srgbClr val="800000"/>
                  </a:solidFill>
                  <a:latin typeface="Times New Roman" pitchFamily="18" charset="0"/>
                </a:rPr>
                <a:t>: 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Bệnh thấp tim.</a:t>
              </a:r>
            </a:p>
          </p:txBody>
        </p:sp>
        <p:pic>
          <p:nvPicPr>
            <p:cNvPr id="185368" name="Picture 24" descr="QUASBUT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3123"/>
              <a:ext cx="197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5373" name="Group 29"/>
          <p:cNvGrpSpPr>
            <a:grpSpLocks/>
          </p:cNvGrpSpPr>
          <p:nvPr/>
        </p:nvGrpSpPr>
        <p:grpSpPr bwMode="auto">
          <a:xfrm>
            <a:off x="1143000" y="4724400"/>
            <a:ext cx="6248400" cy="1371600"/>
            <a:chOff x="720" y="2976"/>
            <a:chExt cx="3936" cy="864"/>
          </a:xfrm>
        </p:grpSpPr>
        <p:sp>
          <p:nvSpPr>
            <p:cNvPr id="185371" name="AutoShape 27"/>
            <p:cNvSpPr>
              <a:spLocks noChangeArrowheads="1"/>
            </p:cNvSpPr>
            <p:nvPr/>
          </p:nvSpPr>
          <p:spPr bwMode="blackWhite">
            <a:xfrm>
              <a:off x="720" y="2976"/>
              <a:ext cx="3936" cy="86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r>
                <a:rPr lang="en-US" altLang="vi-VN" sz="2800" b="1">
                  <a:solidFill>
                    <a:srgbClr val="800000"/>
                  </a:solidFill>
                  <a:latin typeface="Times New Roman" pitchFamily="18" charset="0"/>
                </a:rPr>
                <a:t>Bệnh thấp tim: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để lại di chứng nặng </a:t>
              </a:r>
            </a:p>
            <a:p>
              <a:pPr eaLnBrk="0" hangingPunct="0"/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nề cho van tim, cuối cùng gây suy tim.</a:t>
              </a:r>
            </a:p>
          </p:txBody>
        </p:sp>
        <p:pic>
          <p:nvPicPr>
            <p:cNvPr id="185372" name="Picture 28" descr="QUASBUT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95"/>
              <a:ext cx="197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/>
      <p:bldP spid="185351" grpId="0" animBg="1"/>
      <p:bldP spid="185351" grpId="1" animBg="1"/>
      <p:bldP spid="185352" grpId="0"/>
      <p:bldP spid="185355" grpId="0"/>
      <p:bldP spid="1853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91497" name="WordArt 9"/>
          <p:cNvSpPr>
            <a:spLocks noChangeArrowheads="1" noChangeShapeType="1" noTextEdit="1"/>
          </p:cNvSpPr>
          <p:nvPr/>
        </p:nvSpPr>
        <p:spPr bwMode="auto">
          <a:xfrm>
            <a:off x="1981200" y="1981200"/>
            <a:ext cx="5276850" cy="847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 Đóng vai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838200" y="40386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</a:rPr>
              <a:t>Quan sát các H 1,2,3 T (20), đọc các lời hỏi đáp</a:t>
            </a:r>
          </a:p>
          <a:p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</a:rPr>
              <a:t> của từng nhân vật trong các hình và phân vai.</a:t>
            </a:r>
          </a:p>
        </p:txBody>
      </p:sp>
      <p:sp>
        <p:nvSpPr>
          <p:cNvPr id="191499" name="WordArt 11"/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5276850" cy="847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7" grpId="0" animBg="1"/>
      <p:bldP spid="191497" grpId="1" animBg="1"/>
      <p:bldP spid="191498" grpId="0"/>
      <p:bldP spid="191499" grpId="0" animBg="1"/>
      <p:bldP spid="19149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352800" y="5334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200400" y="990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/>
          <a:stretch>
            <a:fillRect/>
          </a:stretch>
        </p:blipFill>
        <p:spPr bwMode="auto">
          <a:xfrm>
            <a:off x="100013" y="4114800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t="2512" r="5330"/>
          <a:stretch>
            <a:fillRect/>
          </a:stretch>
        </p:blipFill>
        <p:spPr bwMode="auto">
          <a:xfrm>
            <a:off x="4191000" y="4419600"/>
            <a:ext cx="18288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r="14095"/>
          <a:stretch>
            <a:fillRect/>
          </a:stretch>
        </p:blipFill>
        <p:spPr bwMode="auto">
          <a:xfrm>
            <a:off x="6553200" y="4495800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0" name="AutoShape 8"/>
          <p:cNvSpPr>
            <a:spLocks noChangeArrowheads="1"/>
          </p:cNvSpPr>
          <p:nvPr/>
        </p:nvSpPr>
        <p:spPr bwMode="auto">
          <a:xfrm>
            <a:off x="990600" y="2286000"/>
            <a:ext cx="3048000" cy="2438400"/>
          </a:xfrm>
          <a:prstGeom prst="wedgeEllipseCallout">
            <a:avLst>
              <a:gd name="adj1" fmla="val -44218"/>
              <a:gd name="adj2" fmla="val 606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latin typeface="Times New Roman" pitchFamily="18" charset="0"/>
              </a:rPr>
              <a:t>Bạn có biết ở</a:t>
            </a:r>
          </a:p>
          <a:p>
            <a:r>
              <a:rPr lang="en-US" altLang="vi-VN" sz="2400" b="1">
                <a:latin typeface="Times New Roman" pitchFamily="18" charset="0"/>
              </a:rPr>
              <a:t>lứa tuổi chúng mình có thể mắc bệnh gì về tim mạch?</a:t>
            </a:r>
          </a:p>
        </p:txBody>
      </p:sp>
      <p:sp>
        <p:nvSpPr>
          <p:cNvPr id="192521" name="AutoShape 9"/>
          <p:cNvSpPr>
            <a:spLocks noChangeArrowheads="1"/>
          </p:cNvSpPr>
          <p:nvPr/>
        </p:nvSpPr>
        <p:spPr bwMode="auto">
          <a:xfrm flipH="1">
            <a:off x="3505200" y="1676400"/>
            <a:ext cx="3352800" cy="1981200"/>
          </a:xfrm>
          <a:prstGeom prst="cloudCallout">
            <a:avLst>
              <a:gd name="adj1" fmla="val 13019"/>
              <a:gd name="adj2" fmla="val 96870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latin typeface="Times New Roman" pitchFamily="18" charset="0"/>
              </a:rPr>
              <a:t>Bệnh tim mạch à? Mình chưa nghe nói đến bao giờ.</a:t>
            </a:r>
          </a:p>
        </p:txBody>
      </p:sp>
      <p:sp>
        <p:nvSpPr>
          <p:cNvPr id="192525" name="AutoShape 13"/>
          <p:cNvSpPr>
            <a:spLocks noChangeArrowheads="1"/>
          </p:cNvSpPr>
          <p:nvPr/>
        </p:nvSpPr>
        <p:spPr bwMode="auto">
          <a:xfrm>
            <a:off x="7010400" y="2209800"/>
            <a:ext cx="1905000" cy="1981200"/>
          </a:xfrm>
          <a:prstGeom prst="wedgeRectCallout">
            <a:avLst>
              <a:gd name="adj1" fmla="val -43750"/>
              <a:gd name="adj2" fmla="val 78125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800000"/>
                </a:solidFill>
                <a:latin typeface="Times New Roman" pitchFamily="18" charset="0"/>
              </a:rPr>
              <a:t>Mình nghe nói thấp tim là bệnh nguy hiểm ở tuổi học sinh.</a:t>
            </a:r>
          </a:p>
          <a:p>
            <a:pPr algn="ctr"/>
            <a:endParaRPr lang="en-US" altLang="vi-VN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/>
      <p:bldP spid="192521" grpId="0" animBg="1"/>
      <p:bldP spid="1925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2971800" y="6096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2590800" y="990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348"/>
          <a:stretch>
            <a:fillRect/>
          </a:stretch>
        </p:blipFill>
        <p:spPr bwMode="auto">
          <a:xfrm>
            <a:off x="304800" y="3962400"/>
            <a:ext cx="29718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18" r="11111"/>
          <a:stretch>
            <a:fillRect/>
          </a:stretch>
        </p:blipFill>
        <p:spPr bwMode="auto">
          <a:xfrm>
            <a:off x="5181600" y="4114800"/>
            <a:ext cx="3733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 flipH="1">
            <a:off x="1219200" y="1371600"/>
            <a:ext cx="3352800" cy="2133600"/>
          </a:xfrm>
          <a:prstGeom prst="cloudCallout">
            <a:avLst>
              <a:gd name="adj1" fmla="val 4685"/>
              <a:gd name="adj2" fmla="val 101486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latin typeface="Times New Roman" pitchFamily="18" charset="0"/>
              </a:rPr>
              <a:t>Thưa bác sĩ nguyên nhân nào dẫn đến bệnh thấp tim?</a:t>
            </a:r>
          </a:p>
        </p:txBody>
      </p:sp>
      <p:sp>
        <p:nvSpPr>
          <p:cNvPr id="193544" name="AutoShape 8"/>
          <p:cNvSpPr>
            <a:spLocks noChangeArrowheads="1"/>
          </p:cNvSpPr>
          <p:nvPr/>
        </p:nvSpPr>
        <p:spPr bwMode="auto">
          <a:xfrm flipH="1">
            <a:off x="4648200" y="1447800"/>
            <a:ext cx="4191000" cy="2438400"/>
          </a:xfrm>
          <a:prstGeom prst="wedgeEllipseCallout">
            <a:avLst>
              <a:gd name="adj1" fmla="val 10681"/>
              <a:gd name="adj2" fmla="val 810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800000"/>
                </a:solidFill>
                <a:latin typeface="Times New Roman" pitchFamily="18" charset="0"/>
              </a:rPr>
              <a:t>Do bị viêm họng viêm a-mi-đan kéo dài,do thấp khớp không được chữa trị kịp thời, dứt điểm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nimBg="1"/>
      <p:bldP spid="1935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971800" y="6096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90800" y="990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348"/>
          <a:stretch>
            <a:fillRect/>
          </a:stretch>
        </p:blipFill>
        <p:spPr bwMode="auto">
          <a:xfrm>
            <a:off x="304800" y="3962400"/>
            <a:ext cx="29718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18" r="11111"/>
          <a:stretch>
            <a:fillRect/>
          </a:stretch>
        </p:blipFill>
        <p:spPr bwMode="auto">
          <a:xfrm>
            <a:off x="5181600" y="4114800"/>
            <a:ext cx="3733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1" name="AutoShape 7"/>
          <p:cNvSpPr>
            <a:spLocks noChangeArrowheads="1"/>
          </p:cNvSpPr>
          <p:nvPr/>
        </p:nvSpPr>
        <p:spPr bwMode="auto">
          <a:xfrm flipH="1">
            <a:off x="1371600" y="1524000"/>
            <a:ext cx="3352800" cy="1905000"/>
          </a:xfrm>
          <a:prstGeom prst="cloudCallout">
            <a:avLst>
              <a:gd name="adj1" fmla="val 9560"/>
              <a:gd name="adj2" fmla="val 112917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latin typeface="Times New Roman" pitchFamily="18" charset="0"/>
              </a:rPr>
              <a:t>Thưa bác sĩ bệnh thấp tim nguy hiểm như thế nào?</a:t>
            </a:r>
          </a:p>
        </p:txBody>
      </p:sp>
      <p:sp>
        <p:nvSpPr>
          <p:cNvPr id="195594" name="AutoShape 10"/>
          <p:cNvSpPr>
            <a:spLocks noChangeArrowheads="1"/>
          </p:cNvSpPr>
          <p:nvPr/>
        </p:nvSpPr>
        <p:spPr bwMode="auto">
          <a:xfrm flipH="1">
            <a:off x="5410200" y="1981200"/>
            <a:ext cx="2971800" cy="1600200"/>
          </a:xfrm>
          <a:prstGeom prst="wedgeRoundRectCallout">
            <a:avLst>
              <a:gd name="adj1" fmla="val 15648"/>
              <a:gd name="adj2" fmla="val 1021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800000"/>
                </a:solidFill>
                <a:latin typeface="Times New Roman" pitchFamily="18" charset="0"/>
              </a:rPr>
              <a:t>Nó để lại những di chứng nặng nề cho van tim, cuối cùng gây suy 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 animBg="1"/>
      <p:bldP spid="1955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62"/>
  <p:tag name="VIOLETTITLE" val="TNXH3-Phòng bệnh tim mạch"/>
  <p:tag name="VIOLETLESSON" val="9"/>
  <p:tag name="VIOLETCATID" val="8049775"/>
  <p:tag name="VIOLETSUBJECT" val="Tự nhiên và xã hội 3"/>
  <p:tag name="VIOLETAUTHORID" val="2123613"/>
  <p:tag name="VIOLETAUTHORNAME" val="Trần Thị Hai"/>
  <p:tag name="VIOLETAUTHORAVATAR" val="2/123/613/avatar.jpg"/>
  <p:tag name="VIOLETAUTHORADDRESS" val="Trường tiểu học Nguyễn Công Sáu - Quảng Nam"/>
  <p:tag name="VIOLETAUTHORHOMEPAGE" val="http://violet.vn/thihai57"/>
  <p:tag name="VIOLETDATE" val="2010-06-17 15:16:33"/>
  <p:tag name="VIOLETHIT" val="754"/>
  <p:tag name="VIOLETLIKE" val="0"/>
</p:tagLst>
</file>

<file path=ppt/theme/theme1.xml><?xml version="1.0" encoding="utf-8"?>
<a:theme xmlns:a="http://schemas.openxmlformats.org/drawingml/2006/main" name="cdb2004c019l">
  <a:themeElements>
    <a:clrScheme name="cdb2004c019l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cdb2004c019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c019l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cdb2004c019l</Template>
  <TotalTime>1768</TotalTime>
  <Words>960</Words>
  <Application>Microsoft Office PowerPoint</Application>
  <PresentationFormat>On-screen Show (4:3)</PresentationFormat>
  <Paragraphs>155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Verdana</vt:lpstr>
      <vt:lpstr>Wingdings</vt:lpstr>
      <vt:lpstr>Times New Roman</vt:lpstr>
      <vt:lpstr>cdb2004c019l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dht</dc:creator>
  <cp:lastModifiedBy>MyPC</cp:lastModifiedBy>
  <cp:revision>58</cp:revision>
  <dcterms:created xsi:type="dcterms:W3CDTF">2009-05-31T04:14:48Z</dcterms:created>
  <dcterms:modified xsi:type="dcterms:W3CDTF">2017-10-02T15:05:55Z</dcterms:modified>
</cp:coreProperties>
</file>