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660033"/>
    <a:srgbClr val="BBE0E3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D6F1E-B776-4A70-9206-77C36F29A9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500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A7CDA-496B-45E2-8644-967A725BA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4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32ED4-2B8B-46E3-92EF-60F3C0C884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0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53AEA-9FAA-457B-988B-B552774871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07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FED64-A79C-4580-8081-78548A37E7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4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1B39E4-96DD-439C-8374-9BC6EF04CC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9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A9AAC-183E-484F-94CD-B2FD8AB1A5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60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986B5-1280-4615-9442-3049953707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40FA9-A50B-46BE-912D-8062448E34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29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071500-8AD4-4C9A-BEBE-760969C148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1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403A8-7F48-4309-B08D-145CB5F6D5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0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A866FE-4FFA-4C64-B5C4-B7DB5874567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image" Target="../media/image9.gif"/><Relationship Id="rId7" Type="http://schemas.openxmlformats.org/officeDocument/2006/relationships/image" Target="../media/image12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 descr="Parchment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2819400" y="2362200"/>
            <a:ext cx="39433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KIỂM TRA BÀI CŨ </a:t>
            </a: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3581400" y="1066800"/>
            <a:ext cx="2162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CHÍNH TẢ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62000" y="3276600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Viết các từ  :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038600" y="3276600"/>
            <a:ext cx="228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thay đổi 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114800" y="3962400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tuổi nhỏ 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114800" y="46482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dĩa xôi 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114800" y="5410200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bác sĩ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3082" grpId="0"/>
      <p:bldP spid="30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 descr="Green marble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3429000" y="914400"/>
            <a:ext cx="2162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CHÍNH TẢ</a:t>
            </a: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2667000" y="1828800"/>
            <a:ext cx="3962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MỘT NHÀ THÔNG THÁI  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0" y="3048000"/>
            <a:ext cx="94488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</a:t>
            </a:r>
            <a:r>
              <a:rPr lang="en-US" sz="2800" b="1">
                <a:solidFill>
                  <a:srgbClr val="3333CC"/>
                </a:solidFill>
              </a:rPr>
              <a:t>Ông Trương Vĩnh Ký là người có hiểu biết rất rộng . Nhà thông thái này sử dụng thành thạo tới 26 ngôn ngữ , tham gia nhiều hội nghiên cứu quốc tế . Ông để lại cho chúng ta hơn 100 bộ sách có giá trị về ngôn ngữ , lịch sử ,văn học ,địa lí ,…  Người đương thời liệt ông vào hàng 18 nhà bác học nổi tiếng thế giới . </a:t>
            </a:r>
          </a:p>
        </p:txBody>
      </p:sp>
      <p:pic>
        <p:nvPicPr>
          <p:cNvPr id="4105" name="Picture 9" descr="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2954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6096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572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 descr="Purple mesh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3429000" y="914400"/>
            <a:ext cx="2162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CHÍNH TẢ</a:t>
            </a:r>
          </a:p>
        </p:txBody>
      </p:sp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2667000" y="1828800"/>
            <a:ext cx="3962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MỘT NHÀ THÔNG THÁI 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676400" y="3048000"/>
            <a:ext cx="541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</a:rPr>
              <a:t>Đoạn văn gồm có mấy câu ?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676400" y="3810000"/>
            <a:ext cx="533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Đoạn văn có 4 câu 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676400" y="4572000"/>
            <a:ext cx="6324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</a:rPr>
              <a:t>Những chữ nào trong bài văn được viết hoa ?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676400" y="5715000"/>
            <a:ext cx="6781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Những chữ đầu mỗi câu , tên riêng Trương Vĩnh Ký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29" grpId="0"/>
      <p:bldP spid="5130" grpId="0"/>
      <p:bldP spid="51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 descr="Green marble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3429000" y="914400"/>
            <a:ext cx="2162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CHÍNH TẢ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2667000" y="1828800"/>
            <a:ext cx="3962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MỘT NHÀ THÔNG THÁI  </a:t>
            </a:r>
          </a:p>
        </p:txBody>
      </p:sp>
      <p:sp>
        <p:nvSpPr>
          <p:cNvPr id="6154" name="WordArt 10"/>
          <p:cNvSpPr>
            <a:spLocks noChangeArrowheads="1" noChangeShapeType="1" noTextEdit="1"/>
          </p:cNvSpPr>
          <p:nvPr/>
        </p:nvSpPr>
        <p:spPr bwMode="auto">
          <a:xfrm>
            <a:off x="2286000" y="2743200"/>
            <a:ext cx="4648200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9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LUYỆN VIẾT TỪ KHÓ 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447800" y="38100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26 ngôn ngữ</a:t>
            </a:r>
            <a:r>
              <a:rPr lang="en-US" sz="2400" b="1"/>
              <a:t>  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371600" y="44958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100 bộ sách 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447800" y="5334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18 nhà bác học</a:t>
            </a:r>
            <a:r>
              <a:rPr lang="en-US" sz="2400" b="1"/>
              <a:t> 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410200" y="36576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nghiên cứu 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5410200" y="4343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đương thời 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5410200" y="5181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nổi tiếng </a:t>
            </a:r>
          </a:p>
        </p:txBody>
      </p:sp>
      <p:pic>
        <p:nvPicPr>
          <p:cNvPr id="6161" name="Picture 17" descr="232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19200"/>
            <a:ext cx="5143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18" descr="232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295400"/>
            <a:ext cx="5143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3" name="Picture 19" descr="232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5143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-0.05202 C -0.01337 -0.04139 -0.0224 -0.03075 -0.02639 -0.01734 C -0.03038 -0.00278 -0.03247 0.01457 -0.03438 0.03191 C -0.03646 0.04925 -0.03438 0.06381 -0.03247 0.07977 C -0.03038 0.09457 -0.02743 0.11052 -0.02031 0.1237 C -0.01441 0.13711 -0.00434 0.14774 0.0066 0.15584 C 0.01667 0.1637 0.02864 0.16902 0.04062 0.17179 C 0.0526 0.17433 0.06458 0.17433 0.07569 0.17179 C 0.08767 0.16902 0.09861 0.16231 0.10764 0.15168 C 0.11667 0.14243 0.12465 0.1304 0.12864 0.11584 C 0.13368 0.10243 0.13559 0.08393 0.13559 0.06913 C 0.13663 0.05457 0.13559 0.03722 0.13055 0.02266 C 0.12569 0.00925 0.11667 -0.00139 0.10469 -0.00671 C 0.09253 -0.01064 0.08055 -0.00532 0.07257 0.00393 C 0.06562 0.01318 0.06059 0.02798 0.05955 0.04509 C 0.05955 0.06243 0.06059 0.07838 0.06562 0.09179 C 0.07066 0.1052 0.06962 0.10774 0.08958 0.12509 C 0.10764 0.14381 0.12569 0.1385 0.13663 0.13965 C 0.14757 0.13965 0.1566 0.13433 0.16753 0.12902 C 0.17969 0.12254 0.18958 0.11052 0.1967 0.09988 C 0.20364 0.08925 0.2066 0.07584 0.21059 0.05457 C 0.21354 0.03329 0.21354 0.02266 0.21354 0.00647 C 0.21354 -0.00948 0.21354 -0.02543 0.21354 -0.04139 " pathEditMode="relative" rAng="0" ptsTypes="fffffffffffffffffffffff">
                                      <p:cBhvr>
                                        <p:cTn id="40" dur="2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92" y="1130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962 -0.09641 C 0.61163 -0.08578 0.6026 -0.07514 0.59861 -0.06173 C 0.59462 -0.04717 0.59253 -0.02983 0.59062 -0.01248 C 0.58854 0.00486 0.59062 0.01942 0.59253 0.03538 C 0.59462 0.05017 0.59757 0.06613 0.60469 0.07931 C 0.61059 0.09272 0.62066 0.10335 0.6316 0.11145 C 0.64167 0.11931 0.65364 0.12463 0.66562 0.1274 C 0.6776 0.12994 0.68958 0.12994 0.70069 0.1274 C 0.71267 0.12463 0.72361 0.11792 0.73264 0.10728 C 0.74167 0.09804 0.74965 0.08601 0.75364 0.07145 C 0.75868 0.05804 0.76059 0.03954 0.76059 0.02474 C 0.76163 0.01017 0.76059 -0.00717 0.75555 -0.02173 C 0.75069 -0.03514 0.74167 -0.04578 0.72969 -0.0511 C 0.71753 -0.05503 0.70555 -0.04971 0.69757 -0.04046 C 0.69062 -0.03121 0.68559 -0.01641 0.68455 0.0007 C 0.68455 0.01804 0.68559 0.03399 0.69062 0.0474 C 0.69566 0.06081 0.69462 0.06335 0.71458 0.0807 C 0.73264 0.09942 0.75069 0.09411 0.76163 0.09526 C 0.77257 0.09526 0.7816 0.08994 0.79253 0.08463 C 0.80469 0.07815 0.81458 0.06613 0.8217 0.05549 C 0.82864 0.04486 0.8316 0.03145 0.83559 0.01017 C 0.83854 -0.0111 0.83854 -0.02173 0.83854 -0.03792 C 0.83854 -0.05387 0.83854 -0.06983 0.83854 -0.08578 " pathEditMode="relative" rAng="0" ptsTypes="fffffffffffffffffffffff">
                                      <p:cBhvr>
                                        <p:cTn id="45" dur="2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92" y="1130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462 -0.08531 C 0.63663 -0.07468 0.62761 -0.06404 0.62361 -0.05063 C 0.61962 -0.03606 0.61754 -0.01872 0.61563 -0.00138 C 0.61354 0.01596 0.61563 0.03053 0.61754 0.04648 C 0.61962 0.06128 0.62257 0.07723 0.62969 0.09041 C 0.63559 0.10382 0.64566 0.11446 0.6566 0.12255 C 0.66667 0.13041 0.67865 0.13573 0.69063 0.1385 C 0.70261 0.14105 0.71459 0.14105 0.7257 0.1385 C 0.73768 0.13573 0.74861 0.12902 0.75764 0.11839 C 0.76667 0.10914 0.77465 0.09711 0.77865 0.08255 C 0.78368 0.06914 0.78559 0.05064 0.78559 0.03584 C 0.78663 0.02128 0.78559 0.00394 0.78056 -0.01063 C 0.7757 -0.02404 0.76667 -0.03468 0.75469 -0.04 C 0.74254 -0.04393 0.73056 -0.03861 0.72257 -0.02936 C 0.71563 -0.02011 0.71059 -0.00531 0.70955 0.0118 C 0.70955 0.02914 0.71059 0.04509 0.71563 0.0585 C 0.72066 0.07191 0.71962 0.07446 0.73959 0.0918 C 0.75764 0.11053 0.7757 0.10521 0.78663 0.10636 C 0.79757 0.10636 0.8066 0.10105 0.81754 0.09573 C 0.82969 0.08925 0.83959 0.07723 0.8467 0.06659 C 0.85365 0.05596 0.8566 0.04255 0.86059 0.02128 C 0.86354 -4.9711E-6 0.86354 -0.01063 0.86354 -0.02682 C 0.86354 -0.04277 0.86354 -0.05872 0.86354 -0.07468 " pathEditMode="relative" rAng="0" ptsTypes="fffffffffffffffffffffff">
                                      <p:cBhvr>
                                        <p:cTn id="50" dur="2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92" y="11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56" grpId="0"/>
      <p:bldP spid="61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 descr="Green marble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3429000" y="914400"/>
            <a:ext cx="2162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CHÍNH TẢ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2667000" y="1828800"/>
            <a:ext cx="3962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MỘT NHÀ THÔNG THÁI 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0" y="3048000"/>
            <a:ext cx="94488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</a:t>
            </a:r>
            <a:r>
              <a:rPr lang="en-US" sz="2800" b="1">
                <a:solidFill>
                  <a:srgbClr val="3333CC"/>
                </a:solidFill>
              </a:rPr>
              <a:t>Ông Trương Vĩnh Ký là người có hiểu biết rất rộng . Nhà thông thái này sử dụng thành thạo tới </a:t>
            </a:r>
            <a:r>
              <a:rPr lang="en-US" sz="2800" b="1">
                <a:solidFill>
                  <a:srgbClr val="CC3300"/>
                </a:solidFill>
              </a:rPr>
              <a:t>26</a:t>
            </a:r>
            <a:r>
              <a:rPr lang="en-US" sz="2800" b="1">
                <a:solidFill>
                  <a:srgbClr val="3333CC"/>
                </a:solidFill>
              </a:rPr>
              <a:t> </a:t>
            </a:r>
            <a:r>
              <a:rPr lang="en-US" sz="2800" b="1">
                <a:solidFill>
                  <a:srgbClr val="CC3300"/>
                </a:solidFill>
              </a:rPr>
              <a:t>ngôn ngữ</a:t>
            </a:r>
            <a:r>
              <a:rPr lang="en-US" sz="2800" b="1">
                <a:solidFill>
                  <a:srgbClr val="3333CC"/>
                </a:solidFill>
              </a:rPr>
              <a:t> , tham gia nhiều hội </a:t>
            </a:r>
            <a:r>
              <a:rPr lang="en-US" sz="2800" b="1">
                <a:solidFill>
                  <a:srgbClr val="CC3300"/>
                </a:solidFill>
              </a:rPr>
              <a:t>nghiên cứu</a:t>
            </a:r>
            <a:r>
              <a:rPr lang="en-US" sz="2800" b="1">
                <a:solidFill>
                  <a:srgbClr val="3333CC"/>
                </a:solidFill>
              </a:rPr>
              <a:t> quốc tế . Ông để lại cho chúng ta hơn </a:t>
            </a:r>
            <a:r>
              <a:rPr lang="en-US" sz="2800" b="1">
                <a:solidFill>
                  <a:srgbClr val="CC3300"/>
                </a:solidFill>
              </a:rPr>
              <a:t>100 bộ sách</a:t>
            </a:r>
            <a:r>
              <a:rPr lang="en-US" sz="2800" b="1">
                <a:solidFill>
                  <a:srgbClr val="3333CC"/>
                </a:solidFill>
              </a:rPr>
              <a:t> có giá trị về ngôn ngữ , lịch sử ,văn học ,địa lí ,…  Người </a:t>
            </a:r>
            <a:r>
              <a:rPr lang="en-US" sz="2800" b="1">
                <a:solidFill>
                  <a:srgbClr val="CC3300"/>
                </a:solidFill>
              </a:rPr>
              <a:t>đương thời</a:t>
            </a:r>
            <a:r>
              <a:rPr lang="en-US" sz="2800" b="1">
                <a:solidFill>
                  <a:srgbClr val="3333CC"/>
                </a:solidFill>
              </a:rPr>
              <a:t> liệt ông vào hàng </a:t>
            </a:r>
            <a:r>
              <a:rPr lang="en-US" sz="2800" b="1">
                <a:solidFill>
                  <a:srgbClr val="CC3300"/>
                </a:solidFill>
              </a:rPr>
              <a:t>18 nhà bác học</a:t>
            </a:r>
            <a:r>
              <a:rPr lang="en-US" sz="2800" b="1">
                <a:solidFill>
                  <a:srgbClr val="3333CC"/>
                </a:solidFill>
              </a:rPr>
              <a:t> </a:t>
            </a:r>
            <a:r>
              <a:rPr lang="en-US" sz="2800" b="1">
                <a:solidFill>
                  <a:srgbClr val="CC3300"/>
                </a:solidFill>
              </a:rPr>
              <a:t>nổi tiếng</a:t>
            </a:r>
            <a:r>
              <a:rPr lang="en-US" sz="2800" b="1">
                <a:solidFill>
                  <a:srgbClr val="3333CC"/>
                </a:solidFill>
              </a:rPr>
              <a:t> thế giới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 descr="Green marble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429000" y="914400"/>
            <a:ext cx="2162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CHÍNH TẢ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2667000" y="1828800"/>
            <a:ext cx="3962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MỘT NHÀ THÔNG THÁI  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0" y="3048000"/>
            <a:ext cx="944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</a:t>
            </a:r>
            <a:r>
              <a:rPr lang="en-US" sz="2400" b="1">
                <a:solidFill>
                  <a:srgbClr val="CC3300"/>
                </a:solidFill>
              </a:rPr>
              <a:t>LUYỆN TẬP</a:t>
            </a:r>
            <a:r>
              <a:rPr lang="en-US"/>
              <a:t> </a:t>
            </a:r>
            <a:endParaRPr lang="en-US" sz="2800" b="1">
              <a:solidFill>
                <a:srgbClr val="3333CC"/>
              </a:solidFill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04800" y="3429000"/>
            <a:ext cx="8839200" cy="2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3333CC"/>
                </a:solidFill>
              </a:rPr>
              <a:t>Bài tập 2b :  Tìm các từ  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3333CC"/>
                </a:solidFill>
              </a:rPr>
              <a:t>Chứa tiếng có vần ươt hoặc ươc , có nghĩa  như sau  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>
                <a:solidFill>
                  <a:srgbClr val="3333CC"/>
                </a:solidFill>
              </a:rPr>
              <a:t>   Dụng cụ để đo ,vẽ, kẻ. 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>
                <a:solidFill>
                  <a:srgbClr val="3333CC"/>
                </a:solidFill>
              </a:rPr>
              <a:t>  Thi không đỗ . 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>
                <a:solidFill>
                  <a:srgbClr val="3333CC"/>
                </a:solidFill>
              </a:rPr>
              <a:t>   Người chuyên nghiên cứu , bào  chế  thuốc chữa bệnh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3333CC"/>
              </a:solidFill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733800" y="4343400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thước kẻ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7467600" y="5257800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dược sĩ 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971800" y="480060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trượt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 descr="Green marble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429000" y="914400"/>
            <a:ext cx="2162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CHÍNH TẢ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2667000" y="1828800"/>
            <a:ext cx="3962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MỘT NHÀ THÔNG THÁI  </a:t>
            </a:r>
          </a:p>
        </p:txBody>
      </p:sp>
      <p:sp>
        <p:nvSpPr>
          <p:cNvPr id="10251" name="WordArt 11"/>
          <p:cNvSpPr>
            <a:spLocks noChangeArrowheads="1" noChangeShapeType="1" noTextEdit="1"/>
          </p:cNvSpPr>
          <p:nvPr/>
        </p:nvSpPr>
        <p:spPr bwMode="auto">
          <a:xfrm>
            <a:off x="2362200" y="2514600"/>
            <a:ext cx="4681538" cy="1752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ahoma"/>
                <a:ea typeface="Tahoma"/>
                <a:cs typeface="Tahoma"/>
              </a:rPr>
              <a:t>CỦNG CỐ ,DẶN DÒ </a:t>
            </a:r>
          </a:p>
        </p:txBody>
      </p:sp>
      <p:sp>
        <p:nvSpPr>
          <p:cNvPr id="10252" name="WordArt 12"/>
          <p:cNvSpPr>
            <a:spLocks noChangeArrowheads="1" noChangeShapeType="1" noTextEdit="1"/>
          </p:cNvSpPr>
          <p:nvPr/>
        </p:nvSpPr>
        <p:spPr bwMode="auto">
          <a:xfrm>
            <a:off x="1600200" y="4800600"/>
            <a:ext cx="6477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Về nhà đọc lại các bài tập chính tả, ghi nhớ </a:t>
            </a:r>
          </a:p>
          <a:p>
            <a:pPr algn="ctr"/>
            <a:r>
              <a:rPr lang="vi-VN" sz="24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để không viết sai  .Chuẩn bị trước bài  : Nghe nhạc</a:t>
            </a:r>
            <a:endParaRPr lang="en-US" sz="2400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3366FF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 descr="046"/>
          <p:cNvSpPr>
            <a:spLocks noChangeArrowheads="1" noChangeShapeType="1" noTextEdit="1"/>
          </p:cNvSpPr>
          <p:nvPr/>
        </p:nvSpPr>
        <p:spPr bwMode="auto">
          <a:xfrm>
            <a:off x="1676400" y="1219200"/>
            <a:ext cx="6248400" cy="3276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TopRight"/>
              <a:lightRig rig="legacyFlat3" dir="b"/>
            </a:scene3d>
            <a:sp3d extrusionH="430200" prstMaterial="legacyPlastic">
              <a:extrusionClr>
                <a:srgbClr val="CC6600"/>
              </a:extrusionClr>
            </a:sp3d>
          </a:bodyPr>
          <a:lstStyle/>
          <a:p>
            <a:pPr algn="ctr"/>
            <a:r>
              <a:rPr lang="en-US" sz="3600" b="1" kern="10">
                <a:ln w="19050">
                  <a:round/>
                  <a:headEnd/>
                  <a:tailEnd/>
                </a:ln>
                <a:blipFill dpi="0" rotWithShape="1">
                  <a:blip r:embed="rId3"/>
                  <a:srcRect/>
                  <a:tile tx="0" ty="0" sx="100000" sy="100000" flip="none" algn="tl"/>
                </a:blipFill>
                <a:latin typeface="Verdana"/>
              </a:rPr>
              <a:t>TIẾT HỌC ĐẾN ĐÂY LÀ KẾT THÚC. </a:t>
            </a:r>
          </a:p>
          <a:p>
            <a:pPr algn="ctr"/>
            <a:endParaRPr lang="en-US" sz="3600" b="1" kern="10">
              <a:ln w="19050">
                <a:round/>
                <a:headEnd/>
                <a:tailEnd/>
              </a:ln>
              <a:blipFill dpi="0" rotWithShape="1">
                <a:blip r:embed="rId3"/>
                <a:srcRect/>
                <a:tile tx="0" ty="0" sx="100000" sy="100000" flip="none" algn="tl"/>
              </a:blipFill>
              <a:latin typeface="Verdana"/>
            </a:endParaRPr>
          </a:p>
          <a:p>
            <a:pPr algn="ctr"/>
            <a:r>
              <a:rPr lang="en-US" sz="3600" b="1" kern="10">
                <a:ln w="19050">
                  <a:round/>
                  <a:headEnd/>
                  <a:tailEnd/>
                </a:ln>
                <a:blipFill dpi="0" rotWithShape="1">
                  <a:blip r:embed="rId3"/>
                  <a:srcRect/>
                  <a:tile tx="0" ty="0" sx="100000" sy="100000" flip="none" algn="tl"/>
                </a:blipFill>
                <a:latin typeface="Verdana"/>
              </a:rPr>
              <a:t>CHÚC  CÁC THẦY ,CÔ GIÁO SỨC KHỎE</a:t>
            </a:r>
          </a:p>
          <a:p>
            <a:pPr algn="ctr"/>
            <a:endParaRPr lang="en-US" sz="3600" b="1" kern="10">
              <a:ln w="19050">
                <a:round/>
                <a:headEnd/>
                <a:tailEnd/>
              </a:ln>
              <a:blipFill dpi="0" rotWithShape="1">
                <a:blip r:embed="rId3"/>
                <a:srcRect/>
                <a:tile tx="0" ty="0" sx="100000" sy="100000" flip="none" algn="tl"/>
              </a:blipFill>
              <a:latin typeface="Verdana"/>
            </a:endParaRPr>
          </a:p>
          <a:p>
            <a:pPr algn="ctr"/>
            <a:r>
              <a:rPr lang="en-US" sz="3600" b="1" kern="10">
                <a:ln w="19050">
                  <a:round/>
                  <a:headEnd/>
                  <a:tailEnd/>
                </a:ln>
                <a:blipFill dpi="0" rotWithShape="1">
                  <a:blip r:embed="rId3"/>
                  <a:srcRect/>
                  <a:tile tx="0" ty="0" sx="100000" sy="100000" flip="none" algn="tl"/>
                </a:blipFill>
                <a:latin typeface="Verdana"/>
              </a:rPr>
              <a:t> </a:t>
            </a:r>
          </a:p>
          <a:p>
            <a:pPr algn="ctr"/>
            <a:r>
              <a:rPr lang="en-US" sz="3600" b="1" kern="10">
                <a:ln w="19050">
                  <a:round/>
                  <a:headEnd/>
                  <a:tailEnd/>
                </a:ln>
                <a:blipFill dpi="0" rotWithShape="1">
                  <a:blip r:embed="rId3"/>
                  <a:srcRect/>
                  <a:tile tx="0" ty="0" sx="100000" sy="100000" flip="none" algn="tl"/>
                </a:blipFill>
                <a:latin typeface="Verdana"/>
              </a:rPr>
              <a:t>    CÁC EM HỌC SINH CHĂM NGOAN </a:t>
            </a:r>
          </a:p>
        </p:txBody>
      </p:sp>
      <p:pic>
        <p:nvPicPr>
          <p:cNvPr id="11267" name="Picture 3" descr="212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2133600"/>
            <a:ext cx="514350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222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2943225"/>
            <a:ext cx="43815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5" descr="232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5143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2424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0" y="3781425"/>
            <a:ext cx="48577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3" name="Picture 9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4" name="Picture 10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5" name="Picture 11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6" name="Picture 12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0" y="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7" name="Picture 13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9" name="Picture 15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0292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0" name="Picture 16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0292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1" name="Picture 17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1054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2" name="Picture 18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1054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3" name="Picture 19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1054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4" name="Picture 20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1054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5" name="Picture 21" descr="1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1270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86" name="WordArt 22"/>
          <p:cNvSpPr>
            <a:spLocks noChangeArrowheads="1" noChangeShapeType="1" noTextEdit="1"/>
          </p:cNvSpPr>
          <p:nvPr/>
        </p:nvSpPr>
        <p:spPr bwMode="auto">
          <a:xfrm>
            <a:off x="1828800" y="5410200"/>
            <a:ext cx="5638800" cy="8461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ahoma"/>
                <a:ea typeface="Tahoma"/>
                <a:cs typeface="Tahoma"/>
              </a:rPr>
              <a:t>TẠM BIỆT VÀ HẸN GẶP LẠI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5  -0.017 0.02131  -0.021 0.03463  C -0.025 0.04928  -0.027 0.06659  -0.029 0.0839  C -0.031 0.10122  -0.029 0.11587  -0.027 0.13185  C -0.025 0.1465  -0.022 0.16248  -0.015 0.1758  C -0.009 0.18911  0.001 0.19977  0.012 0.20776  C 0.022 0.21575  0.034 0.22108  0.046 0.22374  C 0.058 0.2264  0.07 0.2264  0.081 0.22374  C 0.093 0.22108  0.104 0.21442  0.113 0.20376  C 0.122 0.19444  0.13 0.18246  0.134 0.16781  C 0.139 0.15449  0.141 0.13584  0.141 0.12119  C 0.142 0.10654  0.141 0.08923  0.136 0.07458  C 0.131 0.06126  0.122 0.05061  0.11 0.04528  C 0.098 0.04129  0.086 0.04661  0.078 0.05594  C 0.071 0.06526  0.066 0.07991  0.065 0.09722  C 0.065 0.11453  0.066 0.13052  0.071 0.14383  C 0.076 0.15715  0.075 0.15982  0.095 0.17713  C 0.113 0.19577  0.131 0.19045  0.142 0.19178  C 0.153 0.19178  0.162 0.18645  0.173 0.18112  C 0.185 0.17446  0.195 0.16248  0.202 0.15182  C 0.209 0.14117  0.212 0.12785  0.216 0.10654  C 0.219 0.08523  0.219 0.07458  0.219 0.0586  C 0.219 0.04262  0.219 0.02664  0.219 0.01065  E" pathEditMode="relative" ptsTypes="">
                                      <p:cBhvr>
                                        <p:cTn id="18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5  -0.017 0.02131  -0.021 0.03463  C -0.025 0.04928  -0.027 0.06659  -0.029 0.0839  C -0.031 0.10122  -0.029 0.11587  -0.027 0.13185  C -0.025 0.1465  -0.022 0.16248  -0.015 0.1758  C -0.009 0.18911  0.001 0.19977  0.012 0.20776  C 0.022 0.21575  0.034 0.22108  0.046 0.22374  C 0.058 0.2264  0.07 0.2264  0.081 0.22374  C 0.093 0.22108  0.104 0.21442  0.113 0.20376  C 0.122 0.19444  0.13 0.18246  0.134 0.16781  C 0.139 0.15449  0.141 0.13584  0.141 0.12119  C 0.142 0.10654  0.141 0.08923  0.136 0.07458  C 0.131 0.06126  0.122 0.05061  0.11 0.04528  C 0.098 0.04129  0.086 0.04661  0.078 0.05594  C 0.071 0.06526  0.066 0.07991  0.065 0.09722  C 0.065 0.11453  0.066 0.13052  0.071 0.14383  C 0.076 0.15715  0.075 0.15982  0.095 0.17713  C 0.113 0.19577  0.131 0.19045  0.142 0.19178  C 0.153 0.19178  0.162 0.18645  0.173 0.18112  C 0.185 0.17446  0.195 0.16248  0.202 0.15182  C 0.209 0.14117  0.212 0.12785  0.216 0.10654  C 0.219 0.08523  0.219 0.07458  0.219 0.0586  C 0.219 0.04262  0.219 0.02664  0.219 0.01065  E" pathEditMode="relative" ptsTypes="">
                                      <p:cBhvr>
                                        <p:cTn id="21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5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19 -0.003 C 0.06215 0.02451 0.12326 0.04833 0.20017 0.04948 C 0.26111 0.05179 0.31111 0.03862 0.31215 0.0222 C 0.31215 0.00578 0.26319 -0.00948 0.20121 -0.0104 C 0.17014 -0.0104 0.14218 -0.00832 0.12222 -0.003 C 0.09323 0.00463 0.07621 0.01688 0.07621 0.03075 C 0.07621 0.03862 0.08125 0.04625 0.09028 0.05272 C 0.11111 0.06682 0.15225 0.07677 0.19913 0.07792 C 0.25416 0.08 0.29913 0.06798 0.29913 0.05388 C 0.30017 0.03862 0.25521 0.02544 0.20017 0.02336 C 0.17222 0.02336 0.14722 0.02544 0.12812 0.02983 C 0.10312 0.03746 0.08715 0.04948 0.08715 0.06151 C 0.08715 0.06798 0.09218 0.07445 0.10017 0.08116 C 0.11927 0.09318 0.15521 0.10289 0.19826 0.10405 C 0.24826 0.1052 0.28819 0.09434 0.28819 0.08116 C 0.28923 0.06798 0.24913 0.05619 0.19913 0.05503 C 0.17413 0.05388 0.15121 0.05619 0.1342 0.06035 C 0.11111 0.06682 0.09826 0.07677 0.09826 0.08879 C 0.09826 0.09434 0.10225 0.10081 0.1092 0.10613 C 0.12621 0.11723 0.1592 0.12601 0.19722 0.12717 C 0.24218 0.12717 0.27812 0.11838 0.27812 0.10613 C 0.27812 0.09434 0.24323 0.08347 0.19826 0.08231 C 0.17621 0.08231 0.15521 0.0844 0.14028 0.08786 C 0.11927 0.09318 0.10712 0.10289 0.10625 0.11283 C 0.10625 0.11838 0.11111 0.1237 0.11718 0.1281 C 0.13212 0.13896 0.16215 0.14659 0.19618 0.14659 C 0.23611 0.14775 0.26927 0.14012 0.26927 0.12925 C 0.27014 0.11838 0.23715 0.10844 0.19722 0.10729 C 0.17725 0.10729 0.15816 0.10844 0.14514 0.11283 C 0.12621 0.11723 0.11528 0.12601 0.11528 0.13457 C 0.11528 0.14012 0.11823 0.14451 0.12413 0.1489 C 0.13819 0.15885 0.16423 0.16509 0.19514 0.16625 C 0.23212 0.16625 0.26111 0.15977 0.26111 0.14983 C 0.26215 0.14012 0.23316 0.13133 0.19618 0.13018 C 0.17812 0.13018 0.16215 0.13133 0.15017 0.13457 C 0.13316 0.13896 0.12326 0.14659 0.12326 0.15538 C 0.12326 0.15977 0.12621 0.16301 0.13125 0.1674 C 0.14323 0.17619 0.16718 0.18151 0.19514 0.18266 C 0.22812 0.18382 0.25416 0.17711 0.25416 0.1674 C 0.25416 0.15977 0.22916 0.15099 0.19618 0.15099 C 0.17916 0.14983 0.16423 0.15214 0.15312 0.15422 C 0.13819 0.15885 0.12916 0.16509 0.12916 0.17272 C 0.12916 0.17711 0.13212 0.18058 0.13715 0.18382 C 0.14826 0.19145 0.17014 0.197 0.19427 0.19792 C 0.22413 0.19908 0.24826 0.1926 0.24826 0.18497 C 0.24826 0.17619 0.22413 0.16948 0.19514 0.16833 C 0.18125 0.16833 0.16718 0.16948 0.15712 0.17272 C 0.14323 0.17619 0.13524 0.18151 0.13524 0.18937 C 0.13524 0.1926 0.13819 0.19584 0.14218 0.19908 C 0.15225 0.20555 0.17118 0.2111 0.19427 0.2111 C 0.22014 0.21203 0.24218 0.20671 0.24218 0.19908 C 0.24218 0.1926 0.22118 0.1859 0.19427 0.1859 C 0.18212 0.18497 0.16927 0.1859 0.16024 0.18821 C 0.14826 0.1926 0.14114 0.19792 0.14114 0.20324 C 0.14114 0.20671 0.14323 0.20994 0.14722 0.21203 C 0.15625 0.21873 0.17326 0.22312 0.19427 0.22428 C 0.21823 0.22428 0.23715 0.21873 0.23715 0.21318 C 0.23715 0.20671 0.21823 0.2 0.19427 0.2 C 0.18212 0.2 0.17118 0.20116 0.16423 0.20324 C 0.15225 0.20555 0.14618 0.2111 0.14618 0.21642 C 0.14618 0.21873 0.14826 0.22197 0.15121 0.22428 C 0.1592 0.23075 0.17517 0.23399 0.19323 0.23515 C 0.21528 0.23515 0.23212 0.23075 0.23212 0.2252 C 0.23212 0.21873 0.21528 0.21434 0.19427 0.21318 C 0.18316 0.21318 0.17326 0.21434 0.16614 0.21642 C 0.15625 0.21873 0.15017 0.22312 0.15017 0.22867 C 0.15017 0.23075 0.15225 0.23283 0.15521 0.23515 " pathEditMode="relative" rAng="0" ptsTypes="fffffffffffffffffffffffffffffffffffffffffffffffffffffffffffffffffff">
                                      <p:cBhvr>
                                        <p:cTn id="24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96" y="115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8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0.04786 C 0.02014 -0.04786 0.03421 -0.02913 0.03421 -0.00648 C 0.03421 0.01734 0.02014 0.03607 0.00313 0.03607 C -0.01388 0.03607 -0.02795 0.0548 -0.02795 0.07722 C -0.02795 0.09988 -0.01388 0.11861 0.00313 0.11861 C 0.02014 0.11861 0.03421 0.13734 0.03421 0.16 C 0.03421 0.18243 0.02014 0.20115 0.00313 0.20115 C -0.01388 0.20115 -0.02795 0.21988 -0.02795 0.2437 C -0.02795 0.26636 -0.01388 0.28508 0.00313 0.28508 C 0.02014 0.28508 0.03421 0.26636 0.03421 0.2437 C 0.03421 0.21988 0.02014 0.20115 0.00313 0.20115 C -0.01388 0.20115 -0.02795 0.18243 -0.02795 0.16 C -0.02795 0.13734 -0.01388 0.11861 0.00313 0.11861 C 0.02014 0.11861 0.03421 0.09988 0.03421 0.07722 C 0.03421 0.0548 0.02014 0.03607 0.00313 0.03607 C -0.01388 0.03607 -0.02795 0.01734 -0.02795 -0.00648 C -0.02795 -0.02913 -0.01388 -0.04786 0.00313 -0.04786 Z " pathEditMode="relative" rAng="0" ptsTypes="fffffffffffffffff">
                                      <p:cBhvr>
                                        <p:cTn id="27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268238"/>
  <p:tag name="VIOLETTITLE" val="CHÍNH TẢ  T 22 NHÀ THÔNG THÁI"/>
  <p:tag name="VIOLETLESSON" val="42"/>
  <p:tag name="VIOLETCATID" val="8048908"/>
  <p:tag name="VIOLETSUBJECT" val="Chính tả 3"/>
  <p:tag name="VIOLETAUTHORID" val="1964047"/>
  <p:tag name="VIOLETAUTHORNAME" val="Hoàng Thị Lan"/>
  <p:tag name="VIOLETAUTHORAVATAR" val="1/964/47/avatar.jpg"/>
  <p:tag name="VIOLETAUTHORADDRESS" val="Trường TH Đinh Bộ Lĩnh - Quảng Nam"/>
  <p:tag name="VIOLETAUTHORHOMEPAGE" val="http://violet.vn/Hoalantm60"/>
  <p:tag name="VIOLETDATE" val="2011-02-05 12:20:46"/>
  <p:tag name="VIOLETHIT" val="316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375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Smart</dc:creator>
  <cp:lastModifiedBy>Microsoft</cp:lastModifiedBy>
  <cp:revision>8</cp:revision>
  <dcterms:created xsi:type="dcterms:W3CDTF">2011-01-24T13:00:15Z</dcterms:created>
  <dcterms:modified xsi:type="dcterms:W3CDTF">2018-01-24T03:06:55Z</dcterms:modified>
</cp:coreProperties>
</file>