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3"/>
  </p:notesMasterIdLst>
  <p:handoutMasterIdLst>
    <p:handoutMasterId r:id="rId24"/>
  </p:handoutMasterIdLst>
  <p:sldIdLst>
    <p:sldId id="329" r:id="rId2"/>
    <p:sldId id="330" r:id="rId3"/>
    <p:sldId id="331" r:id="rId4"/>
    <p:sldId id="332" r:id="rId5"/>
    <p:sldId id="307" r:id="rId6"/>
    <p:sldId id="334" r:id="rId7"/>
    <p:sldId id="341" r:id="rId8"/>
    <p:sldId id="317" r:id="rId9"/>
    <p:sldId id="345" r:id="rId10"/>
    <p:sldId id="318" r:id="rId11"/>
    <p:sldId id="321" r:id="rId12"/>
    <p:sldId id="335" r:id="rId13"/>
    <p:sldId id="343" r:id="rId14"/>
    <p:sldId id="336" r:id="rId15"/>
    <p:sldId id="344" r:id="rId16"/>
    <p:sldId id="324" r:id="rId17"/>
    <p:sldId id="328" r:id="rId18"/>
    <p:sldId id="273" r:id="rId19"/>
    <p:sldId id="339" r:id="rId20"/>
    <p:sldId id="338" r:id="rId21"/>
    <p:sldId id="340" r:id="rId22"/>
  </p:sldIdLst>
  <p:sldSz cx="9144000" cy="6858000" type="screen4x3"/>
  <p:notesSz cx="7045325" cy="9345613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9900"/>
    <a:srgbClr val="0000FF"/>
    <a:srgbClr val="FF0000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>
        <p:scale>
          <a:sx n="45" d="100"/>
          <a:sy n="45" d="100"/>
        </p:scale>
        <p:origin x="-209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Verdana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975" y="0"/>
            <a:ext cx="30527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>
                <a:latin typeface="Verdana" pitchFamily="34" charset="0"/>
              </a:defRPr>
            </a:lvl1pPr>
          </a:lstStyle>
          <a:p>
            <a:fld id="{7557C2B2-6022-427A-B821-2F7FBAA15C40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8888"/>
            <a:ext cx="30527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Verdana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975" y="8878888"/>
            <a:ext cx="30527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>
                <a:latin typeface="Verdana" pitchFamily="34" charset="0"/>
              </a:defRPr>
            </a:lvl1pPr>
          </a:lstStyle>
          <a:p>
            <a:fld id="{45F0AFF7-B996-4611-B5D5-9AED19C763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19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0975" y="0"/>
            <a:ext cx="30527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Verdana" pitchFamily="34" charset="0"/>
              </a:defRPr>
            </a:lvl1pPr>
          </a:lstStyle>
          <a:p>
            <a:fld id="{1BCEF1B7-A062-4509-986F-7A0A796CC42C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1914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2013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38650"/>
            <a:ext cx="5635625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8888"/>
            <a:ext cx="30527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0975" y="8878888"/>
            <a:ext cx="30527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Verdana" pitchFamily="34" charset="0"/>
              </a:defRPr>
            </a:lvl1pPr>
          </a:lstStyle>
          <a:p>
            <a:fld id="{E78F741D-C7FF-4656-99A4-159C8B0B7C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6335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D0FBC-A5D0-4AB9-ACD7-5D20621B16F1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F8B58-9CA1-440F-9C19-B7D2C9EBFA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086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FA4A5-4A22-4A4F-94EB-1F85C3ABC266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E46D3-AE11-428D-9D9C-E86D41D9DC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643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24521-5040-44DA-B890-46A5020C2001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DB832-BA8B-4950-9744-2A1EE1EFD1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05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124B79-FE07-47D5-90E7-800F90B8F82F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EE8DF2-B45F-4C83-9F8C-F573C29958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73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44F61A-367A-4200-97B0-B8ABECA343A8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90E9C-65DE-4169-8742-E537F24F2D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696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0B7B8-06B0-4C6C-B7C5-EC8B72A88ADB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961E2-C265-4297-83AE-993CB236AD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993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2520F-E1BC-4FC9-8631-9407448490DB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C733F-5C45-4417-B105-62CC785C2A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99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EC8346-78CE-4F3C-B94F-4492241E76E4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2C206-399D-4CFA-B29D-E29F8CCB5A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237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F00F9-B997-4CA5-8C65-99E50E543A34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AD36C-3A9F-40EF-B792-5A4F7EA161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4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91A2A2-F782-4396-89EF-17D398DCA813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2C719-35A5-4EE3-B969-B9DA3FC0F6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853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A11B5F-9B83-44EF-9585-41749A53D64B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94791-092F-400A-AE97-9A49CB5F02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431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F1C74-78E3-475A-B2FD-40D684DC65E3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CD4B1-83EE-47DB-BD2E-A2BD32C750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61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F11B671-75D5-4C80-8976-4F4ED305F4F8}" type="datetimeFigureOut">
              <a:rPr lang="en-US" altLang="vi-VN"/>
              <a:pPr/>
              <a:t>12/17/2017</a:t>
            </a:fld>
            <a:endParaRPr lang="en-US" altLang="vi-VN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6A3D27-4EFE-4E23-8134-AF6751D466B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DUNG_%20TNXH%20L3\MOV00221.MPG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DUNG_%20TNXH%20L3\MOV00221.MPG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7699" name="Picture 3" descr="LIN_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0" name="Picture 4" descr="LIN_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1" name="Picture 5" descr="LIN_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03" y="2141"/>
              <a:ext cx="4128" cy="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2" name="Picture 6" descr="LIN_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45" y="2132"/>
              <a:ext cx="4128" cy="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7703" name="WordArt 9"/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8991600" cy="5576888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32498"/>
                <a:gd name="adj2" fmla="val 77241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0" y="33528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Môn: Tự nhiên và xã hội</a:t>
            </a:r>
          </a:p>
        </p:txBody>
      </p:sp>
      <p:pic>
        <p:nvPicPr>
          <p:cNvPr id="157706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7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968" y="48807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9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6570">
            <a:off x="7162007" y="793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10" name="WordArt 14"/>
          <p:cNvSpPr>
            <a:spLocks noChangeArrowheads="1" noChangeShapeType="1" noTextEdit="1"/>
          </p:cNvSpPr>
          <p:nvPr/>
        </p:nvSpPr>
        <p:spPr bwMode="auto">
          <a:xfrm>
            <a:off x="1524000" y="5334000"/>
            <a:ext cx="6096000" cy="752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 thực hiện : </a:t>
            </a:r>
            <a:r>
              <a:rPr lang="vi-VN" sz="36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Đinh Hoàng Yến</a:t>
            </a:r>
            <a:endParaRPr lang="vi-VN" sz="36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nimBg="1"/>
      <p:bldP spid="1577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thanhphohatin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7" name="Picture 3" descr="Nha12tang-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4" descr="d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/>
          <a:stretch>
            <a:fillRect/>
          </a:stretch>
        </p:blipFill>
        <p:spPr bwMode="auto">
          <a:xfrm>
            <a:off x="0" y="3505200"/>
            <a:ext cx="47244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5" descr="Hnhnh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48483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48484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8485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8486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8488" name="chim24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9" name="chim24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057400" y="320675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1295400" y="9525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457200" y="125253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II. </a:t>
            </a:r>
            <a:r>
              <a:rPr lang="en-US" altLang="vi-VN" sz="4800" b="1" baseline="-25000">
                <a:latin typeface="Times New Roman" pitchFamily="18" charset="0"/>
              </a:rPr>
              <a:t>Hoạt  động chủ yếu của người dân sống ở làng quê và đô thị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533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graphicFrame>
        <p:nvGraphicFramePr>
          <p:cNvPr id="148533" name="Group 53"/>
          <p:cNvGraphicFramePr>
            <a:graphicFrameLocks noGrp="1"/>
          </p:cNvGraphicFramePr>
          <p:nvPr/>
        </p:nvGraphicFramePr>
        <p:xfrm>
          <a:off x="457200" y="2514600"/>
          <a:ext cx="8382000" cy="4267200"/>
        </p:xfrm>
        <a:graphic>
          <a:graphicData uri="http://schemas.openxmlformats.org/drawingml/2006/table">
            <a:tbl>
              <a:tblPr/>
              <a:tblGrid>
                <a:gridCol w="2257425"/>
                <a:gridCol w="2792413"/>
                <a:gridCol w="3332162"/>
              </a:tblGrid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Sự khác biệt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Làng quê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 thị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Hoạt động chủ yếu của người dân</a:t>
                      </a:r>
                      <a:endParaRPr kumimoji="0" lang="vi-VN" alt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[[¬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667000" y="3124200"/>
            <a:ext cx="30480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 Trồng trọt;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 Chăn nuôi;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 Làm ruộng;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 Nghề thủ công;…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486400" y="3008313"/>
            <a:ext cx="33528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Làm việc trong nhà máy, xí nghiệp;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-Làm việc trong các công sở , cửa hàng…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48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2" fill="hold"/>
                                        <p:tgtEl>
                                          <p:spTgt spid="148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88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89"/>
                </p:tgtEl>
              </p:cMediaNode>
            </p:audio>
          </p:childTnLst>
        </p:cTn>
      </p:par>
    </p:tnLst>
    <p:bldLst>
      <p:bldP spid="13330" grpId="0"/>
      <p:bldP spid="133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65891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65892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5893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5894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5895" name="Picture 7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6557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6" name="chim249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7" name="chim251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2057400" y="6096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838200" y="0"/>
            <a:ext cx="7861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altLang="vi-VN" sz="37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1295400" y="1138238"/>
            <a:ext cx="6372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533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685800" y="2895600"/>
            <a:ext cx="80772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altLang="vi-VN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Ở làng quê, người dân thường sống bằng nghề trồng trọt, chăn nuôi, chài lưới, các nghề thủ công …</a:t>
            </a:r>
          </a:p>
          <a:p>
            <a:r>
              <a:rPr lang="en-US" altLang="vi-VN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Ở đô thị, người dân thường đi làm trong các công sở, cửa hàng, nhà máy …</a:t>
            </a:r>
          </a:p>
          <a:p>
            <a:pPr>
              <a:spcBef>
                <a:spcPct val="20000"/>
              </a:spcBef>
            </a:pPr>
            <a:endParaRPr lang="en-US" altLang="vi-VN" sz="3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03" name="Text Box 15"/>
          <p:cNvSpPr txBox="1">
            <a:spLocks noChangeArrowheads="1"/>
          </p:cNvSpPr>
          <p:nvPr/>
        </p:nvSpPr>
        <p:spPr bwMode="auto">
          <a:xfrm>
            <a:off x="304800" y="169386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II. </a:t>
            </a:r>
            <a:r>
              <a:rPr lang="en-US" altLang="vi-VN" sz="4800" b="1" baseline="-25000">
                <a:latin typeface="Times New Roman" pitchFamily="18" charset="0"/>
              </a:rPr>
              <a:t>Hoạt  động chủ yếu của người dân sống ở làng quê và đô thị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65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65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89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897"/>
                </p:tgtEl>
              </p:cMediaNode>
            </p:audio>
          </p:childTnLst>
        </p:cTn>
      </p:par>
    </p:tnLst>
    <p:bldLst>
      <p:bldP spid="1659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1" name="Picture 3" descr="Vuot-qua-ret-hai-bang-giong-lua-ngan-ngay-19832-1"/>
          <p:cNvPicPr>
            <a:picLocks noChangeAspect="1" noChangeArrowheads="1"/>
          </p:cNvPicPr>
          <p:nvPr/>
        </p:nvPicPr>
        <p:blipFill>
          <a:blip r:embed="rId3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2" name="Picture 4" descr="070901-nghe-dan-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3" name="Picture 5" descr="Image128'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5" name="Picture 7" descr="BO-STR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Vuot-qua-ret-hai-bang-giong-lua-ngan-ngay-19832-1"/>
          <p:cNvPicPr>
            <a:picLocks noChangeAspect="1" noChangeArrowheads="1"/>
          </p:cNvPicPr>
          <p:nvPr/>
        </p:nvPicPr>
        <p:blipFill>
          <a:blip r:embed="rId2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5814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5" name="Picture 3" descr="BO-ST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6" name="Picture 4" descr="070901-nghe-dan-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KLXG1P7PRD_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5" name="Picture 3" descr="duyen%20ban%20h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6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KLXG1P7PRD_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9" name="Picture 3" descr="duyen%20ban%20h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95800" cy="3490913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0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00425"/>
            <a:ext cx="4572000" cy="34575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1" name="Picture 14" descr="Ngân hà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56675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56676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6677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6678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6680" name="chim25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1" name="chim25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2057400" y="6096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1295400" y="1138238"/>
            <a:ext cx="6372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533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1676400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398463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449263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611188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7747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buFontTx/>
              <a:buChar char="-"/>
            </a:pPr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Ở làng quê, người dân thường sống bằng nghề trồng trọt, chăn nuôi, chài lưới, các nghề thủ công …; xung quanh nhà thường có  vườn cây, chuồng trại …; đường làng nhỏ, ít người và xe cộ qua lại. </a:t>
            </a:r>
          </a:p>
          <a:p>
            <a:pPr algn="l">
              <a:buFontTx/>
              <a:buChar char="-"/>
            </a:pPr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Ở đô thị, người dân thường đi làm trong các công sở, cửa hàng, nhà máy …; nhà ở tập  trung san sát, đường phố có nhiều người và xe cộ đi lại.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56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56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80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8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24000" y="0"/>
            <a:ext cx="594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000" b="1">
                <a:solidFill>
                  <a:srgbClr val="990000"/>
                </a:solidFill>
                <a:latin typeface="Times New Roman" pitchFamily="18" charset="0"/>
              </a:rPr>
              <a:t>Trò chơi : Đúng, sai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1000" y="8382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đô thị, người dân thường đi làm trong </a:t>
            </a:r>
          </a:p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các công sở, cửa hàng, nhà máy,...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4800" y="1676400"/>
            <a:ext cx="7086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làng quê ít vườn cây, nhà cửa san sát.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04800" y="2895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làng quê hoạt động chủ yếu là buôn </a:t>
            </a:r>
          </a:p>
          <a:p>
            <a:pPr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bán, làm việc tại các nhà máy, công sở,.. 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81000" y="42672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làng quê, đường sá nhỏ, ít người và </a:t>
            </a:r>
          </a:p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xe cộ qua lại. </a:t>
            </a:r>
          </a:p>
          <a:p>
            <a:pPr algn="just" eaLnBrk="0" hangingPunct="0"/>
            <a:endParaRPr lang="en-US" altLang="vi-VN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7867650" y="83820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7848600" y="198120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7847013" y="315595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7854950" y="434340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7950200" y="990600"/>
            <a:ext cx="83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7924800" y="21336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7924800" y="32004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 flipH="1">
            <a:off x="7848600" y="44196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pic>
        <p:nvPicPr>
          <p:cNvPr id="54288" name="Picture 16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10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381000" y="52578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đô thị, đường phố có rất nhiều người </a:t>
            </a:r>
          </a:p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Và xe cộ đi lại.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 flipH="1">
            <a:off x="7924800" y="55626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7862888" y="5465763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0"/>
      <p:bldP spid="54277" grpId="0"/>
      <p:bldP spid="54278" grpId="0"/>
      <p:bldP spid="54279" grpId="0" animBg="1"/>
      <p:bldP spid="54280" grpId="0" animBg="1"/>
      <p:bldP spid="54281" grpId="0" animBg="1"/>
      <p:bldP spid="54282" grpId="0" animBg="1"/>
      <p:bldP spid="54283" grpId="0"/>
      <p:bldP spid="54284" grpId="0"/>
      <p:bldP spid="54285" grpId="0"/>
      <p:bldP spid="54286" grpId="0"/>
      <p:bldP spid="54289" grpId="0"/>
      <p:bldP spid="54290" grpId="0"/>
      <p:bldP spid="542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69987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69988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9989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9990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9991" name="chim25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2" name="chim25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2057400" y="6096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1295400" y="1138238"/>
            <a:ext cx="6372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533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1676400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398463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449263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611188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7747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Ở làng quê, xung quanh nhà thường có  vườn cây, chuồng trại … Đường làng nhỏ, ít người và xe cộ qua lại. Người dân thường sống bằng nghề trồng trọt, chăn nuôi, chài lưới, các nghề thủ công …</a:t>
            </a:r>
          </a:p>
          <a:p>
            <a:pPr algn="l">
              <a:buFont typeface="Wingdings" pitchFamily="2" charset="2"/>
              <a:buNone/>
            </a:pPr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Ở đô thị, nhà ở tập  trung san sát, đường phố có nhiều người và xe cộ đi lại. Người dân thường đi làm trong các công sở, cửa hàng, nhà máy …</a:t>
            </a:r>
          </a:p>
          <a:p>
            <a:pPr algn="l"/>
            <a:endParaRPr lang="en-US" altLang="vi-VN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699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699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991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9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58723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58724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8725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8726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8727" name="Picture 7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6557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8" name="chim229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9" name="chim23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2057400" y="6096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1295400" y="14478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457200" y="20574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I. Sù kh¸c biÖt gi÷a lµng quª vµ ®« thÞ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58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58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9"/>
                </p:tgtEl>
              </p:cMediaNode>
            </p:audio>
          </p:childTnLst>
        </p:cTn>
      </p:par>
    </p:tnLst>
    <p:bldLst>
      <p:bldP spid="158732" grpId="0"/>
      <p:bldP spid="1587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Anh de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3" name="WordArt 3"/>
          <p:cNvSpPr>
            <a:spLocks noChangeArrowheads="1" noChangeShapeType="1" noTextEdit="1"/>
          </p:cNvSpPr>
          <p:nvPr/>
        </p:nvSpPr>
        <p:spPr bwMode="auto">
          <a:xfrm>
            <a:off x="2057400" y="1524000"/>
            <a:ext cx="4648200" cy="1524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635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905000" y="2514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 altLang="vi-VN"/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6858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600">
                <a:latin typeface="Times New Roman" pitchFamily="18" charset="0"/>
              </a:rPr>
              <a:t>Đọc lại nội dung bài: Làng quê và đô thị.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vi-VN" sz="3600">
                <a:latin typeface="Times New Roman" pitchFamily="18" charset="0"/>
              </a:rPr>
              <a:t>Chuẩn bị bài: An toàn khi đi xe đạp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Mục tiêu: </a:t>
            </a:r>
          </a:p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	- Biết được một số đặc điểm của làng quê và đô thị.</a:t>
            </a:r>
          </a:p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   - Nêu được một số đặc điểm của làng quê và đô thị.</a:t>
            </a:r>
          </a:p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   -Thêm yêu quý và gắn bó với nơi mình đang sống.</a:t>
            </a:r>
          </a:p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   -GD KNS: Kĩ năng tìm kiếm và xử lí thông tin, tư duy sáng tạo</a:t>
            </a:r>
          </a:p>
          <a:p>
            <a:pPr>
              <a:buFontTx/>
              <a:buNone/>
            </a:pPr>
            <a:endParaRPr lang="en-US" altLang="vi-VN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vi-VN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DSC001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64820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Oval 3"/>
          <p:cNvSpPr>
            <a:spLocks noChangeArrowheads="1"/>
          </p:cNvSpPr>
          <p:nvPr/>
        </p:nvSpPr>
        <p:spPr bwMode="auto">
          <a:xfrm>
            <a:off x="287338" y="296863"/>
            <a:ext cx="468312" cy="4683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pic>
        <p:nvPicPr>
          <p:cNvPr id="159748" name="Picture 4" descr="DSC00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304800"/>
            <a:ext cx="4411662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9" name="Oval 5"/>
          <p:cNvSpPr>
            <a:spLocks noChangeArrowheads="1"/>
          </p:cNvSpPr>
          <p:nvPr/>
        </p:nvSpPr>
        <p:spPr bwMode="auto">
          <a:xfrm>
            <a:off x="4608513" y="296863"/>
            <a:ext cx="468312" cy="5032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pic>
        <p:nvPicPr>
          <p:cNvPr id="159750" name="Picture 6" descr="DSC001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65538"/>
            <a:ext cx="4343400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1" name="Oval 7"/>
          <p:cNvSpPr>
            <a:spLocks noChangeArrowheads="1"/>
          </p:cNvSpPr>
          <p:nvPr/>
        </p:nvSpPr>
        <p:spPr bwMode="auto">
          <a:xfrm>
            <a:off x="2514600" y="3429000"/>
            <a:ext cx="503238" cy="3952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23850" y="3033713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itchFamily="18" charset="0"/>
              </a:rPr>
              <a:t>Làng quê đồng bằng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667000" y="63388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itchFamily="18" charset="0"/>
              </a:rPr>
              <a:t>Đường sá ở đô thị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724400" y="30480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itchFamily="18" charset="0"/>
              </a:rPr>
              <a:t>Làng quê miền núi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9" grpId="0" animBg="1"/>
      <p:bldP spid="1597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60771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60772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0773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0774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0775" name="Picture 7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6557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6" name="chim234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7" name="chim23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2057400" y="6096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838200" y="0"/>
            <a:ext cx="7861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altLang="vi-VN" sz="37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en-US" altLang="vi-VN" sz="37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1295400" y="14478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457200" y="20574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I. Sù kh¸c biÖt gi÷a lµng quª vµ ®« thÞ </a:t>
            </a:r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533400" y="2482850"/>
            <a:ext cx="75438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 dirty="0">
                <a:latin typeface="Times New Roman" pitchFamily="18" charset="0"/>
              </a:rPr>
              <a:t>   </a:t>
            </a:r>
            <a:r>
              <a:rPr lang="en-US" altLang="vi-VN" sz="4800" b="1" baseline="-25000" dirty="0" err="1">
                <a:latin typeface="Times New Roman" pitchFamily="18" charset="0"/>
              </a:rPr>
              <a:t>Thảo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luận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nhóm</a:t>
            </a:r>
            <a:r>
              <a:rPr lang="en-US" altLang="vi-VN" sz="4800" b="1" baseline="-25000" dirty="0">
                <a:latin typeface="Times New Roman" pitchFamily="18" charset="0"/>
              </a:rPr>
              <a:t> 4, </a:t>
            </a:r>
            <a:r>
              <a:rPr lang="en-US" altLang="vi-VN" sz="4800" b="1" baseline="-25000" dirty="0" err="1">
                <a:latin typeface="Times New Roman" pitchFamily="18" charset="0"/>
              </a:rPr>
              <a:t>quan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sát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hình</a:t>
            </a:r>
            <a:r>
              <a:rPr lang="en-US" altLang="vi-VN" sz="4800" b="1" baseline="-25000" dirty="0">
                <a:latin typeface="Times New Roman" pitchFamily="18" charset="0"/>
              </a:rPr>
              <a:t> 1, 2, 3 /SGK/ 62,63 </a:t>
            </a:r>
            <a:r>
              <a:rPr lang="en-US" altLang="vi-VN" sz="4800" b="1" baseline="-25000" dirty="0" err="1">
                <a:latin typeface="Times New Roman" pitchFamily="18" charset="0"/>
              </a:rPr>
              <a:t>nêu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sự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khác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biệt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giữa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làng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quê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và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đô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thị</a:t>
            </a:r>
            <a:r>
              <a:rPr lang="en-US" altLang="vi-VN" sz="4800" b="1" baseline="-250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4800" b="1" baseline="-25000" dirty="0">
                <a:latin typeface="Times New Roman" pitchFamily="18" charset="0"/>
              </a:rPr>
              <a:t>-</a:t>
            </a:r>
            <a:r>
              <a:rPr lang="en-US" altLang="vi-VN" sz="4800" b="1" baseline="-25000" dirty="0" err="1">
                <a:latin typeface="Times New Roman" pitchFamily="18" charset="0"/>
              </a:rPr>
              <a:t>Phong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cảnh</a:t>
            </a:r>
            <a:r>
              <a:rPr lang="en-US" altLang="vi-VN" sz="4800" b="1" baseline="-25000" dirty="0">
                <a:latin typeface="Times New Roman" pitchFamily="18" charset="0"/>
              </a:rPr>
              <a:t>, </a:t>
            </a:r>
            <a:r>
              <a:rPr lang="en-US" altLang="vi-VN" sz="4800" b="1" baseline="-25000" dirty="0" err="1">
                <a:latin typeface="Times New Roman" pitchFamily="18" charset="0"/>
              </a:rPr>
              <a:t>nhà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cửa</a:t>
            </a:r>
            <a:endParaRPr lang="en-US" altLang="vi-VN" sz="4800" b="1" baseline="-250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4800" b="1" baseline="-25000" dirty="0">
                <a:latin typeface="Times New Roman" pitchFamily="18" charset="0"/>
              </a:rPr>
              <a:t>-</a:t>
            </a:r>
            <a:r>
              <a:rPr lang="en-US" altLang="vi-VN" sz="4800" b="1" baseline="-25000" dirty="0" err="1">
                <a:latin typeface="Times New Roman" pitchFamily="18" charset="0"/>
              </a:rPr>
              <a:t>Đường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sá</a:t>
            </a:r>
            <a:r>
              <a:rPr lang="en-US" altLang="vi-VN" sz="4800" b="1" baseline="-25000" dirty="0">
                <a:latin typeface="Times New Roman" pitchFamily="18" charset="0"/>
              </a:rPr>
              <a:t>, </a:t>
            </a:r>
            <a:r>
              <a:rPr lang="en-US" altLang="vi-VN" sz="4800" b="1" baseline="-25000" dirty="0" err="1">
                <a:latin typeface="Times New Roman" pitchFamily="18" charset="0"/>
              </a:rPr>
              <a:t>hoạt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động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giao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thông</a:t>
            </a:r>
            <a:endParaRPr lang="en-US" altLang="vi-VN" sz="4800" b="1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607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60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776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77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17763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17764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7765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7766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768" name="chim23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9" name="chim237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2057400" y="4572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838200" y="0"/>
            <a:ext cx="7861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altLang="vi-VN" sz="37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1371600" y="10668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81000" y="15240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I. Sù kh¸c biÖt gi÷a lµng quª vµ ®« thÞ </a:t>
            </a:r>
          </a:p>
        </p:txBody>
      </p:sp>
      <p:graphicFrame>
        <p:nvGraphicFramePr>
          <p:cNvPr id="117808" name="Group 48"/>
          <p:cNvGraphicFramePr>
            <a:graphicFrameLocks noGrp="1"/>
          </p:cNvGraphicFramePr>
          <p:nvPr/>
        </p:nvGraphicFramePr>
        <p:xfrm>
          <a:off x="457200" y="2133600"/>
          <a:ext cx="8229600" cy="4478909"/>
        </p:xfrm>
        <a:graphic>
          <a:graphicData uri="http://schemas.openxmlformats.org/drawingml/2006/table">
            <a:tbl>
              <a:tblPr/>
              <a:tblGrid>
                <a:gridCol w="2278063"/>
                <a:gridCol w="2819400"/>
                <a:gridCol w="3132137"/>
              </a:tblGrid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Sự khác biệt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Làng quê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 thị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Phong cảnh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Nhà cửa</a:t>
                      </a:r>
                      <a:endParaRPr kumimoji="0" lang="en-US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[[¬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4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Đường sá</a:t>
                      </a:r>
                      <a:endParaRPr kumimoji="0" lang="en-US" altLang="vi-VN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vi-VN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oạt động giao thông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177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2" fill="hold"/>
                                        <p:tgtEl>
                                          <p:spTgt spid="1177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0"/>
            <a:chExt cx="5760" cy="4320"/>
          </a:xfrm>
        </p:grpSpPr>
        <p:grpSp>
          <p:nvGrpSpPr>
            <p:cNvPr id="162819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62820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2821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2822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2823" name="Picture 7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6557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4" name="chim23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5" name="chim24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2057400" y="609600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838200" y="0"/>
            <a:ext cx="7861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>
                <a:solidFill>
                  <a:srgbClr val="0000FF"/>
                </a:solidFill>
                <a:latin typeface="Times New Roman" pitchFamily="18" charset="0"/>
              </a:rPr>
              <a:t>Thứ sáu ngày 6 tháng 12 năm 2013</a:t>
            </a:r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1295400" y="14478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457200" y="20574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I. Sù kh¸c biÖt gi÷a lµng quª vµ ®« thÞ 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533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685800" y="2895600"/>
            <a:ext cx="80772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Ở làng quê, xung quanh nhà thường có  vườn cây, chuồng trại … ; đường làng nhỏ, ít người và xe cộ qua lại.</a:t>
            </a:r>
          </a:p>
          <a:p>
            <a:r>
              <a:rPr lang="en-US" altLang="vi-V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Ở đô thị, nhà ở tập  trung san sát; đường phố có nhiều người và xe cộ đi lại.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628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62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82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825"/>
                </p:tgtEl>
              </p:cMediaNode>
            </p:audio>
          </p:childTnLst>
        </p:cTn>
      </p:par>
    </p:tnLst>
    <p:bldLst>
      <p:bldP spid="1628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opyofIMG_0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467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3" name="MOV00221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48800" cy="739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" name="Picture 4" descr="17175628_banaue_rice_terrac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920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opyofIMG_0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76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3" name="MOV00221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6200"/>
            <a:ext cx="4572000" cy="3200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5650"/>
            <a:ext cx="4572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6" name="Picture 6" descr="17175628_banaue_rice_terraces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13" fill="hold"/>
                                        <p:tgtEl>
                                          <p:spTgt spid="143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thanhphohatin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299" name="Picture 3" descr="Nha12tang-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0" name="Picture 4" descr="d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/>
          <a:stretch>
            <a:fillRect/>
          </a:stretch>
        </p:blipFill>
        <p:spPr bwMode="auto">
          <a:xfrm>
            <a:off x="0" y="0"/>
            <a:ext cx="93726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1" name="Picture 5" descr="Hnhnh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964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504"/>
  <p:tag name="VIOLETTITLE" val="Làng quê và Đô thị"/>
  <p:tag name="VIOLETLESSON" val="29"/>
  <p:tag name="VIOLETCATID" val="8049775"/>
  <p:tag name="VIOLETSUBJECT" val="Tự nhiên và xã hội 3"/>
  <p:tag name="VIOLETAUTHORID" val="1288034"/>
  <p:tag name="VIOLETAUTHORNAME" val="Lê Minh Hiệp"/>
  <p:tag name="VIOLETAUTHORAVATAR" val="no_avatar.jpg"/>
  <p:tag name="VIOLETAUTHORADDRESS" val="Trường TH Trương Vĩnh Ký - Bình Thuận"/>
  <p:tag name="VIOLETAUTHORHOMEPAGE" val="http://violet.vn/minhhiep_ij"/>
  <p:tag name="VIOLETDATE" val="2013-12-31 11:25:35"/>
  <p:tag name="VIOLETHIT" val="26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1271</TotalTime>
  <Words>739</Words>
  <Application>Microsoft Office PowerPoint</Application>
  <PresentationFormat>On-screen Show (4:3)</PresentationFormat>
  <Paragraphs>90</Paragraphs>
  <Slides>21</Slides>
  <Notes>2</Notes>
  <HiddenSlides>0</HiddenSlides>
  <MMClips>18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Verdana</vt:lpstr>
      <vt:lpstr>Arial</vt:lpstr>
      <vt:lpstr>Calibri</vt:lpstr>
      <vt:lpstr>Times New Roman</vt:lpstr>
      <vt:lpstr>.VnAvant</vt:lpstr>
      <vt:lpstr>.VnTime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MyPC</cp:lastModifiedBy>
  <cp:revision>87</cp:revision>
  <dcterms:created xsi:type="dcterms:W3CDTF">2008-12-10T05:39:10Z</dcterms:created>
  <dcterms:modified xsi:type="dcterms:W3CDTF">2017-12-17T15:14:29Z</dcterms:modified>
</cp:coreProperties>
</file>