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0"/>
  </p:notesMasterIdLst>
  <p:sldIdLst>
    <p:sldId id="431" r:id="rId2"/>
    <p:sldId id="421" r:id="rId3"/>
    <p:sldId id="423" r:id="rId4"/>
    <p:sldId id="424" r:id="rId5"/>
    <p:sldId id="412" r:id="rId6"/>
    <p:sldId id="405" r:id="rId7"/>
    <p:sldId id="406" r:id="rId8"/>
    <p:sldId id="407" r:id="rId9"/>
    <p:sldId id="408" r:id="rId10"/>
    <p:sldId id="391" r:id="rId11"/>
    <p:sldId id="425" r:id="rId12"/>
    <p:sldId id="426" r:id="rId13"/>
    <p:sldId id="393" r:id="rId14"/>
    <p:sldId id="433" r:id="rId15"/>
    <p:sldId id="427" r:id="rId16"/>
    <p:sldId id="395" r:id="rId17"/>
    <p:sldId id="428" r:id="rId18"/>
    <p:sldId id="396" r:id="rId19"/>
    <p:sldId id="397" r:id="rId20"/>
    <p:sldId id="400" r:id="rId21"/>
    <p:sldId id="401" r:id="rId22"/>
    <p:sldId id="402" r:id="rId23"/>
    <p:sldId id="398" r:id="rId24"/>
    <p:sldId id="404" r:id="rId25"/>
    <p:sldId id="403" r:id="rId26"/>
    <p:sldId id="429" r:id="rId27"/>
    <p:sldId id="432" r:id="rId28"/>
    <p:sldId id="430" r:id="rId29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31"/>
      <p:bold r:id="rId32"/>
      <p:italic r:id="rId33"/>
      <p:boldItalic r:id="rId34"/>
    </p:embeddedFont>
    <p:embeddedFont>
      <p:font typeface=".VnMystical" panose="020B7200000000000000" pitchFamily="34" charset="0"/>
      <p:regular r:id="rId35"/>
    </p:embeddedFont>
    <p:embeddedFont>
      <p:font typeface=".VnCommercial Script" panose="020B7200000000000000" pitchFamily="34" charset="0"/>
      <p:italic r:id="rId36"/>
    </p:embeddedFont>
  </p:embeddedFontLst>
  <p:custShowLst>
    <p:custShow name="slide 4: bài mới" id="0">
      <p:sldLst>
        <p:sld r:id="rId5"/>
      </p:sldLst>
    </p:custShow>
    <p:custShow name="slide 11:Ghi nhớ (phần 1)" id="1">
      <p:sldLst>
        <p:sld r:id="rId12"/>
      </p:sldLst>
    </p:custShow>
    <p:custShow name="slide 12:các HĐNN ở đìa phương" id="2">
      <p:sldLst>
        <p:sld r:id="rId13"/>
      </p:sldLst>
    </p:custShow>
    <p:custShow name="slide 16:các HĐNN ở nước ta" id="3">
      <p:sldLst>
        <p:sld r:id="rId18"/>
      </p:sldLst>
    </p:custShow>
    <p:custShow name="slide 17:Hộp quà bí ẩn" id="4">
      <p:sldLst>
        <p:sld r:id="rId19"/>
      </p:sldLst>
    </p:custShow>
    <p:custShow name="slide 25: Củng cố bài" id="5">
      <p:sldLst>
        <p:sld r:id="rId27"/>
      </p:sldLst>
    </p:custShow>
  </p:custShowLst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99"/>
    <a:srgbClr val="00CC00"/>
    <a:srgbClr val="6600CC"/>
    <a:srgbClr val="FF0000"/>
    <a:srgbClr val="33CC33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3671" autoAdjust="0"/>
  </p:normalViewPr>
  <p:slideViewPr>
    <p:cSldViewPr>
      <p:cViewPr>
        <p:scale>
          <a:sx n="66" d="100"/>
          <a:sy n="66" d="100"/>
        </p:scale>
        <p:origin x="-146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vi-VN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vi-VN"/>
          </a:p>
        </p:txBody>
      </p:sp>
      <p:sp>
        <p:nvSpPr>
          <p:cNvPr id="216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vi-VN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6E7BE40-605A-4BFD-B68C-6D4F81BA68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102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66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966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96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66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96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6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6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6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6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96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66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66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66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66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1966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B33112-8DB1-4C18-8E40-FCCE69AD7AD1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966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703B-C879-47E8-81A4-8F507B98CB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174532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63E6-0150-4AF0-A833-23A4CC4B93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061279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8B8D51-4390-46CC-B929-45AD06045C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286107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41F23-365D-45BA-8C57-17D13F2DF4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788470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636E2-0A3B-4131-BEE2-2BA24516D5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861536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59529-F5E1-4355-A263-66532E5AB2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724493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49B74-617C-4A61-9AB5-43E75740E8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118914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0C88E-E610-4587-83CF-7DDD1AC39D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288022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4AAC7-1AC0-4859-B660-1D7E5C04B3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0568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EC40C-6DFA-463F-A630-DE252CA4A2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224021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150C1-09FD-4D48-8C72-4E1F0CBB55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764296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55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5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5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5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95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5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56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956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956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956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956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FF5AEA-FFF3-4243-B829-77AAC660017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gif"/><Relationship Id="rId7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4.xml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12323" name="WordArt 3"/>
          <p:cNvSpPr>
            <a:spLocks noChangeArrowheads="1" noChangeShapeType="1" noTextEdit="1"/>
          </p:cNvSpPr>
          <p:nvPr/>
        </p:nvSpPr>
        <p:spPr bwMode="auto">
          <a:xfrm>
            <a:off x="950913" y="430213"/>
            <a:ext cx="7115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Kính chào quý thầy cô giáo !</a:t>
            </a:r>
          </a:p>
          <a:p>
            <a:pPr algn="ctr"/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Xin chào các em !</a:t>
            </a:r>
          </a:p>
        </p:txBody>
      </p:sp>
      <p:pic>
        <p:nvPicPr>
          <p:cNvPr id="312324" name="Picture 4" descr="Green Wall 2009 -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b="30588"/>
          <a:stretch>
            <a:fillRect/>
          </a:stretch>
        </p:blipFill>
        <p:spPr bwMode="auto">
          <a:xfrm>
            <a:off x="85725" y="114300"/>
            <a:ext cx="891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5" name="Picture 5" descr="Green Wall 2009 -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0588"/>
          <a:stretch>
            <a:fillRect/>
          </a:stretch>
        </p:blipFill>
        <p:spPr bwMode="auto">
          <a:xfrm>
            <a:off x="214313" y="66675"/>
            <a:ext cx="152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6" name="Picture 6" descr="Green Wall 2009 -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b="30588"/>
          <a:stretch>
            <a:fillRect/>
          </a:stretch>
        </p:blipFill>
        <p:spPr bwMode="auto">
          <a:xfrm>
            <a:off x="71438" y="6438900"/>
            <a:ext cx="891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7" name="Picture 7" descr="Green Wall 2009 -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0588"/>
          <a:stretch>
            <a:fillRect/>
          </a:stretch>
        </p:blipFill>
        <p:spPr bwMode="auto">
          <a:xfrm>
            <a:off x="8758238" y="85725"/>
            <a:ext cx="152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0" y="4635500"/>
            <a:ext cx="8485188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Down">
              <a:avLst>
                <a:gd name="adj" fmla="val 33333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66FF33"/>
              </a:extrusionClr>
            </a:sp3d>
          </a:bodyPr>
          <a:lstStyle/>
          <a:p>
            <a:pPr algn="ctr"/>
            <a:r>
              <a:rPr lang="vi-VN" sz="3600" kern="10">
                <a:ln w="12700">
                  <a:round/>
                  <a:headEnd/>
                  <a:tailEnd/>
                </a:ln>
                <a:solidFill>
                  <a:srgbClr val="66FF33">
                    <a:alpha val="75999"/>
                  </a:srgbClr>
                </a:solidFill>
              </a:rPr>
              <a:t>  -))))))))((((((((-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960438" y="1636713"/>
            <a:ext cx="71580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800" b="1" i="1" dirty="0" err="1" smtClean="0">
                <a:solidFill>
                  <a:srgbClr val="000066"/>
                </a:solidFill>
                <a:latin typeface=".VnTime" pitchFamily="34" charset="0"/>
              </a:rPr>
              <a:t>M«n</a:t>
            </a:r>
            <a:r>
              <a:rPr lang="en-US" altLang="vi-VN" sz="2800" b="1" i="1" dirty="0" smtClean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Tù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nhiªn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vµ X·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héi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líp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3</a:t>
            </a:r>
            <a:r>
              <a:rPr lang="en-US" altLang="vi-VN" sz="6000" b="1" i="1" dirty="0">
                <a:solidFill>
                  <a:srgbClr val="000066"/>
                </a:solidFill>
                <a:latin typeface=".VnCommercial Script" pitchFamily="34" charset="0"/>
              </a:rPr>
              <a:t> </a:t>
            </a: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987425" y="4197350"/>
            <a:ext cx="74676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b="1" i="1" dirty="0" smtClean="0">
                <a:solidFill>
                  <a:srgbClr val="0000FF"/>
                </a:solidFill>
                <a:latin typeface=".VnTime" pitchFamily="34" charset="0"/>
              </a:rPr>
              <a:t>GV</a:t>
            </a:r>
            <a:r>
              <a:rPr lang="en-US" altLang="vi-VN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dirty="0">
                <a:solidFill>
                  <a:srgbClr val="0000FF"/>
                </a:solidFill>
                <a:latin typeface=".VnTime" pitchFamily="34" charset="0"/>
              </a:rPr>
              <a:t>:</a:t>
            </a:r>
            <a:r>
              <a:rPr lang="en-US" altLang="vi-VN" dirty="0">
                <a:latin typeface=".VnTime" pitchFamily="34" charset="0"/>
              </a:rPr>
              <a:t> </a:t>
            </a:r>
            <a:r>
              <a:rPr lang="en-US" altLang="vi-VN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vi-VN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vi-VN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331" name="WordArt 11"/>
          <p:cNvSpPr>
            <a:spLocks noChangeArrowheads="1" noChangeShapeType="1" noTextEdit="1"/>
          </p:cNvSpPr>
          <p:nvPr/>
        </p:nvSpPr>
        <p:spPr bwMode="auto">
          <a:xfrm>
            <a:off x="401638" y="503238"/>
            <a:ext cx="8413750" cy="5046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0393678"/>
                <a:gd name="adj2" fmla="val 87630"/>
              </a:avLst>
            </a:prstTxWarp>
            <a:scene3d>
              <a:camera prst="legacyObliqueTop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THÀY CÔ VỀ DỰ GIỜ THĂM LỚP </a:t>
            </a:r>
            <a:r>
              <a:rPr lang="vi-VN" sz="32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3A</a:t>
            </a:r>
            <a:endParaRPr lang="vi-VN" sz="32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FF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>
            <a:off x="365125" y="633413"/>
            <a:ext cx="1025525" cy="763587"/>
          </a:xfrm>
          <a:prstGeom prst="irregularSeal1">
            <a:avLst/>
          </a:prstGeom>
          <a:gradFill rotWithShape="1">
            <a:gsLst>
              <a:gs pos="0">
                <a:srgbClr val="CCFF66"/>
              </a:gs>
              <a:gs pos="100000">
                <a:srgbClr val="CC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64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/>
      <p:bldP spid="312323" grpId="1" animBg="1"/>
      <p:bldP spid="312328" grpId="0" animBg="1"/>
      <p:bldP spid="312329" grpId="0"/>
      <p:bldP spid="312330" grpId="0"/>
      <p:bldP spid="312331" grpId="0" animBg="1"/>
      <p:bldP spid="3123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5725"/>
            <a:ext cx="2817813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85725"/>
            <a:ext cx="3108325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 descr="Untitled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14300"/>
            <a:ext cx="2816225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0" name="Picture 8" descr="Untitled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635375"/>
            <a:ext cx="4132262" cy="2633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1" name="Picture 9" descr="Untitled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33788"/>
            <a:ext cx="4316413" cy="264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-28575" y="2973388"/>
            <a:ext cx="3300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3300"/>
                </a:solidFill>
                <a:latin typeface="Arial" charset="0"/>
              </a:rPr>
              <a:t>1.Chăm sóc và bảo vệ rừng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3044825" y="2924175"/>
            <a:ext cx="296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2.Nuôi cá</a:t>
            </a: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6973888" y="2970213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3.Gặt lúa</a:t>
            </a:r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5962650" y="6216650"/>
            <a:ext cx="171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 5.Nuôi gà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731838" y="6192838"/>
            <a:ext cx="307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4.Nuôi lợn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6200" y="1590675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1.Các hoạt động nông nghiệp 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206500" y="2551113"/>
            <a:ext cx="7461250" cy="1571625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00FF"/>
                </a:solidFill>
              </a:rPr>
              <a:t>Các hoạt động trồng trọt, chăn nuôi, đánh bắt và    nuôi trồng thủy sản, trồng rừng,…được gọi là hoạt động nông nghiệp.</a:t>
            </a:r>
          </a:p>
          <a:p>
            <a:endParaRPr lang="en-US" altLang="vi-VN" sz="2400" b="1">
              <a:solidFill>
                <a:srgbClr val="0000FF"/>
              </a:solidFill>
            </a:endParaRPr>
          </a:p>
        </p:txBody>
      </p:sp>
      <p:sp>
        <p:nvSpPr>
          <p:cNvPr id="305159" name="Litebulb"/>
          <p:cNvSpPr>
            <a:spLocks noEditPoints="1" noChangeArrowheads="1"/>
          </p:cNvSpPr>
          <p:nvPr/>
        </p:nvSpPr>
        <p:spPr bwMode="auto">
          <a:xfrm rot="1284624">
            <a:off x="374650" y="2711450"/>
            <a:ext cx="528638" cy="9112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5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 animBg="1"/>
      <p:bldP spid="305159" grpId="0" animBg="1"/>
      <p:bldP spid="3051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76200" y="1590675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1.Các hoạt động nông nghiệp 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57150" y="2063750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2.Các hoạt động nông nghiệp ở địa phương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096963" y="-777875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rgbClr val="0000FF"/>
                </a:solidFill>
              </a:rPr>
              <a:t>Hoạt động 2 : Thảo luận nhóm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42875" y="882650"/>
            <a:ext cx="88884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00FF"/>
                </a:solidFill>
              </a:rPr>
              <a:t> </a:t>
            </a:r>
            <a:r>
              <a:rPr lang="en-US" altLang="vi-VN" sz="2400" b="1">
                <a:solidFill>
                  <a:srgbClr val="003300"/>
                </a:solidFill>
              </a:rPr>
              <a:t>Em hãy kể tên các hoạt động nông nghiệp nơi em sống (hoặc em biết) và các sản phẩm của hoạt động đó.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/>
        </p:nvSpPr>
        <p:spPr bwMode="auto">
          <a:xfrm>
            <a:off x="1809750" y="3562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vi-VN"/>
          </a:p>
        </p:txBody>
      </p:sp>
      <p:sp>
        <p:nvSpPr>
          <p:cNvPr id="245828" name="AutoShape 68"/>
          <p:cNvSpPr>
            <a:spLocks noChangeArrowheads="1"/>
          </p:cNvSpPr>
          <p:nvPr/>
        </p:nvSpPr>
        <p:spPr bwMode="auto">
          <a:xfrm>
            <a:off x="2193925" y="38100"/>
            <a:ext cx="5121275" cy="866775"/>
          </a:xfrm>
          <a:prstGeom prst="wedgeEllipseCallout">
            <a:avLst>
              <a:gd name="adj1" fmla="val -43181"/>
              <a:gd name="adj2" fmla="val 60806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3600" i="1"/>
              <a:t>Thảo luận nhóm</a:t>
            </a:r>
          </a:p>
        </p:txBody>
      </p:sp>
      <p:graphicFrame>
        <p:nvGraphicFramePr>
          <p:cNvPr id="246069" name="Group 309"/>
          <p:cNvGraphicFramePr>
            <a:graphicFrameLocks noGrp="1"/>
          </p:cNvGraphicFramePr>
          <p:nvPr>
            <p:ph/>
          </p:nvPr>
        </p:nvGraphicFramePr>
        <p:xfrm>
          <a:off x="476250" y="2112963"/>
          <a:ext cx="8229600" cy="277050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Các hoạt động nông nghiệp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Sản phẩm của các hoạt động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nông nghiệp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45925" name="Text Box 165"/>
          <p:cNvSpPr txBox="1">
            <a:spLocks noChangeArrowheads="1"/>
          </p:cNvSpPr>
          <p:nvPr/>
        </p:nvSpPr>
        <p:spPr bwMode="auto">
          <a:xfrm>
            <a:off x="2925763" y="35385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45926" name="Text Box 166"/>
          <p:cNvSpPr txBox="1">
            <a:spLocks noChangeArrowheads="1"/>
          </p:cNvSpPr>
          <p:nvPr/>
        </p:nvSpPr>
        <p:spPr bwMode="auto">
          <a:xfrm>
            <a:off x="2852738" y="3429000"/>
            <a:ext cx="1573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45927" name="Text Box 167"/>
          <p:cNvSpPr txBox="1">
            <a:spLocks noChangeArrowheads="1"/>
          </p:cNvSpPr>
          <p:nvPr/>
        </p:nvSpPr>
        <p:spPr bwMode="auto">
          <a:xfrm>
            <a:off x="512763" y="284163"/>
            <a:ext cx="175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096963" y="-777875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rgbClr val="0000FF"/>
                </a:solidFill>
              </a:rPr>
              <a:t>Hoạt động 2 : Thảo luận nhóm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42875" y="882650"/>
            <a:ext cx="88884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00FF"/>
                </a:solidFill>
              </a:rPr>
              <a:t> </a:t>
            </a:r>
            <a:r>
              <a:rPr lang="en-US" altLang="vi-VN" sz="2400" b="1">
                <a:solidFill>
                  <a:srgbClr val="003300"/>
                </a:solidFill>
              </a:rPr>
              <a:t>Em hãy kể tên các hoạt động nông nghiệp nơi em sống (hoặc em biết) và các sản phẩm của hoạt động đó.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809750" y="3562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vi-VN"/>
          </a:p>
        </p:txBody>
      </p:sp>
      <p:sp>
        <p:nvSpPr>
          <p:cNvPr id="316421" name="AutoShape 5"/>
          <p:cNvSpPr>
            <a:spLocks noChangeArrowheads="1"/>
          </p:cNvSpPr>
          <p:nvPr/>
        </p:nvSpPr>
        <p:spPr bwMode="auto">
          <a:xfrm>
            <a:off x="2193925" y="38100"/>
            <a:ext cx="5121275" cy="866775"/>
          </a:xfrm>
          <a:prstGeom prst="wedgeEllipseCallout">
            <a:avLst>
              <a:gd name="adj1" fmla="val -43181"/>
              <a:gd name="adj2" fmla="val 60806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3600" i="1"/>
              <a:t>Thảo luận nhóm</a:t>
            </a:r>
          </a:p>
        </p:txBody>
      </p:sp>
      <p:graphicFrame>
        <p:nvGraphicFramePr>
          <p:cNvPr id="316445" name="Group 29"/>
          <p:cNvGraphicFramePr>
            <a:graphicFrameLocks noGrp="1"/>
          </p:cNvGraphicFramePr>
          <p:nvPr>
            <p:ph/>
          </p:nvPr>
        </p:nvGraphicFramePr>
        <p:xfrm>
          <a:off x="422275" y="2101850"/>
          <a:ext cx="8229600" cy="44456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Các hoạt động nông nghiệp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Sản phẩm của các hoạt động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nông nghiệp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Trồng lúa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-Trồng cây ăn quả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-Trồng hoa màu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Lúa gạo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Bưởi, cam, nhãn, xoài…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Rau, củ, quả,...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7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 Nuôi trâu, bò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Nuôi tôm,cá...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Thịt, sức kéo…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Thức ăn,...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-Bắt chuột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Thức ăn, bảo vệ mùa màng,...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2925763" y="35385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316440" name="Text Box 24"/>
          <p:cNvSpPr txBox="1">
            <a:spLocks noChangeArrowheads="1"/>
          </p:cNvSpPr>
          <p:nvPr/>
        </p:nvSpPr>
        <p:spPr bwMode="auto">
          <a:xfrm>
            <a:off x="2852738" y="3429000"/>
            <a:ext cx="1573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316441" name="Text Box 25"/>
          <p:cNvSpPr txBox="1">
            <a:spLocks noChangeArrowheads="1"/>
          </p:cNvSpPr>
          <p:nvPr/>
        </p:nvSpPr>
        <p:spPr bwMode="auto">
          <a:xfrm>
            <a:off x="512763" y="284163"/>
            <a:ext cx="175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0" y="4745038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 altLang="vi-VN" sz="2400" b="1">
              <a:solidFill>
                <a:srgbClr val="003300"/>
              </a:solidFill>
            </a:endParaRPr>
          </a:p>
        </p:txBody>
      </p:sp>
      <p:pic>
        <p:nvPicPr>
          <p:cNvPr id="308227" name="Picture 3" descr="images[7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"/>
          <a:stretch>
            <a:fillRect/>
          </a:stretch>
        </p:blipFill>
        <p:spPr bwMode="auto">
          <a:xfrm>
            <a:off x="219075" y="161925"/>
            <a:ext cx="8705850" cy="5973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3730625" y="6135688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</a:rPr>
              <a:t>Cấy lúa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0" y="4745038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 altLang="vi-VN" sz="2400" b="1">
              <a:solidFill>
                <a:srgbClr val="003300"/>
              </a:solidFill>
            </a:endParaRPr>
          </a:p>
        </p:txBody>
      </p:sp>
      <p:graphicFrame>
        <p:nvGraphicFramePr>
          <p:cNvPr id="258056" name="Object 8">
            <a:hlinkClick r:id="rId3" action="ppaction://hlinksldjump"/>
          </p:cNvPr>
          <p:cNvGraphicFramePr>
            <a:graphicFrameLocks noChangeAspect="1"/>
          </p:cNvGraphicFramePr>
          <p:nvPr>
            <p:ph/>
          </p:nvPr>
        </p:nvGraphicFramePr>
        <p:xfrm>
          <a:off x="182563" y="161925"/>
          <a:ext cx="8821737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Photo Editor Photo" r:id="rId4" imgW="3780952" imgH="2828571" progId="MSPhotoEd.3">
                  <p:embed/>
                </p:oleObj>
              </mc:Choice>
              <mc:Fallback>
                <p:oleObj name="Photo Editor Photo" r:id="rId4" imgW="3780952" imgH="2828571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61925"/>
                        <a:ext cx="8821737" cy="6010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2266950" y="6208713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</a:rPr>
              <a:t>Đặc sản nhãn lồng Hưng Yên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76200" y="1590675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1.Các hoạt động nông nghiệp 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57150" y="2063750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2.Các hoạt động nông nghiệp ở địa phương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28575" y="253682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3.Các hoạt động nông nghiệp ở nước ta</a:t>
            </a:r>
          </a:p>
        </p:txBody>
      </p:sp>
      <p:sp>
        <p:nvSpPr>
          <p:cNvPr id="30925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9138" y="173038"/>
            <a:ext cx="549275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1096963" y="284163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 altLang="vi-VN" sz="2400" b="1">
              <a:solidFill>
                <a:srgbClr val="0000FF"/>
              </a:solidFill>
            </a:endParaRPr>
          </a:p>
        </p:txBody>
      </p:sp>
      <p:pic>
        <p:nvPicPr>
          <p:cNvPr id="260122" name="Picture 13" descr="TeddyBear-01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831850"/>
            <a:ext cx="2713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3" name="Picture 13" descr="TeddyBear-01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624138"/>
            <a:ext cx="28495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4" name="Picture 13" descr="TeddyBear-01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758825"/>
            <a:ext cx="29241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6" name="Picture 13" descr="TeddyBear-01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660650"/>
            <a:ext cx="26304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7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6425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1" name="Picture 13" descr="TeddyBear-01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26701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793750" y="2511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3803650" y="2514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0130" name="Text Box 34"/>
          <p:cNvSpPr txBox="1">
            <a:spLocks noChangeArrowheads="1"/>
          </p:cNvSpPr>
          <p:nvPr/>
        </p:nvSpPr>
        <p:spPr bwMode="auto">
          <a:xfrm>
            <a:off x="7023100" y="24050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7169150" y="42703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3949700" y="4343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877888" y="62087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0134" name="Text Box 38"/>
          <p:cNvSpPr txBox="1">
            <a:spLocks noChangeArrowheads="1"/>
          </p:cNvSpPr>
          <p:nvPr/>
        </p:nvSpPr>
        <p:spPr bwMode="auto">
          <a:xfrm>
            <a:off x="914400" y="43068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4</a:t>
            </a:r>
          </a:p>
        </p:txBody>
      </p:sp>
      <p:pic>
        <p:nvPicPr>
          <p:cNvPr id="260136" name="Picture 13" descr="TeddyBear-01-june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25"/>
            <a:ext cx="28162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37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64475" y="5843588"/>
            <a:ext cx="731838" cy="6207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60138" name="Text Box 42"/>
          <p:cNvSpPr txBox="1">
            <a:spLocks noChangeArrowheads="1"/>
          </p:cNvSpPr>
          <p:nvPr/>
        </p:nvSpPr>
        <p:spPr bwMode="auto">
          <a:xfrm>
            <a:off x="1427163" y="222250"/>
            <a:ext cx="486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     </a:t>
            </a:r>
            <a:r>
              <a:rPr lang="en-US" altLang="vi-VN" sz="2400" b="1">
                <a:solidFill>
                  <a:srgbClr val="FF0000"/>
                </a:solidFill>
              </a:rPr>
              <a:t>HỘP QUÀ BÍ ẨN</a:t>
            </a:r>
          </a:p>
        </p:txBody>
      </p:sp>
      <p:sp>
        <p:nvSpPr>
          <p:cNvPr id="260139" name="AutoShape 43"/>
          <p:cNvSpPr>
            <a:spLocks noChangeArrowheads="1"/>
          </p:cNvSpPr>
          <p:nvPr/>
        </p:nvSpPr>
        <p:spPr bwMode="auto">
          <a:xfrm>
            <a:off x="4937125" y="0"/>
            <a:ext cx="2376488" cy="841375"/>
          </a:xfrm>
          <a:prstGeom prst="cloudCallout">
            <a:avLst>
              <a:gd name="adj1" fmla="val -80593"/>
              <a:gd name="adj2" fmla="val 24528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400"/>
              <a:t>Trò chơi</a:t>
            </a:r>
          </a:p>
        </p:txBody>
      </p:sp>
      <p:pic>
        <p:nvPicPr>
          <p:cNvPr id="260140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8945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41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48945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42" name="Text Box 46"/>
          <p:cNvSpPr txBox="1">
            <a:spLocks noChangeArrowheads="1"/>
          </p:cNvSpPr>
          <p:nvPr/>
        </p:nvSpPr>
        <p:spPr bwMode="auto">
          <a:xfrm>
            <a:off x="3840163" y="62372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60143" name="Text Box 47"/>
          <p:cNvSpPr txBox="1">
            <a:spLocks noChangeArrowheads="1"/>
          </p:cNvSpPr>
          <p:nvPr/>
        </p:nvSpPr>
        <p:spPr bwMode="auto">
          <a:xfrm>
            <a:off x="6838950" y="62880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023938" y="2549525"/>
            <a:ext cx="7681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</a:rPr>
              <a:t>Việt Nam là nước xuất khẩu lúa gạo lớn thứ bao nhiêu trên thế giới ?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2487613" y="4087813"/>
            <a:ext cx="3776662" cy="538162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FF0000"/>
                </a:solidFill>
              </a:rPr>
              <a:t> Thứ hai trên thế giới</a:t>
            </a:r>
          </a:p>
        </p:txBody>
      </p:sp>
      <p:pic>
        <p:nvPicPr>
          <p:cNvPr id="261136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23034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83550" y="6208713"/>
            <a:ext cx="658813" cy="4016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316038" y="542925"/>
            <a:ext cx="5926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296965" name="AutoShape 5"/>
          <p:cNvSpPr>
            <a:spLocks noChangeArrowheads="1"/>
          </p:cNvSpPr>
          <p:nvPr/>
        </p:nvSpPr>
        <p:spPr bwMode="auto">
          <a:xfrm>
            <a:off x="0" y="1198563"/>
            <a:ext cx="4827588" cy="1316037"/>
          </a:xfrm>
          <a:prstGeom prst="cloudCallout">
            <a:avLst>
              <a:gd name="adj1" fmla="val 37963"/>
              <a:gd name="adj2" fmla="val 90773"/>
            </a:avLst>
          </a:prstGeom>
          <a:solidFill>
            <a:srgbClr val="FF99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 i="1">
                <a:solidFill>
                  <a:srgbClr val="000066"/>
                </a:solidFill>
              </a:rPr>
              <a:t>Kiểm tra bài cũ</a:t>
            </a:r>
          </a:p>
          <a:p>
            <a:pPr algn="ctr"/>
            <a:endParaRPr lang="en-US" altLang="vi-VN" sz="3200" b="1">
              <a:solidFill>
                <a:srgbClr val="000066"/>
              </a:solidFill>
            </a:endParaRP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65125" y="3197225"/>
            <a:ext cx="8596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00FF"/>
                </a:solidFill>
                <a:cs typeface="Arial" charset="0"/>
              </a:rPr>
              <a:t>1. Hoạt động thông tin liên lạc có vai trò gì trong cuộc sống của con người?</a:t>
            </a:r>
          </a:p>
          <a:p>
            <a:pPr eaLnBrk="1" hangingPunct="1"/>
            <a:r>
              <a:rPr lang="en-US" altLang="vi-VN" sz="3200" b="1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altLang="vi-VN" sz="3200">
                <a:solidFill>
                  <a:srgbClr val="FF00FF"/>
                </a:solidFill>
                <a:cs typeface="Arial" charset="0"/>
              </a:rPr>
              <a:t> </a:t>
            </a:r>
            <a:endParaRPr lang="en-US" altLang="vi-VN" sz="3200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401638" y="4416425"/>
            <a:ext cx="87423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</a:rPr>
              <a:t>2.Hãy kể một vài hoạt động thông tin liên lạc nơi con đang sống 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6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6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1" build="allAtOnce"/>
      <p:bldP spid="2969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1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0"/>
            <a:ext cx="24511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27963" y="5953125"/>
            <a:ext cx="547687" cy="365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65223" name="AutoShape 7"/>
          <p:cNvSpPr>
            <a:spLocks noChangeArrowheads="1"/>
          </p:cNvSpPr>
          <p:nvPr/>
        </p:nvSpPr>
        <p:spPr bwMode="auto">
          <a:xfrm>
            <a:off x="585788" y="868363"/>
            <a:ext cx="8302625" cy="4718050"/>
          </a:xfrm>
          <a:prstGeom prst="irregularSeal1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vi-VN" sz="2400" b="1">
              <a:solidFill>
                <a:srgbClr val="FF99CC"/>
              </a:solidFill>
            </a:endParaRPr>
          </a:p>
          <a:p>
            <a:pPr algn="ctr"/>
            <a:r>
              <a:rPr lang="en-US" altLang="vi-VN" sz="2800" b="1">
                <a:solidFill>
                  <a:srgbClr val="FFFF00"/>
                </a:solidFill>
              </a:rPr>
              <a:t>Kể tên một số sản phẩm nông nghiệp </a:t>
            </a:r>
          </a:p>
          <a:p>
            <a:pPr algn="ctr"/>
            <a:r>
              <a:rPr lang="en-US" altLang="vi-VN" sz="2800" b="1">
                <a:solidFill>
                  <a:srgbClr val="FFFF00"/>
                </a:solidFill>
              </a:rPr>
              <a:t>xuất khẩu của Việt Nam ?</a:t>
            </a:r>
          </a:p>
          <a:p>
            <a:pPr algn="ctr"/>
            <a:endParaRPr lang="en-US" altLang="vi-VN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949450" y="1308100"/>
            <a:ext cx="70961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vi-VN" sz="2800" b="1">
                <a:solidFill>
                  <a:srgbClr val="003300"/>
                </a:solidFill>
                <a:latin typeface="Arial" charset="0"/>
              </a:rPr>
              <a:t>Trong các vùng dưới đây, vùng nào sản xuất nhiều lúa gạo nhất?</a:t>
            </a:r>
          </a:p>
          <a:p>
            <a:endParaRPr lang="en-US" altLang="vi-VN" sz="2800" b="1">
              <a:solidFill>
                <a:srgbClr val="003300"/>
              </a:solidFill>
              <a:latin typeface="Arial" charset="0"/>
            </a:endParaRPr>
          </a:p>
          <a:p>
            <a:pPr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Đồng bằng Nam Bộ</a:t>
            </a:r>
          </a:p>
          <a:p>
            <a:pPr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Tây Nguyên</a:t>
            </a:r>
          </a:p>
          <a:p>
            <a:pPr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Miền trung</a:t>
            </a:r>
          </a:p>
        </p:txBody>
      </p:sp>
      <p:pic>
        <p:nvPicPr>
          <p:cNvPr id="266245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74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1824038" y="2617788"/>
            <a:ext cx="658812" cy="4746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662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64475" y="5734050"/>
            <a:ext cx="476250" cy="5476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300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 animBg="1"/>
      <p:bldP spid="2662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597150" y="1746250"/>
            <a:ext cx="6546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</a:rPr>
              <a:t>Dê, bò thường được chăn nuôi nhiều ở miền nào ?</a:t>
            </a:r>
          </a:p>
          <a:p>
            <a:endParaRPr lang="en-US" altLang="vi-VN" sz="2000">
              <a:solidFill>
                <a:srgbClr val="0000FF"/>
              </a:solidFill>
            </a:endParaRPr>
          </a:p>
        </p:txBody>
      </p:sp>
      <p:pic>
        <p:nvPicPr>
          <p:cNvPr id="267269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21939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2633663" y="3136900"/>
            <a:ext cx="1847850" cy="59848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Miền núi</a:t>
            </a:r>
          </a:p>
        </p:txBody>
      </p:sp>
      <p:sp>
        <p:nvSpPr>
          <p:cNvPr id="2672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4013" y="5659438"/>
            <a:ext cx="549275" cy="5857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2378075" y="2478088"/>
            <a:ext cx="5121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00FF"/>
                </a:solidFill>
              </a:rPr>
              <a:t>Lúa, ngô, khoai trồng nhiều ở vùng nào?</a:t>
            </a:r>
          </a:p>
        </p:txBody>
      </p:sp>
      <p:pic>
        <p:nvPicPr>
          <p:cNvPr id="262160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22304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2962275" y="3905250"/>
            <a:ext cx="2452688" cy="892175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 Đồng bằng</a:t>
            </a:r>
          </a:p>
          <a:p>
            <a:endParaRPr lang="en-US" altLang="vi-VN" b="1">
              <a:solidFill>
                <a:srgbClr val="003300"/>
              </a:solidFill>
            </a:endParaRPr>
          </a:p>
        </p:txBody>
      </p:sp>
      <p:sp>
        <p:nvSpPr>
          <p:cNvPr id="26216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64475" y="5807075"/>
            <a:ext cx="730250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2597150" y="1636713"/>
            <a:ext cx="6546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</a:rPr>
              <a:t>Nhãn lồng là đặc sản của tỉnh nào ?</a:t>
            </a:r>
          </a:p>
        </p:txBody>
      </p:sp>
      <p:pic>
        <p:nvPicPr>
          <p:cNvPr id="269317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3" y="773113"/>
            <a:ext cx="215741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730625" y="3282950"/>
            <a:ext cx="2143125" cy="59848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Hưng Yên</a:t>
            </a:r>
          </a:p>
        </p:txBody>
      </p:sp>
      <p:sp>
        <p:nvSpPr>
          <p:cNvPr id="2693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5650" y="6099175"/>
            <a:ext cx="512763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352550" y="1050925"/>
            <a:ext cx="7426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    Hoạt động nào không phải là hoạt </a:t>
            </a: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động</a:t>
            </a: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 nông nghiệp trong các hoạt động sau ?</a:t>
            </a:r>
          </a:p>
          <a:p>
            <a:endParaRPr lang="en-US" altLang="vi-VN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68295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393700"/>
            <a:ext cx="204787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2305050" y="46355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c. Khai thác than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2305050" y="3100388"/>
            <a:ext cx="414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a. Đánh bắt thủy sản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305050" y="3867150"/>
            <a:ext cx="2979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b.  Trồng rừng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2286000" y="5367338"/>
            <a:ext cx="2505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</a:rPr>
              <a:t>d. Trồng lúa</a:t>
            </a:r>
          </a:p>
        </p:txBody>
      </p:sp>
      <p:sp>
        <p:nvSpPr>
          <p:cNvPr id="26830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5953125"/>
            <a:ext cx="476250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948E-6 C 0.00799 -0.05156 0.00608 -0.10959 0.00608 -0.16231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8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7" grpId="0"/>
      <p:bldP spid="268297" grpId="1"/>
      <p:bldP spid="268297" grpId="2"/>
      <p:bldP spid="268298" grpId="0"/>
      <p:bldP spid="268299" grpId="0"/>
      <p:bldP spid="268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>
            <a:off x="1006475" y="2076450"/>
            <a:ext cx="7315200" cy="27051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vi-VN" sz="2400" b="1" i="1"/>
              <a:t>Ca dao, tục ngữ về hoạt động nông nghiệp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" y="1590675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1.Các hoạt động nông nghiệp 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57150" y="2063750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2.Các hoạt động nông nghiệp ở địa phương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28575" y="253682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3.Các hoạt động nông nghiệp ở nước ta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1206500" y="3722688"/>
            <a:ext cx="7461250" cy="1571625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00FF"/>
                </a:solidFill>
              </a:rPr>
              <a:t>Các hoạt động trồng trọt, chăn nuôi, đánh bắt và    nuôi trồng thủy sản, trồng rừng,…được gọi là hoạt động nông nghiệp.</a:t>
            </a:r>
          </a:p>
          <a:p>
            <a:endParaRPr lang="en-US" altLang="vi-VN" sz="2400" b="1">
              <a:solidFill>
                <a:srgbClr val="0000FF"/>
              </a:solidFill>
            </a:endParaRPr>
          </a:p>
        </p:txBody>
      </p:sp>
      <p:sp>
        <p:nvSpPr>
          <p:cNvPr id="315401" name="Litebulb"/>
          <p:cNvSpPr>
            <a:spLocks noEditPoints="1" noChangeArrowheads="1"/>
          </p:cNvSpPr>
          <p:nvPr/>
        </p:nvSpPr>
        <p:spPr bwMode="auto">
          <a:xfrm rot="1284624">
            <a:off x="514350" y="3611563"/>
            <a:ext cx="528638" cy="9112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5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0" grpId="0" animBg="1"/>
      <p:bldP spid="315401" grpId="0" animBg="1"/>
      <p:bldP spid="3154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6" name="Picture 10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7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endParaRPr lang="vi-VN" sz="3600" b="1" i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FF0000">
                  <a:alpha val="99001"/>
                </a:srgbClr>
              </a:solidFill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1171575" y="4949825"/>
            <a:ext cx="731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6000">
                <a:solidFill>
                  <a:srgbClr val="006600"/>
                </a:solidFill>
                <a:latin typeface=".VnMystical" pitchFamily="34" charset="0"/>
              </a:rPr>
              <a:t>Xin tr©n träng c¶m ¬n !</a:t>
            </a:r>
          </a:p>
        </p:txBody>
      </p:sp>
      <p:pic>
        <p:nvPicPr>
          <p:cNvPr id="311309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0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1" name="Picture 13" descr="Yacht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644">
            <a:off x="304800" y="3505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2" name="Picture 12" descr="Yacht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3" name="Picture 13" descr="Bird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4" name="Picture 13" descr="Bird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15" name="WordArt 19"/>
          <p:cNvSpPr>
            <a:spLocks noChangeArrowheads="1" noChangeShapeType="1" noTextEdit="1"/>
          </p:cNvSpPr>
          <p:nvPr/>
        </p:nvSpPr>
        <p:spPr bwMode="auto">
          <a:xfrm>
            <a:off x="2230438" y="2185988"/>
            <a:ext cx="46831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CHÚC CÁC EM NGOAN-HỌC GIỎI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7" grpId="0" animBg="1"/>
      <p:bldP spid="311308" grpId="0"/>
      <p:bldP spid="311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316038" y="500063"/>
            <a:ext cx="5926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573213" y="1855788"/>
            <a:ext cx="6437312" cy="26670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	</a:t>
            </a:r>
            <a:r>
              <a:rPr lang="en-US" altLang="vi-VN" sz="2400" b="1" i="1">
                <a:solidFill>
                  <a:srgbClr val="6600CC"/>
                </a:solidFill>
              </a:rPr>
              <a:t>Cày đồng đang buổi ban trưa</a:t>
            </a:r>
          </a:p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6600CC"/>
                </a:solidFill>
              </a:rPr>
              <a:t>Mồ hôi thánh thót như mưa ruộng cày</a:t>
            </a:r>
          </a:p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6600CC"/>
                </a:solidFill>
              </a:rPr>
              <a:t>	Ai ơi bưng bát cơm đầy</a:t>
            </a:r>
          </a:p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6600CC"/>
                </a:solidFill>
              </a:rPr>
              <a:t>Dẻo thơm một hạt đắng cay muôn phần !...</a:t>
            </a:r>
          </a:p>
          <a:p>
            <a:pPr>
              <a:spcBef>
                <a:spcPct val="50000"/>
              </a:spcBef>
            </a:pPr>
            <a:endParaRPr lang="en-US" altLang="vi-VN" sz="2400" b="1" i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330325" y="514350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</a:rPr>
              <a:t>Tự nhiên và Xã hội: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80975" y="941388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76200" y="1590675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</a:rPr>
              <a:t> 1.Các hoạt động nông nghiệp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/>
      <p:bldP spid="304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863"/>
            <a:ext cx="2962275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1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7150"/>
            <a:ext cx="3035300" cy="3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2" name="Picture 4" descr="Untitled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150"/>
            <a:ext cx="2852738" cy="3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Untitled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544888"/>
            <a:ext cx="4097337" cy="3182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Untitled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22663"/>
            <a:ext cx="4791075" cy="3219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60" name="Oval 12"/>
          <p:cNvSpPr>
            <a:spLocks noChangeArrowheads="1"/>
          </p:cNvSpPr>
          <p:nvPr/>
        </p:nvSpPr>
        <p:spPr bwMode="auto">
          <a:xfrm>
            <a:off x="2597150" y="3027363"/>
            <a:ext cx="401638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1</a:t>
            </a:r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5632450" y="2990850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2</a:t>
            </a:r>
          </a:p>
        </p:txBody>
      </p:sp>
      <p:sp>
        <p:nvSpPr>
          <p:cNvPr id="283662" name="Oval 14"/>
          <p:cNvSpPr>
            <a:spLocks noChangeArrowheads="1"/>
          </p:cNvSpPr>
          <p:nvPr/>
        </p:nvSpPr>
        <p:spPr bwMode="auto">
          <a:xfrm>
            <a:off x="8615363" y="2952750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3</a:t>
            </a:r>
          </a:p>
        </p:txBody>
      </p:sp>
      <p:sp>
        <p:nvSpPr>
          <p:cNvPr id="283663" name="Oval 15"/>
          <p:cNvSpPr>
            <a:spLocks noChangeArrowheads="1"/>
          </p:cNvSpPr>
          <p:nvPr/>
        </p:nvSpPr>
        <p:spPr bwMode="auto">
          <a:xfrm>
            <a:off x="3730625" y="6281738"/>
            <a:ext cx="401638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4</a:t>
            </a:r>
          </a:p>
        </p:txBody>
      </p:sp>
      <p:sp>
        <p:nvSpPr>
          <p:cNvPr id="283664" name="Oval 16"/>
          <p:cNvSpPr>
            <a:spLocks noChangeArrowheads="1"/>
          </p:cNvSpPr>
          <p:nvPr/>
        </p:nvSpPr>
        <p:spPr bwMode="auto">
          <a:xfrm>
            <a:off x="8586788" y="6245225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5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3825"/>
            <a:ext cx="8888412" cy="610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8558213" y="5770563"/>
            <a:ext cx="401637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1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2517775" y="6299200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Chăm sóc và bảo vệ rừng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3825"/>
            <a:ext cx="8851900" cy="6181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2962275" y="6281738"/>
            <a:ext cx="336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Nuôi cá</a:t>
            </a:r>
          </a:p>
        </p:txBody>
      </p:sp>
      <p:sp>
        <p:nvSpPr>
          <p:cNvPr id="271367" name="Oval 7"/>
          <p:cNvSpPr>
            <a:spLocks noChangeArrowheads="1"/>
          </p:cNvSpPr>
          <p:nvPr/>
        </p:nvSpPr>
        <p:spPr bwMode="auto">
          <a:xfrm>
            <a:off x="8448675" y="5807075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Untitled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2400"/>
            <a:ext cx="8851900" cy="610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3621088" y="6245225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Gặt lúa</a:t>
            </a:r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8521700" y="5807075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5725"/>
            <a:ext cx="4260850" cy="4856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4" name="Picture 6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00013"/>
            <a:ext cx="4535487" cy="484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5" name="Oval 7"/>
          <p:cNvSpPr>
            <a:spLocks noChangeArrowheads="1"/>
          </p:cNvSpPr>
          <p:nvPr/>
        </p:nvSpPr>
        <p:spPr bwMode="auto">
          <a:xfrm>
            <a:off x="3986213" y="4489450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4</a:t>
            </a:r>
          </a:p>
        </p:txBody>
      </p:sp>
      <p:sp>
        <p:nvSpPr>
          <p:cNvPr id="273416" name="Oval 8"/>
          <p:cNvSpPr>
            <a:spLocks noChangeArrowheads="1"/>
          </p:cNvSpPr>
          <p:nvPr/>
        </p:nvSpPr>
        <p:spPr bwMode="auto">
          <a:xfrm>
            <a:off x="8615363" y="4467225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5</a:t>
            </a:r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5924550" y="5172075"/>
            <a:ext cx="171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3300"/>
                </a:solidFill>
              </a:rPr>
              <a:t> Nuôi gà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579438" y="5091113"/>
            <a:ext cx="307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</a:rPr>
              <a:t> Nuôi lợn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/>
      <p:bldP spid="2734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39"/>
  <p:tag name="VIOLETTITLE" val="Bài 30:Hoạt động nông nghiệp"/>
  <p:tag name="VIOLETLESSON" val="27"/>
  <p:tag name="VIOLETCATID" val="8049775"/>
  <p:tag name="VIOLETSUBJECT" val="Tự nhiên và xã hội 3"/>
  <p:tag name="VIOLETAUTHORID" val="3010546"/>
  <p:tag name="VIOLETAUTHORNAME" val="Đàm Ngân"/>
  <p:tag name="VIOLETAUTHORAVATAR" val="3/10/546/avatar.jpg"/>
  <p:tag name="VIOLETAUTHORADDRESS" val="Trường Tiểu học Hoàng Hoa Thám - Hưng Yên"/>
  <p:tag name="VIOLETAUTHORHOMEPAGE" val="http://damngan72.violet.vn"/>
  <p:tag name="VIOLETDATE" val="2011-05-20 13:16:06"/>
  <p:tag name="VIOLETHIT" val="568"/>
  <p:tag name="VIOLETLIKE" val="0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2983</TotalTime>
  <Words>711</Words>
  <Application>Microsoft Office PowerPoint</Application>
  <PresentationFormat>On-screen Show (4:3)</PresentationFormat>
  <Paragraphs>129</Paragraphs>
  <Slides>28</Slides>
  <Notes>0</Notes>
  <HiddenSlides>1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6</vt:i4>
      </vt:variant>
    </vt:vector>
  </HeadingPairs>
  <TitlesOfParts>
    <vt:vector size="42" baseType="lpstr">
      <vt:lpstr>Times New Roman</vt:lpstr>
      <vt:lpstr>Arial</vt:lpstr>
      <vt:lpstr>Wingdings</vt:lpstr>
      <vt:lpstr>.VnTime</vt:lpstr>
      <vt:lpstr>.VnMystical</vt:lpstr>
      <vt:lpstr>.VnCommercial Script</vt:lpstr>
      <vt:lpstr>Mountain Top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4: bài mới</vt:lpstr>
      <vt:lpstr>slide 11:Ghi nhớ (phần 1)</vt:lpstr>
      <vt:lpstr>slide 12:các HĐNN ở đìa phương</vt:lpstr>
      <vt:lpstr>slide 16:các HĐNN ở nước ta</vt:lpstr>
      <vt:lpstr>slide 17:Hộp quà bí ẩn</vt:lpstr>
      <vt:lpstr>slide 25: Củng cố bài</vt:lpstr>
    </vt:vector>
  </TitlesOfParts>
  <Company>Ceram University-Sophia Antipolis-France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CỘNG  TRONG PHẠM VI 10</dc:title>
  <dc:creator>Tran Thi Minh Chau</dc:creator>
  <cp:lastModifiedBy>MyPC</cp:lastModifiedBy>
  <cp:revision>273</cp:revision>
  <dcterms:created xsi:type="dcterms:W3CDTF">2003-12-12T18:31:09Z</dcterms:created>
  <dcterms:modified xsi:type="dcterms:W3CDTF">2017-12-10T14:03:35Z</dcterms:modified>
</cp:coreProperties>
</file>