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86" r:id="rId2"/>
    <p:sldId id="278" r:id="rId3"/>
    <p:sldId id="279" r:id="rId4"/>
    <p:sldId id="292" r:id="rId5"/>
    <p:sldId id="294" r:id="rId6"/>
    <p:sldId id="280" r:id="rId7"/>
    <p:sldId id="281" r:id="rId8"/>
    <p:sldId id="282" r:id="rId9"/>
    <p:sldId id="283" r:id="rId10"/>
    <p:sldId id="289" r:id="rId11"/>
    <p:sldId id="291" r:id="rId12"/>
    <p:sldId id="285" r:id="rId13"/>
    <p:sldId id="290" r:id="rId14"/>
    <p:sldId id="288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.VnAristote" panose="020B7200000000000000" pitchFamily="34" charset="0"/>
      <p:regular r:id="rId21"/>
    </p:embeddedFont>
    <p:embeddedFont>
      <p:font typeface=".VnTime" panose="020B7200000000000000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FFFF00"/>
    <a:srgbClr val="0000FF"/>
    <a:srgbClr val="FF0066"/>
    <a:srgbClr val="FF3300"/>
    <a:srgbClr val="CC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FC8E77-960D-461A-ACD5-C79A07164979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D5EAB6B-DC97-4663-B868-01D41191B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6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15B1-3B45-4EBF-B2BF-00F28200F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4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8C75-55BE-4693-AE3D-BDA4C3727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E1BA-AC4E-420C-A918-363848877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3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2EBF3-8ECE-4579-85F2-793E0610F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5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3255-65AF-4185-9516-A87E09305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4D407-AED7-4D62-8B94-E602599B1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C0E02-9FAF-4326-964D-7BC307650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0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6B1C-E183-4E0E-AEE9-6E18C3745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B3C70-D671-479A-89F4-12F5C74CC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3CED3-452E-4591-8186-B346EF937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0CDB-4314-42AA-A572-5CF9187D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7020-927C-4C85-A898-F3ED5EEA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E85B159-BB10-4159-B917-F60ED1E46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86863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64162" y="5440363"/>
            <a:ext cx="549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6199">
            <a:off x="7372350" y="5086350"/>
            <a:ext cx="685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838200" y="1462953"/>
            <a:ext cx="7561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 dirty="0" err="1">
                <a:solidFill>
                  <a:srgbClr val="FF0000"/>
                </a:solidFill>
                <a:latin typeface=".VnAristote" pitchFamily="34" charset="0"/>
              </a:rPr>
              <a:t>M«n</a:t>
            </a:r>
            <a:r>
              <a:rPr lang="en-US" altLang="vi-VN" sz="4800" b="1" dirty="0">
                <a:solidFill>
                  <a:srgbClr val="FF0000"/>
                </a:solidFill>
                <a:latin typeface=".VnAristote" pitchFamily="34" charset="0"/>
              </a:rPr>
              <a:t>: </a:t>
            </a:r>
            <a:r>
              <a:rPr lang="en-US" altLang="vi-VN" sz="4800" b="1" dirty="0" err="1">
                <a:solidFill>
                  <a:srgbClr val="FF0000"/>
                </a:solidFill>
                <a:latin typeface=".VnAristote" pitchFamily="34" charset="0"/>
              </a:rPr>
              <a:t>Tù</a:t>
            </a:r>
            <a:r>
              <a:rPr lang="en-US" altLang="vi-VN" sz="4800" b="1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.VnAristote" pitchFamily="34" charset="0"/>
              </a:rPr>
              <a:t>nhiªn</a:t>
            </a:r>
            <a:r>
              <a:rPr lang="en-US" altLang="vi-VN" sz="4800" b="1" dirty="0">
                <a:solidFill>
                  <a:srgbClr val="FF0000"/>
                </a:solidFill>
                <a:latin typeface=".VnAristote" pitchFamily="34" charset="0"/>
              </a:rPr>
              <a:t> vµ X· </a:t>
            </a:r>
            <a:r>
              <a:rPr lang="en-US" altLang="vi-VN" sz="4800" b="1" dirty="0" err="1">
                <a:solidFill>
                  <a:srgbClr val="FF0000"/>
                </a:solidFill>
                <a:latin typeface=".VnAristote" pitchFamily="34" charset="0"/>
              </a:rPr>
              <a:t>héi</a:t>
            </a:r>
            <a:endParaRPr lang="en-US" altLang="vi-VN" sz="4800" b="1" dirty="0">
              <a:solidFill>
                <a:srgbClr val="FF0000"/>
              </a:solidFill>
              <a:latin typeface=".VnAristot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800" b="1" dirty="0" err="1">
                <a:solidFill>
                  <a:srgbClr val="FF0000"/>
                </a:solidFill>
                <a:latin typeface=".VnAristote" pitchFamily="34" charset="0"/>
              </a:rPr>
              <a:t>Líp</a:t>
            </a:r>
            <a:r>
              <a:rPr lang="en-US" altLang="vi-VN" sz="4800" b="1" dirty="0">
                <a:solidFill>
                  <a:srgbClr val="FF0000"/>
                </a:solidFill>
                <a:latin typeface=".VnAristote" pitchFamily="34" charset="0"/>
              </a:rPr>
              <a:t> 3A</a:t>
            </a:r>
            <a:endParaRPr lang="en-US" altLang="vi-VN" sz="4800" b="1" dirty="0">
              <a:solidFill>
                <a:srgbClr val="FF0000"/>
              </a:solidFill>
            </a:endParaRP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2057400" y="4114800"/>
            <a:ext cx="741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3333CC"/>
                </a:solidFill>
                <a:latin typeface=".VnAristote" pitchFamily="34" charset="0"/>
              </a:rPr>
              <a:t>Gi¸o</a:t>
            </a:r>
            <a:r>
              <a:rPr lang="en-US" altLang="vi-VN" sz="3200" b="1" dirty="0">
                <a:solidFill>
                  <a:srgbClr val="3333CC"/>
                </a:solidFill>
                <a:latin typeface=".VnAristote" pitchFamily="34" charset="0"/>
              </a:rPr>
              <a:t> </a:t>
            </a:r>
            <a:r>
              <a:rPr lang="en-US" altLang="vi-VN" sz="3200" b="1" dirty="0" err="1">
                <a:solidFill>
                  <a:srgbClr val="3333CC"/>
                </a:solidFill>
                <a:latin typeface=".VnAristote" pitchFamily="34" charset="0"/>
              </a:rPr>
              <a:t>viªn</a:t>
            </a:r>
            <a:r>
              <a:rPr lang="en-US" altLang="vi-VN" sz="3200" b="1" dirty="0">
                <a:solidFill>
                  <a:srgbClr val="3333CC"/>
                </a:solidFill>
                <a:latin typeface=".VnAristote" pitchFamily="34" charset="0"/>
              </a:rPr>
              <a:t>: </a:t>
            </a:r>
            <a:r>
              <a:rPr lang="en-US" altLang="vi-VN" sz="32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altLang="vi-VN" sz="32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vi-VN" sz="32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vi-VN" sz="32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181600" y="45862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pic>
        <p:nvPicPr>
          <p:cNvPr id="11267" name="Picture 3" descr="Hình ảnh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524000" y="3886200"/>
            <a:ext cx="1371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52400" y="5195888"/>
            <a:ext cx="2590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838200" y="6110288"/>
            <a:ext cx="12192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7772400" y="5500688"/>
            <a:ext cx="13716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7086600" y="3824288"/>
            <a:ext cx="1447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1447800" y="386715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Thận phải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7124700" y="381317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Thận trái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152400" y="516255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Ống dẫn nước tiểu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7772400" y="5470525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Bóng đái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914400" y="6096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Ống đái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.VnTime" pitchFamily="34" charset="0"/>
              </a:rPr>
              <a:t>2. </a:t>
            </a:r>
            <a:r>
              <a:rPr lang="en-US" altLang="vi-VN" sz="3200" b="1" dirty="0" err="1">
                <a:latin typeface=".VnTime" pitchFamily="34" charset="0"/>
              </a:rPr>
              <a:t>Vai</a:t>
            </a:r>
            <a:r>
              <a:rPr lang="en-US" altLang="vi-VN" sz="3200" b="1" dirty="0">
                <a:latin typeface=".VnTime" pitchFamily="34" charset="0"/>
              </a:rPr>
              <a:t> </a:t>
            </a:r>
            <a:r>
              <a:rPr lang="en-US" altLang="vi-VN" sz="3200" b="1" dirty="0" err="1">
                <a:latin typeface=".VnTime" pitchFamily="34" charset="0"/>
              </a:rPr>
              <a:t>trß</a:t>
            </a:r>
            <a:r>
              <a:rPr lang="en-US" altLang="vi-VN" sz="3200" b="1" dirty="0">
                <a:latin typeface=".VnTime" pitchFamily="34" charset="0"/>
              </a:rPr>
              <a:t> </a:t>
            </a:r>
            <a:r>
              <a:rPr lang="en-US" altLang="vi-VN" sz="3200" b="1" dirty="0" err="1">
                <a:latin typeface=".VnTime" pitchFamily="34" charset="0"/>
              </a:rPr>
              <a:t>cña</a:t>
            </a:r>
            <a:r>
              <a:rPr lang="en-US" altLang="vi-VN" sz="3200" b="1" dirty="0">
                <a:latin typeface=".VnTime" pitchFamily="34" charset="0"/>
              </a:rPr>
              <a:t> c¬ </a:t>
            </a:r>
            <a:r>
              <a:rPr lang="en-US" altLang="vi-VN" sz="3200" b="1" dirty="0" err="1">
                <a:latin typeface=".VnTime" pitchFamily="34" charset="0"/>
              </a:rPr>
              <a:t>quan</a:t>
            </a:r>
            <a:r>
              <a:rPr lang="en-US" altLang="vi-VN" sz="3200" b="1" dirty="0">
                <a:latin typeface=".VnTime" pitchFamily="34" charset="0"/>
              </a:rPr>
              <a:t> </a:t>
            </a:r>
            <a:r>
              <a:rPr lang="en-US" altLang="vi-VN" sz="3200" b="1" dirty="0" err="1">
                <a:latin typeface=".VnTime" pitchFamily="34" charset="0"/>
              </a:rPr>
              <a:t>bµi</a:t>
            </a:r>
            <a:r>
              <a:rPr lang="en-US" altLang="vi-VN" sz="3200" b="1" dirty="0">
                <a:latin typeface=".VnTime" pitchFamily="34" charset="0"/>
              </a:rPr>
              <a:t> </a:t>
            </a:r>
            <a:r>
              <a:rPr lang="en-US" altLang="vi-VN" sz="3200" b="1" dirty="0" err="1">
                <a:latin typeface=".VnTime" pitchFamily="34" charset="0"/>
              </a:rPr>
              <a:t>tiÕt</a:t>
            </a:r>
            <a:r>
              <a:rPr lang="en-US" altLang="vi-VN" sz="3200" b="1" dirty="0">
                <a:latin typeface=".VnTime" pitchFamily="34" charset="0"/>
              </a:rPr>
              <a:t> </a:t>
            </a:r>
            <a:r>
              <a:rPr lang="en-US" altLang="vi-VN" sz="3200" b="1" dirty="0" err="1" smtClean="0">
                <a:latin typeface=".VnTime" pitchFamily="34" charset="0"/>
              </a:rPr>
              <a:t>n­</a:t>
            </a:r>
            <a:r>
              <a:rPr lang="en-US" altLang="vi-V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latin typeface=".VnTime" pitchFamily="34" charset="0"/>
              </a:rPr>
              <a:t>íc</a:t>
            </a:r>
            <a:r>
              <a:rPr lang="en-US" altLang="vi-VN" sz="3200" b="1" dirty="0" smtClean="0">
                <a:latin typeface=".VnTime" pitchFamily="34" charset="0"/>
              </a:rPr>
              <a:t> </a:t>
            </a:r>
            <a:r>
              <a:rPr lang="en-US" altLang="vi-VN" sz="3200" b="1" dirty="0" err="1">
                <a:latin typeface=".VnTime" pitchFamily="34" charset="0"/>
              </a:rPr>
              <a:t>tiÓu</a:t>
            </a:r>
            <a:r>
              <a:rPr lang="en-US" altLang="vi-VN" sz="3200" b="1" dirty="0">
                <a:latin typeface=".VnTime" pitchFamily="34" charset="0"/>
              </a:rPr>
              <a:t>:</a:t>
            </a:r>
            <a:endParaRPr lang="en-US" altLang="vi-VN" sz="3200" b="1" dirty="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-76200" y="2362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0000"/>
                </a:solidFill>
                <a:latin typeface=".VnTime" pitchFamily="34" charset="0"/>
              </a:rPr>
              <a:t>ThËn</a:t>
            </a:r>
            <a:r>
              <a:rPr lang="en-US" altLang="vi-VN" sz="3200" b="1" i="1">
                <a:solidFill>
                  <a:schemeClr val="hlink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990600" y="2743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914400" y="2209800"/>
            <a:ext cx="114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99"/>
                </a:solidFill>
                <a:latin typeface=".VnTime" pitchFamily="34" charset="0"/>
              </a:rPr>
              <a:t>Läc ra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133600" y="2149475"/>
            <a:ext cx="114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 err="1" smtClean="0">
                <a:solidFill>
                  <a:srgbClr val="FF0000"/>
                </a:solidFill>
                <a:latin typeface=".VnTime" pitchFamily="34" charset="0"/>
              </a:rPr>
              <a:t>N­</a:t>
            </a:r>
            <a:r>
              <a:rPr lang="en-US" altLang="vi-VN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i="1" dirty="0" err="1" smtClean="0">
                <a:solidFill>
                  <a:srgbClr val="FF0000"/>
                </a:solidFill>
                <a:latin typeface=".VnTime" pitchFamily="34" charset="0"/>
              </a:rPr>
              <a:t>íc</a:t>
            </a:r>
            <a:r>
              <a:rPr lang="en-US" altLang="vi-VN" sz="3200" b="1" i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.VnTime" pitchFamily="34" charset="0"/>
              </a:rPr>
              <a:t>tiÓu</a:t>
            </a:r>
            <a:r>
              <a:rPr lang="en-US" altLang="vi-VN" sz="32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124200" y="27432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971800" y="2224088"/>
            <a:ext cx="1905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.VnTime" pitchFamily="34" charset="0"/>
              </a:rPr>
              <a:t>Qua </a:t>
            </a:r>
            <a:r>
              <a:rPr lang="en-US" altLang="vi-VN" sz="2800" b="1" dirty="0" err="1">
                <a:solidFill>
                  <a:srgbClr val="000099"/>
                </a:solidFill>
                <a:latin typeface=".VnTime" pitchFamily="34" charset="0"/>
              </a:rPr>
              <a:t>èng</a:t>
            </a:r>
            <a:r>
              <a:rPr lang="en-US" altLang="vi-VN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.VnTime" pitchFamily="34" charset="0"/>
              </a:rPr>
              <a:t>dÉn</a:t>
            </a:r>
            <a:r>
              <a:rPr lang="en-US" altLang="vi-VN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.VnTime" pitchFamily="34" charset="0"/>
              </a:rPr>
              <a:t>n­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.VnTime" pitchFamily="34" charset="0"/>
              </a:rPr>
              <a:t>íc</a:t>
            </a:r>
            <a:r>
              <a:rPr lang="en-US" altLang="vi-VN" sz="2800" b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.VnTime" pitchFamily="34" charset="0"/>
              </a:rPr>
              <a:t>tiÓu</a:t>
            </a:r>
            <a:endParaRPr lang="en-US" altLang="vi-VN" sz="2800" b="1" dirty="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724400" y="22098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0000"/>
                </a:solidFill>
                <a:latin typeface=".VnTime" pitchFamily="34" charset="0"/>
              </a:rPr>
              <a:t>Bãng ®¸i</a:t>
            </a:r>
            <a:r>
              <a:rPr lang="en-US" altLang="vi-VN" sz="3200" b="1" i="1">
                <a:solidFill>
                  <a:schemeClr val="hlink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V="1">
            <a:off x="6019800" y="2743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867400" y="2238375"/>
            <a:ext cx="1600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99"/>
                </a:solidFill>
                <a:latin typeface=".VnTime" pitchFamily="34" charset="0"/>
              </a:rPr>
              <a:t>Qua èng ®¸i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7620000" y="22860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0000"/>
                </a:solidFill>
                <a:latin typeface=".VnTime" pitchFamily="34" charset="0"/>
              </a:rPr>
              <a:t>Th¶i ra ngoµi</a:t>
            </a:r>
            <a:r>
              <a:rPr lang="en-US" altLang="vi-VN" sz="3200" b="1" i="1">
                <a:solidFill>
                  <a:schemeClr val="hlink"/>
                </a:solidFill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7" grpId="0" animBg="1"/>
      <p:bldP spid="56328" grpId="0"/>
      <p:bldP spid="56329" grpId="0"/>
      <p:bldP spid="56330" grpId="0" animBg="1"/>
      <p:bldP spid="56331" grpId="0"/>
      <p:bldP spid="56332" grpId="0"/>
      <p:bldP spid="56333" grpId="0" animBg="1"/>
      <p:bldP spid="56334" grpId="0"/>
      <p:bldP spid="563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0" y="381000"/>
            <a:ext cx="9144000" cy="5791200"/>
          </a:xfrm>
          <a:prstGeom prst="horizontalScroll">
            <a:avLst>
              <a:gd name="adj" fmla="val 12500"/>
            </a:avLst>
          </a:prstGeom>
          <a:solidFill>
            <a:srgbClr val="FFCCFF">
              <a:alpha val="9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 sz="2400" b="1" i="1">
              <a:solidFill>
                <a:schemeClr val="hlink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830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- C¬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quan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bµi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tiÕt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n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­íc</a:t>
            </a:r>
            <a:r>
              <a:rPr lang="en-US" altLang="vi-VN" sz="3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gåm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qu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¶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thËn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èng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dÉn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n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­ư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íc</a:t>
            </a:r>
            <a:r>
              <a:rPr lang="en-US" altLang="vi-VN" sz="3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bãng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®¸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èng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®¸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i</a:t>
            </a:r>
            <a:endParaRPr lang="en-US" altLang="vi-VN" sz="32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-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ThËn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chøc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n¨ng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läc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m¸u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lÊy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c¸c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chÊt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th¶i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éc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h¹i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trong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m¸u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t¹o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thµnh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n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­ư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íc</a:t>
            </a:r>
            <a:r>
              <a:rPr lang="en-US" altLang="vi-VN" sz="3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.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N­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íc</a:t>
            </a:r>
            <a:r>
              <a:rPr lang="en-US" altLang="vi-VN" sz="3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smtClean="0">
                <a:solidFill>
                  <a:srgbClr val="0000FF"/>
                </a:solidFill>
                <a:latin typeface=".VnTime" pitchFamily="34" charset="0"/>
              </a:rPr>
              <a:t>®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­îc</a:t>
            </a:r>
            <a:r>
              <a:rPr lang="en-US" altLang="vi-VN" sz="3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®­a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xuèng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bãng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®¸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qua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èng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dÉn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n­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íc</a:t>
            </a:r>
            <a:r>
              <a:rPr lang="en-US" altLang="vi-VN" sz="3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sau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®ã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th¶i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ngoµi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qua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èng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®¸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endParaRPr lang="en-US" altLang="vi-VN" sz="3200" b="1" dirty="0">
              <a:solidFill>
                <a:srgbClr val="0033CC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632200" y="5197475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 smtClean="0">
                <a:solidFill>
                  <a:srgbClr val="FF0000"/>
                </a:solidFill>
                <a:latin typeface=".VnTime" pitchFamily="34" charset="0"/>
              </a:rPr>
              <a:t>N­</a:t>
            </a:r>
            <a:r>
              <a:rPr lang="en-US" altLang="vi-V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400" b="1" i="1" dirty="0" err="1" smtClean="0">
                <a:solidFill>
                  <a:srgbClr val="FF0000"/>
                </a:solidFill>
                <a:latin typeface=".VnTime" pitchFamily="34" charset="0"/>
              </a:rPr>
              <a:t>íc</a:t>
            </a:r>
            <a:r>
              <a:rPr lang="en-US" altLang="vi-VN" sz="2400" b="1" i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.VnTime" pitchFamily="34" charset="0"/>
              </a:rPr>
              <a:t>tiÓu</a:t>
            </a:r>
            <a:r>
              <a:rPr lang="en-US" altLang="vi-VN" sz="24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791200" y="5133975"/>
            <a:ext cx="106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0000"/>
                </a:solidFill>
                <a:latin typeface=".VnTime" pitchFamily="34" charset="0"/>
              </a:rPr>
              <a:t>Bãng ®¸i</a:t>
            </a:r>
            <a:r>
              <a:rPr lang="en-US" altLang="vi-VN" sz="2400" b="1" i="1">
                <a:solidFill>
                  <a:schemeClr val="hlink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491288" y="5638800"/>
            <a:ext cx="1371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200" b="1">
                <a:solidFill>
                  <a:srgbClr val="0000FF"/>
                </a:solidFill>
                <a:latin typeface=".VnTime" pitchFamily="34" charset="0"/>
              </a:rPr>
              <a:t>èng ®¸i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-76200" y="0"/>
            <a:ext cx="8534400" cy="3225800"/>
          </a:xfrm>
          <a:prstGeom prst="irregularSeal2">
            <a:avLst/>
          </a:prstGeom>
          <a:solidFill>
            <a:srgbClr val="E1F7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.VnAristote" pitchFamily="34" charset="0"/>
              </a:rPr>
              <a:t>Trß ch¬i</a:t>
            </a:r>
          </a:p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.VnAristote" pitchFamily="34" charset="0"/>
              </a:rPr>
              <a:t>Ai nhanh – Ai ®óng</a:t>
            </a:r>
            <a:endParaRPr lang="en-US" altLang="vi-VN" sz="3600" b="1" i="1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95400" y="3368675"/>
            <a:ext cx="746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  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H·y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g¾n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tªn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®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óng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vµo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«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trèng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®Ó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hoµn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chØnh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s¬ ®å: Ho¹t ®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éng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cña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c¬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quan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bµi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tiÕt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 smtClean="0">
                <a:solidFill>
                  <a:srgbClr val="000099"/>
                </a:solidFill>
                <a:latin typeface=".VnTime" pitchFamily="34" charset="0"/>
              </a:rPr>
              <a:t>n</a:t>
            </a:r>
            <a:r>
              <a:rPr lang="en-US" altLang="vi-VN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000099"/>
                </a:solidFill>
                <a:latin typeface=".VnTime" pitchFamily="34" charset="0"/>
              </a:rPr>
              <a:t>­íc</a:t>
            </a:r>
            <a:r>
              <a:rPr lang="en-US" altLang="vi-VN" sz="3200" b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tiÓu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.</a:t>
            </a:r>
            <a:endParaRPr lang="en-US" altLang="vi-VN" sz="3200" b="1" dirty="0">
              <a:solidFill>
                <a:srgbClr val="000099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16100" y="53498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0000"/>
                </a:solidFill>
                <a:latin typeface=".VnTime" pitchFamily="34" charset="0"/>
              </a:rPr>
              <a:t>ThËn 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676525" y="5578475"/>
            <a:ext cx="904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03525" y="5210175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  <a:latin typeface=".VnTime" pitchFamily="34" charset="0"/>
              </a:rPr>
              <a:t>Läc ra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572000" y="556418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495800" y="516572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  <a:latin typeface=".VnTime" pitchFamily="34" charset="0"/>
              </a:rPr>
              <a:t>Qua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6613525" y="5572125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562725" y="516572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  <a:latin typeface=".VnTime" pitchFamily="34" charset="0"/>
              </a:rPr>
              <a:t>Qua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680325" y="5121275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0000"/>
                </a:solidFill>
                <a:latin typeface=".VnTime" pitchFamily="34" charset="0"/>
              </a:rPr>
              <a:t>Th¶i ra ngoµi 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52400" y="528002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0000"/>
                </a:solidFill>
                <a:latin typeface=".VnTime" pitchFamily="34" charset="0"/>
              </a:rPr>
              <a:t>M¸u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990600" y="557847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990600" y="5241925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  <a:latin typeface=".VnTime" pitchFamily="34" charset="0"/>
              </a:rPr>
              <a:t>§i vµo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3581400" y="5197475"/>
            <a:ext cx="83502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5753100" y="5183188"/>
            <a:ext cx="8255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419600" y="5619750"/>
            <a:ext cx="129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200" b="1" dirty="0" err="1">
                <a:solidFill>
                  <a:srgbClr val="0000FF"/>
                </a:solidFill>
                <a:latin typeface=".VnTime" pitchFamily="34" charset="0"/>
              </a:rPr>
              <a:t>èng</a:t>
            </a:r>
            <a:r>
              <a:rPr lang="en-US" altLang="vi-VN" sz="2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.VnTime" pitchFamily="34" charset="0"/>
              </a:rPr>
              <a:t>dÉn</a:t>
            </a:r>
            <a:r>
              <a:rPr lang="en-US" altLang="vi-VN" sz="2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2200" b="1" dirty="0" err="1" smtClean="0">
                <a:solidFill>
                  <a:srgbClr val="0000FF"/>
                </a:solidFill>
                <a:latin typeface=".VnTime" pitchFamily="34" charset="0"/>
              </a:rPr>
              <a:t>n­</a:t>
            </a:r>
            <a:r>
              <a:rPr lang="en-US" altLang="vi-VN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200" b="1" dirty="0" err="1" smtClean="0">
                <a:solidFill>
                  <a:srgbClr val="0000FF"/>
                </a:solidFill>
                <a:latin typeface=".VnTime" pitchFamily="34" charset="0"/>
              </a:rPr>
              <a:t>íc</a:t>
            </a:r>
            <a:r>
              <a:rPr lang="en-US" altLang="vi-VN" sz="2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endParaRPr lang="en-US" altLang="vi-VN" sz="22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4357" name="Rectangle 23"/>
          <p:cNvSpPr>
            <a:spLocks noChangeArrowheads="1"/>
          </p:cNvSpPr>
          <p:nvPr/>
        </p:nvSpPr>
        <p:spPr bwMode="auto">
          <a:xfrm>
            <a:off x="4457700" y="5619750"/>
            <a:ext cx="1219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8" name="Rectangle 24"/>
          <p:cNvSpPr>
            <a:spLocks noChangeArrowheads="1"/>
          </p:cNvSpPr>
          <p:nvPr/>
        </p:nvSpPr>
        <p:spPr bwMode="auto">
          <a:xfrm>
            <a:off x="6629400" y="5638800"/>
            <a:ext cx="1066800" cy="51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  <p:bldP spid="54276" grpId="0"/>
      <p:bldP spid="542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12261" y="2362200"/>
            <a:ext cx="7705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5400" dirty="0">
                <a:solidFill>
                  <a:srgbClr val="0000CC"/>
                </a:solidFill>
                <a:latin typeface=".VnTime" pitchFamily="34" charset="0"/>
              </a:rPr>
              <a:t>Xin </a:t>
            </a:r>
            <a:r>
              <a:rPr lang="en-US" altLang="vi-VN" sz="5400" dirty="0" err="1">
                <a:solidFill>
                  <a:srgbClr val="0000CC"/>
                </a:solidFill>
                <a:latin typeface=".VnTime" pitchFamily="34" charset="0"/>
              </a:rPr>
              <a:t>chµo</a:t>
            </a:r>
            <a:r>
              <a:rPr lang="en-US" altLang="vi-VN" sz="5400" dirty="0">
                <a:solidFill>
                  <a:srgbClr val="0000CC"/>
                </a:solidFill>
                <a:latin typeface=".VnTime" pitchFamily="34" charset="0"/>
              </a:rPr>
              <a:t> vµ </a:t>
            </a:r>
            <a:r>
              <a:rPr lang="en-US" altLang="vi-VN" sz="5400" dirty="0" err="1">
                <a:solidFill>
                  <a:srgbClr val="0000CC"/>
                </a:solidFill>
                <a:latin typeface=".VnTime" pitchFamily="34" charset="0"/>
              </a:rPr>
              <a:t>hÑn</a:t>
            </a:r>
            <a:r>
              <a:rPr lang="en-US" altLang="vi-VN" sz="5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5400" dirty="0" err="1">
                <a:solidFill>
                  <a:srgbClr val="0000CC"/>
                </a:solidFill>
                <a:latin typeface=".VnTime" pitchFamily="34" charset="0"/>
              </a:rPr>
              <a:t>gÆp</a:t>
            </a:r>
            <a:r>
              <a:rPr lang="en-US" altLang="vi-VN" sz="5400" dirty="0">
                <a:solidFill>
                  <a:srgbClr val="0000CC"/>
                </a:solidFill>
                <a:latin typeface=".VnTime" pitchFamily="34" charset="0"/>
              </a:rPr>
              <a:t> l¹i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662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000" b="1">
                <a:solidFill>
                  <a:srgbClr val="0000FF"/>
                </a:solidFill>
                <a:latin typeface=".VnTime" pitchFamily="34" charset="0"/>
              </a:rPr>
              <a:t>KiÓm tra bµi cò:</a:t>
            </a:r>
            <a:r>
              <a:rPr lang="en-US" altLang="vi-VN" sz="6000" b="1">
                <a:solidFill>
                  <a:schemeClr val="hlink"/>
                </a:solidFill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219200"/>
            <a:ext cx="4648200" cy="5638800"/>
            <a:chOff x="0" y="768"/>
            <a:chExt cx="2928" cy="3552"/>
          </a:xfrm>
        </p:grpSpPr>
        <p:pic>
          <p:nvPicPr>
            <p:cNvPr id="4101" name="Picture 3" descr="co quan ho hap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2784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2" name="Group 4"/>
            <p:cNvGrpSpPr>
              <a:grpSpLocks/>
            </p:cNvGrpSpPr>
            <p:nvPr/>
          </p:nvGrpSpPr>
          <p:grpSpPr bwMode="auto">
            <a:xfrm>
              <a:off x="48" y="1456"/>
              <a:ext cx="960" cy="250"/>
              <a:chOff x="912" y="864"/>
              <a:chExt cx="1248" cy="240"/>
            </a:xfrm>
          </p:grpSpPr>
          <p:sp>
            <p:nvSpPr>
              <p:cNvPr id="4120" name="Line 5"/>
              <p:cNvSpPr>
                <a:spLocks noChangeShapeType="1"/>
              </p:cNvSpPr>
              <p:nvPr/>
            </p:nvSpPr>
            <p:spPr bwMode="auto">
              <a:xfrm>
                <a:off x="912" y="86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21" name="Line 6"/>
              <p:cNvSpPr>
                <a:spLocks noChangeShapeType="1"/>
              </p:cNvSpPr>
              <p:nvPr/>
            </p:nvSpPr>
            <p:spPr bwMode="auto">
              <a:xfrm>
                <a:off x="1344" y="864"/>
                <a:ext cx="81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103" name="Group 7"/>
            <p:cNvGrpSpPr>
              <a:grpSpLocks/>
            </p:cNvGrpSpPr>
            <p:nvPr/>
          </p:nvGrpSpPr>
          <p:grpSpPr bwMode="auto">
            <a:xfrm>
              <a:off x="0" y="2064"/>
              <a:ext cx="1344" cy="672"/>
              <a:chOff x="720" y="1776"/>
              <a:chExt cx="2112" cy="624"/>
            </a:xfrm>
          </p:grpSpPr>
          <p:sp>
            <p:nvSpPr>
              <p:cNvPr id="4118" name="Line 8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19" name="Line 9"/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392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104" name="Group 10"/>
            <p:cNvGrpSpPr>
              <a:grpSpLocks/>
            </p:cNvGrpSpPr>
            <p:nvPr/>
          </p:nvGrpSpPr>
          <p:grpSpPr bwMode="auto">
            <a:xfrm>
              <a:off x="0" y="2899"/>
              <a:ext cx="1152" cy="269"/>
              <a:chOff x="288" y="2640"/>
              <a:chExt cx="2064" cy="528"/>
            </a:xfrm>
          </p:grpSpPr>
          <p:sp>
            <p:nvSpPr>
              <p:cNvPr id="4116" name="Line 11"/>
              <p:cNvSpPr>
                <a:spLocks noChangeShapeType="1"/>
              </p:cNvSpPr>
              <p:nvPr/>
            </p:nvSpPr>
            <p:spPr bwMode="auto">
              <a:xfrm>
                <a:off x="288" y="264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17" name="Line 12"/>
              <p:cNvSpPr>
                <a:spLocks noChangeShapeType="1"/>
              </p:cNvSpPr>
              <p:nvPr/>
            </p:nvSpPr>
            <p:spPr bwMode="auto">
              <a:xfrm>
                <a:off x="1152" y="2640"/>
                <a:ext cx="120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105" name="Group 13"/>
            <p:cNvGrpSpPr>
              <a:grpSpLocks/>
            </p:cNvGrpSpPr>
            <p:nvPr/>
          </p:nvGrpSpPr>
          <p:grpSpPr bwMode="auto">
            <a:xfrm>
              <a:off x="1536" y="2386"/>
              <a:ext cx="1344" cy="395"/>
              <a:chOff x="3360" y="1824"/>
              <a:chExt cx="1968" cy="816"/>
            </a:xfrm>
          </p:grpSpPr>
          <p:sp>
            <p:nvSpPr>
              <p:cNvPr id="4114" name="Line 14"/>
              <p:cNvSpPr>
                <a:spLocks noChangeShapeType="1"/>
              </p:cNvSpPr>
              <p:nvPr/>
            </p:nvSpPr>
            <p:spPr bwMode="auto">
              <a:xfrm flipV="1">
                <a:off x="3360" y="1824"/>
                <a:ext cx="1008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15" name="Line 15"/>
              <p:cNvSpPr>
                <a:spLocks noChangeShapeType="1"/>
              </p:cNvSpPr>
              <p:nvPr/>
            </p:nvSpPr>
            <p:spPr bwMode="auto">
              <a:xfrm>
                <a:off x="4368" y="182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106" name="Group 16"/>
            <p:cNvGrpSpPr>
              <a:grpSpLocks/>
            </p:cNvGrpSpPr>
            <p:nvPr/>
          </p:nvGrpSpPr>
          <p:grpSpPr bwMode="auto">
            <a:xfrm>
              <a:off x="1536" y="3018"/>
              <a:ext cx="1248" cy="390"/>
              <a:chOff x="3168" y="2496"/>
              <a:chExt cx="2208" cy="672"/>
            </a:xfrm>
          </p:grpSpPr>
          <p:sp>
            <p:nvSpPr>
              <p:cNvPr id="4112" name="Line 17"/>
              <p:cNvSpPr>
                <a:spLocks noChangeShapeType="1"/>
              </p:cNvSpPr>
              <p:nvPr/>
            </p:nvSpPr>
            <p:spPr bwMode="auto">
              <a:xfrm flipV="1">
                <a:off x="3168" y="2496"/>
                <a:ext cx="1248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13" name="Line 18"/>
              <p:cNvSpPr>
                <a:spLocks noChangeShapeType="1"/>
              </p:cNvSpPr>
              <p:nvPr/>
            </p:nvSpPr>
            <p:spPr bwMode="auto">
              <a:xfrm>
                <a:off x="4416" y="2496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107" name="Text Box 19"/>
            <p:cNvSpPr txBox="1">
              <a:spLocks noChangeArrowheads="1"/>
            </p:cNvSpPr>
            <p:nvPr/>
          </p:nvSpPr>
          <p:spPr bwMode="auto">
            <a:xfrm>
              <a:off x="0" y="1152"/>
              <a:ext cx="6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>
                  <a:latin typeface=".VnTime" pitchFamily="34" charset="0"/>
                </a:rPr>
                <a:t>mòi</a:t>
              </a:r>
            </a:p>
          </p:txBody>
        </p:sp>
        <p:sp>
          <p:nvSpPr>
            <p:cNvPr id="4108" name="Text Box 20"/>
            <p:cNvSpPr txBox="1">
              <a:spLocks noChangeArrowheads="1"/>
            </p:cNvSpPr>
            <p:nvPr/>
          </p:nvSpPr>
          <p:spPr bwMode="auto">
            <a:xfrm>
              <a:off x="0" y="1728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>
                  <a:latin typeface=".VnTime" pitchFamily="34" charset="0"/>
                </a:rPr>
                <a:t>khÝ qu¶n</a:t>
              </a:r>
            </a:p>
          </p:txBody>
        </p:sp>
        <p:sp>
          <p:nvSpPr>
            <p:cNvPr id="4109" name="Text Box 21"/>
            <p:cNvSpPr txBox="1">
              <a:spLocks noChangeArrowheads="1"/>
            </p:cNvSpPr>
            <p:nvPr/>
          </p:nvSpPr>
          <p:spPr bwMode="auto">
            <a:xfrm>
              <a:off x="0" y="2592"/>
              <a:ext cx="92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>
                  <a:latin typeface=".VnTime" pitchFamily="34" charset="0"/>
                </a:rPr>
                <a:t>L¸ phæi ph¶i</a:t>
              </a:r>
            </a:p>
          </p:txBody>
        </p:sp>
        <p:sp>
          <p:nvSpPr>
            <p:cNvPr id="4110" name="Text Box 22"/>
            <p:cNvSpPr txBox="1">
              <a:spLocks noChangeArrowheads="1"/>
            </p:cNvSpPr>
            <p:nvPr/>
          </p:nvSpPr>
          <p:spPr bwMode="auto">
            <a:xfrm>
              <a:off x="2064" y="2112"/>
              <a:ext cx="864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>
                  <a:latin typeface=".VnTime" pitchFamily="34" charset="0"/>
                </a:rPr>
                <a:t>L¸ phæi tr¸i</a:t>
              </a:r>
            </a:p>
          </p:txBody>
        </p:sp>
        <p:sp>
          <p:nvSpPr>
            <p:cNvPr id="4111" name="Text Box 23"/>
            <p:cNvSpPr txBox="1">
              <a:spLocks noChangeArrowheads="1"/>
            </p:cNvSpPr>
            <p:nvPr/>
          </p:nvSpPr>
          <p:spPr bwMode="auto">
            <a:xfrm>
              <a:off x="2208" y="2736"/>
              <a:ext cx="72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>
                  <a:latin typeface=".VnTime" pitchFamily="34" charset="0"/>
                </a:rPr>
                <a:t>PhÕ qu¶n</a:t>
              </a:r>
              <a:r>
                <a:rPr lang="en-US" altLang="vi-VN" sz="2400" b="1">
                  <a:latin typeface=".VnTime" pitchFamily="34" charset="0"/>
                </a:rPr>
                <a:t> </a:t>
              </a:r>
            </a:p>
          </p:txBody>
        </p:sp>
      </p:grpSp>
      <p:pic>
        <p:nvPicPr>
          <p:cNvPr id="30744" name="Picture 24" descr="IMG_1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.VnTime" pitchFamily="34" charset="0"/>
              </a:rPr>
              <a:t>Em h·y cho biÕt ®©y lµ nh÷ng c¬ quan nµo ®· häc?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181600" y="45862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24000" y="3886200"/>
            <a:ext cx="1371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52400" y="5195888"/>
            <a:ext cx="2590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838200" y="6110288"/>
            <a:ext cx="12192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7772400" y="5500688"/>
            <a:ext cx="13716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7086600" y="3824288"/>
            <a:ext cx="1447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pic>
        <p:nvPicPr>
          <p:cNvPr id="512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91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.VnTime" pitchFamily="34" charset="0"/>
              </a:rPr>
              <a:t>1. </a:t>
            </a:r>
            <a:r>
              <a:rPr lang="en-US" altLang="vi-VN" sz="4000" b="1" u="sng">
                <a:solidFill>
                  <a:srgbClr val="0000FF"/>
                </a:solidFill>
                <a:latin typeface=".VnTime" pitchFamily="34" charset="0"/>
              </a:rPr>
              <a:t>C¸c bé phËn cña c¬ quan bµi tiÕt n­íc tiÓu: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534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 err="1">
                <a:solidFill>
                  <a:srgbClr val="000099"/>
                </a:solidFill>
                <a:latin typeface=".VnTime" pitchFamily="34" charset="0"/>
              </a:rPr>
              <a:t>Th¶o</a:t>
            </a:r>
            <a:r>
              <a:rPr lang="en-US" altLang="vi-VN" sz="40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99"/>
                </a:solidFill>
                <a:latin typeface=".VnTime" pitchFamily="34" charset="0"/>
              </a:rPr>
              <a:t>luËn</a:t>
            </a:r>
            <a:r>
              <a:rPr lang="en-US" altLang="vi-VN" sz="40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99"/>
                </a:solidFill>
                <a:latin typeface=".VnTime" pitchFamily="34" charset="0"/>
              </a:rPr>
              <a:t>theo</a:t>
            </a:r>
            <a:r>
              <a:rPr lang="en-US" altLang="vi-VN" sz="40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99"/>
                </a:solidFill>
                <a:latin typeface=".VnTime" pitchFamily="34" charset="0"/>
              </a:rPr>
              <a:t>nhãm</a:t>
            </a:r>
            <a:r>
              <a:rPr lang="en-US" altLang="vi-VN" sz="4000" b="1" dirty="0">
                <a:solidFill>
                  <a:srgbClr val="000099"/>
                </a:solidFill>
                <a:latin typeface=".VnTime" pitchFamily="34" charset="0"/>
              </a:rPr>
              <a:t> ®«</a:t>
            </a:r>
            <a:r>
              <a:rPr lang="en-US" altLang="vi-VN" sz="4000" b="1" dirty="0" err="1">
                <a:solidFill>
                  <a:srgbClr val="000099"/>
                </a:solidFill>
                <a:latin typeface=".VnTime" pitchFamily="34" charset="0"/>
              </a:rPr>
              <a:t>i</a:t>
            </a:r>
            <a:r>
              <a:rPr lang="en-US" altLang="vi-VN" sz="4000" b="1" dirty="0">
                <a:solidFill>
                  <a:srgbClr val="000099"/>
                </a:solidFill>
                <a:latin typeface=".VnTime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	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ChØ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vµ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nãi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tªn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c¸c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bé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phËn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cña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c¬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quan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tiÕt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.VnTime" pitchFamily="34" charset="0"/>
              </a:rPr>
              <a:t>n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­ứơ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.VnTime" pitchFamily="34" charset="0"/>
              </a:rPr>
              <a:t>c</a:t>
            </a:r>
            <a:r>
              <a:rPr lang="en-US" altLang="vi-VN" sz="40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tiÓu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.</a:t>
            </a:r>
            <a:endParaRPr lang="en-US" altLang="vi-VN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181600" y="45862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pic>
        <p:nvPicPr>
          <p:cNvPr id="8195" name="Picture 3" descr="Hình ảnh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0" y="228600"/>
            <a:ext cx="3657600" cy="1905000"/>
          </a:xfrm>
          <a:prstGeom prst="wedgeEllipseCallout">
            <a:avLst>
              <a:gd name="adj1" fmla="val 80556"/>
              <a:gd name="adj2" fmla="val 152750"/>
            </a:avLst>
          </a:prstGeom>
          <a:solidFill>
            <a:srgbClr val="FFFF3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99"/>
                </a:solidFill>
              </a:rPr>
              <a:t>     Chỉ và nói tên các bộ phận của cơ quan bài tiết nước tiểu</a:t>
            </a:r>
          </a:p>
          <a:p>
            <a:pPr algn="ctr" eaLnBrk="1" hangingPunct="1"/>
            <a:endParaRPr lang="en-US" altLang="vi-VN" sz="2000">
              <a:solidFill>
                <a:srgbClr val="000099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0" y="3886200"/>
            <a:ext cx="1371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" y="5195888"/>
            <a:ext cx="2590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38200" y="6110288"/>
            <a:ext cx="12192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772400" y="5500688"/>
            <a:ext cx="13716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086600" y="3824288"/>
            <a:ext cx="1447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447800" y="386715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Thận phải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124700" y="381317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Thận trái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52400" y="516255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Ống dẫn nước tiểu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7772400" y="5470525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Bóng đái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914400" y="6096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Ống đái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  <p:bldP spid="32780" grpId="0"/>
      <p:bldP spid="32781" grpId="0"/>
      <p:bldP spid="327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2. </a:t>
            </a:r>
            <a:r>
              <a:rPr lang="en-US" altLang="vi-VN" sz="3200" b="1" u="sng" dirty="0" err="1">
                <a:solidFill>
                  <a:srgbClr val="0000FF"/>
                </a:solidFill>
                <a:latin typeface=".VnTime" pitchFamily="34" charset="0"/>
              </a:rPr>
              <a:t>Vai</a:t>
            </a: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.VnTime" pitchFamily="34" charset="0"/>
              </a:rPr>
              <a:t>trß</a:t>
            </a: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 c¬ </a:t>
            </a:r>
            <a:r>
              <a:rPr lang="en-US" altLang="vi-VN" sz="3200" b="1" u="sng" dirty="0" err="1">
                <a:solidFill>
                  <a:srgbClr val="0000FF"/>
                </a:solidFill>
                <a:latin typeface=".VnTime" pitchFamily="34" charset="0"/>
              </a:rPr>
              <a:t>quan</a:t>
            </a: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.VnTime" pitchFamily="34" charset="0"/>
              </a:rPr>
              <a:t>bµi</a:t>
            </a: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.VnTime" pitchFamily="34" charset="0"/>
              </a:rPr>
              <a:t>tiÕt</a:t>
            </a: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u="sng" dirty="0" err="1" smtClean="0">
                <a:solidFill>
                  <a:srgbClr val="0000FF"/>
                </a:solidFill>
                <a:latin typeface=".VnTime" pitchFamily="34" charset="0"/>
              </a:rPr>
              <a:t>n</a:t>
            </a:r>
            <a:r>
              <a:rPr lang="en-US" altLang="vi-VN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u="sng" dirty="0" err="1" smtClean="0">
                <a:solidFill>
                  <a:srgbClr val="0000FF"/>
                </a:solidFill>
                <a:latin typeface=".VnTime" pitchFamily="34" charset="0"/>
              </a:rPr>
              <a:t>­íc</a:t>
            </a:r>
            <a:r>
              <a:rPr lang="en-US" altLang="vi-VN" sz="3200" b="1" u="sng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:</a:t>
            </a:r>
            <a:endParaRPr lang="en-US" altLang="vi-VN" sz="3200" b="1" u="sng" dirty="0">
              <a:solidFill>
                <a:srgbClr val="0000FF"/>
              </a:solidFill>
            </a:endParaRPr>
          </a:p>
        </p:txBody>
      </p:sp>
      <p:pic>
        <p:nvPicPr>
          <p:cNvPr id="33795" name="Picture 3" descr="Hoat_dong_bai_tiet_nuoc_ti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>
                <a:latin typeface=".VnTime" pitchFamily="34" charset="0"/>
              </a:rPr>
              <a:t>2. Vai trß cña c¬ quan bµi tiÕt n­íc tiÓu:</a:t>
            </a:r>
            <a:endParaRPr lang="en-US" altLang="vi-VN" sz="3200" b="1" u="sng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.VnTime" pitchFamily="34" charset="0"/>
              </a:rPr>
              <a:t>	- ThËn lµm nhiÖm vô g×? 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99"/>
                </a:solidFill>
                <a:latin typeface=".VnTime" pitchFamily="34" charset="0"/>
              </a:rPr>
              <a:t>Th¶o luËn nhãm 6: Theo c¸c c©u hái sau: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6200" y="2286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	  -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.VnTime" pitchFamily="34" charset="0"/>
              </a:rPr>
              <a:t>N­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.VnTime" pitchFamily="34" charset="0"/>
              </a:rPr>
              <a:t>íc</a:t>
            </a:r>
            <a:r>
              <a:rPr lang="en-US" altLang="vi-VN" sz="32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.VnTime" pitchFamily="34" charset="0"/>
              </a:rPr>
              <a:t>tiÓu</a:t>
            </a: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.VnTime" pitchFamily="34" charset="0"/>
              </a:rPr>
              <a:t>®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.VnTime" pitchFamily="34" charset="0"/>
              </a:rPr>
              <a:t>­îc</a:t>
            </a:r>
            <a:r>
              <a:rPr lang="en-US" altLang="vi-VN" sz="32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.VnTime" pitchFamily="34" charset="0"/>
              </a:rPr>
              <a:t>chøa</a:t>
            </a: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 ë ®©u vµ </a:t>
            </a:r>
            <a:r>
              <a:rPr lang="en-US" altLang="vi-VN" sz="3200" b="1" dirty="0" err="1">
                <a:solidFill>
                  <a:srgbClr val="FF0000"/>
                </a:solidFill>
                <a:latin typeface=".VnTime" pitchFamily="34" charset="0"/>
              </a:rPr>
              <a:t>th¶i</a:t>
            </a: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.VnTime" pitchFamily="34" charset="0"/>
              </a:rPr>
              <a:t>ra</a:t>
            </a: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.VnTime" pitchFamily="34" charset="0"/>
              </a:rPr>
              <a:t>ngoµi</a:t>
            </a: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.VnTime" pitchFamily="34" charset="0"/>
              </a:rPr>
              <a:t>b»ng</a:t>
            </a: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.VnTime" pitchFamily="34" charset="0"/>
              </a:rPr>
              <a:t>®­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.VnTime" pitchFamily="34" charset="0"/>
              </a:rPr>
              <a:t>êng</a:t>
            </a:r>
            <a:r>
              <a:rPr lang="en-US" altLang="vi-VN" sz="32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.VnTime" pitchFamily="34" charset="0"/>
              </a:rPr>
              <a:t>nµo</a:t>
            </a: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19" grpId="1"/>
      <p:bldP spid="34822" grpId="0"/>
      <p:bldP spid="34822" grpId="1"/>
      <p:bldP spid="34824" grpId="0"/>
      <p:bldP spid="34824" grpId="1"/>
      <p:bldP spid="34824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672"/>
  <p:tag name="VIOLETTITLE" val="TNXH 3- hoat dong bai tiet nuoc tieu"/>
  <p:tag name="VIOLETLESSON" val="10"/>
  <p:tag name="VIOLETCATID" val="8049775"/>
  <p:tag name="VIOLETSUBJECT" val="Tự nhiên và xã hội 3"/>
  <p:tag name="VIOLETAUTHORID" val="2720863"/>
  <p:tag name="VIOLETAUTHORNAME" val="Trần Quyen"/>
  <p:tag name="VIOLETAUTHORAVATAR" val="no_avatarf.jpg"/>
  <p:tag name="VIOLETAUTHORADDRESS" val="HN - HN"/>
  <p:tag name="VIOLETDATE" val="2012-07-12 12:05:09"/>
  <p:tag name="VIOLETHIT" val="858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327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.VnAristote</vt:lpstr>
      <vt:lpstr>Times New Roman</vt:lpstr>
      <vt:lpstr>.VnTime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thcsttphuhoa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quochung</dc:creator>
  <cp:lastModifiedBy>MyPC</cp:lastModifiedBy>
  <cp:revision>211</cp:revision>
  <dcterms:created xsi:type="dcterms:W3CDTF">2009-12-24T02:46:32Z</dcterms:created>
  <dcterms:modified xsi:type="dcterms:W3CDTF">2017-10-02T15:15:48Z</dcterms:modified>
</cp:coreProperties>
</file>