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336699"/>
    <a:srgbClr val="3366CC"/>
    <a:srgbClr val="00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5" autoAdjust="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4FB84-5B20-4F3F-8835-712A3311A5A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8765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6003C-2713-48A2-8BB1-ED3A6A9620B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8633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736A6-5A26-4AB0-A3C8-2D141A2E993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29673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695EB2-1E65-419E-9DCF-E533C6C8013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9014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4AA24-1B78-4B66-8E60-F8887FFEB82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77750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001E7-E302-4397-B59B-D4EF38C7802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7533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6CC1-AE0D-4C63-A3C8-22F68976439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5942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1F4F9-7FA8-4C1F-B8B8-7F8F64A1465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3781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9CE6C-6CD1-406B-BA21-C8B533FBA19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339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13E12-8C10-4746-893C-F1278A8EE07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8963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A9A8D-E013-4B6D-965D-F78D5461606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8871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F8892-43E2-4C8B-A1E0-A8709F271B5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671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868810-03C9-4815-9B01-A766FE4E2DF5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authuy-cut(2).av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video-2014-02-28-12-23-58.mp4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A64HW23CAQ5SBTXCAJSJ53CCA1VO3X0CAMI1JNKCAKZ1F2CCAZMSZSGCA1QCFTCCAQ633ITCAY1M5MMCAM3Q1IZCARPZQA4CAA60OM4CAV0OUYNCAKQC54DCAYJ979UCAME50N8CARNT0OWCAXBMSJFCALHA3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WordArt 9">
            <a:hlinkClick r:id="rId3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381000" y="2514600"/>
            <a:ext cx="87630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81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GẤP TÀU THỦY HAI ỐNG KHÓI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A20MTWACAIMGX9QCAPSHFBLCA3SYJXLCAE2P56HCA2I4RWBCAB2JY1RCAF6G4TYCAN7NJ6MCAQA9I0ACA1SDOH5CA3TSFFNCABN3GUSCACRCJ7ZCAEMCF2ICACQK1S2CALDPQHLCAAKGEG2CAPZXOP2CA6A7Q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33400" y="257175"/>
            <a:ext cx="4984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800" b="1">
                <a:solidFill>
                  <a:srgbClr val="632523"/>
                </a:solidFill>
                <a:sym typeface="Wingdings" pitchFamily="2" charset="2"/>
              </a:rPr>
              <a:t></a:t>
            </a:r>
            <a:r>
              <a:rPr lang="en-US" altLang="vi-VN" sz="2800" b="1">
                <a:sym typeface="Wingdings" pitchFamily="2" charset="2"/>
              </a:rPr>
              <a:t> </a:t>
            </a:r>
            <a:r>
              <a:rPr lang="en-US" altLang="vi-VN" sz="2800" b="1" u="sng">
                <a:solidFill>
                  <a:srgbClr val="632523"/>
                </a:solidFill>
                <a:sym typeface="Wingdings" pitchFamily="2" charset="2"/>
              </a:rPr>
              <a:t>Quan sát mẫu và nhận xét</a:t>
            </a:r>
            <a:endParaRPr lang="vi-VN" altLang="vi-VN" sz="2800" b="1" u="sng">
              <a:solidFill>
                <a:srgbClr val="632523"/>
              </a:solidFill>
              <a:sym typeface="Wingdings" pitchFamily="2" charset="2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200400" y="1143000"/>
            <a:ext cx="4038600" cy="2209800"/>
            <a:chOff x="5105400" y="2832278"/>
            <a:chExt cx="3429794" cy="2120722"/>
          </a:xfrm>
        </p:grpSpPr>
        <p:sp>
          <p:nvSpPr>
            <p:cNvPr id="8" name="Freeform 7"/>
            <p:cNvSpPr>
              <a:spLocks noChangeArrowheads="1"/>
            </p:cNvSpPr>
            <p:nvPr/>
          </p:nvSpPr>
          <p:spPr bwMode="auto">
            <a:xfrm>
              <a:off x="5105400" y="2971800"/>
              <a:ext cx="3428999" cy="1981200"/>
            </a:xfrm>
            <a:custGeom>
              <a:avLst/>
              <a:gdLst>
                <a:gd name="T0" fmla="*/ 1100823 w 3490175"/>
                <a:gd name="T1" fmla="*/ 0 h 1764406"/>
                <a:gd name="T2" fmla="*/ 1088170 w 3490175"/>
                <a:gd name="T3" fmla="*/ 1156905 h 1764406"/>
                <a:gd name="T4" fmla="*/ 0 w 3490175"/>
                <a:gd name="T5" fmla="*/ 231381 h 1764406"/>
                <a:gd name="T6" fmla="*/ 0 w 3490175"/>
                <a:gd name="T7" fmla="*/ 1981200 h 1764406"/>
                <a:gd name="T8" fmla="*/ 1632255 w 3490175"/>
                <a:gd name="T9" fmla="*/ 1981200 h 1764406"/>
                <a:gd name="T10" fmla="*/ 1796745 w 3490175"/>
                <a:gd name="T11" fmla="*/ 506145 h 1764406"/>
                <a:gd name="T12" fmla="*/ 1809398 w 3490175"/>
                <a:gd name="T13" fmla="*/ 1981200 h 1764406"/>
                <a:gd name="T14" fmla="*/ 3378386 w 3490175"/>
                <a:gd name="T15" fmla="*/ 1981200 h 1764406"/>
                <a:gd name="T16" fmla="*/ 3428999 w 3490175"/>
                <a:gd name="T17" fmla="*/ 202458 h 1764406"/>
                <a:gd name="T18" fmla="*/ 2328177 w 3490175"/>
                <a:gd name="T19" fmla="*/ 1026753 h 1764406"/>
                <a:gd name="T20" fmla="*/ 2328177 w 3490175"/>
                <a:gd name="T21" fmla="*/ 390455 h 176440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490175"/>
                <a:gd name="T34" fmla="*/ 0 h 1764406"/>
                <a:gd name="T35" fmla="*/ 3490175 w 3490175"/>
                <a:gd name="T36" fmla="*/ 1764406 h 176440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rgbClr val="3366CC"/>
            </a:solidFill>
            <a:ln w="222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H="1">
              <a:off x="7174352" y="3173719"/>
              <a:ext cx="383924" cy="269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5905988" y="3849247"/>
              <a:ext cx="824217" cy="1213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2"/>
              <a:endCxn id="8" idx="4"/>
            </p:cNvCxnSpPr>
            <p:nvPr/>
          </p:nvCxnSpPr>
          <p:spPr>
            <a:xfrm>
              <a:off x="5105400" y="3202491"/>
              <a:ext cx="1632658" cy="175050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6229282" y="4262429"/>
              <a:ext cx="114264" cy="7549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8" idx="4"/>
            </p:cNvCxnSpPr>
            <p:nvPr/>
          </p:nvCxnSpPr>
          <p:spPr>
            <a:xfrm rot="16200000" flipH="1">
              <a:off x="6188660" y="4403601"/>
              <a:ext cx="609403" cy="48939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6200104" y="2832278"/>
              <a:ext cx="1165538" cy="241479"/>
            </a:xfrm>
            <a:prstGeom prst="ellipse">
              <a:avLst/>
            </a:prstGeom>
            <a:solidFill>
              <a:srgbClr val="3366CC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cxnSp>
          <p:nvCxnSpPr>
            <p:cNvPr id="15" name="Straight Connector 14"/>
            <p:cNvCxnSpPr>
              <a:endCxn id="8" idx="4"/>
            </p:cNvCxnSpPr>
            <p:nvPr/>
          </p:nvCxnSpPr>
          <p:spPr>
            <a:xfrm rot="16200000" flipH="1">
              <a:off x="6188321" y="4403264"/>
              <a:ext cx="685578" cy="41389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8" idx="6"/>
            </p:cNvCxnSpPr>
            <p:nvPr/>
          </p:nvCxnSpPr>
          <p:spPr>
            <a:xfrm rot="5400000">
              <a:off x="6848916" y="3266722"/>
              <a:ext cx="1752033" cy="16205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6302062" y="3265868"/>
              <a:ext cx="1139780" cy="264016"/>
            </a:xfrm>
            <a:prstGeom prst="ellipse">
              <a:avLst/>
            </a:prstGeom>
            <a:solidFill>
              <a:srgbClr val="3366CC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16200000" flipH="1">
              <a:off x="7278677" y="4165347"/>
              <a:ext cx="304701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6814670" y="4362029"/>
              <a:ext cx="671867" cy="48265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391929" y="4267422"/>
              <a:ext cx="113248" cy="8836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171818" y="4130306"/>
              <a:ext cx="152345" cy="15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407061" y="4337530"/>
              <a:ext cx="914104" cy="121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337965" y="4280568"/>
              <a:ext cx="990280" cy="4988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755584" y="4812837"/>
              <a:ext cx="152346" cy="15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reeform 24"/>
            <p:cNvSpPr>
              <a:spLocks noChangeArrowheads="1"/>
            </p:cNvSpPr>
            <p:nvPr/>
          </p:nvSpPr>
          <p:spPr bwMode="auto">
            <a:xfrm>
              <a:off x="6542468" y="2962141"/>
              <a:ext cx="837126" cy="360608"/>
            </a:xfrm>
            <a:custGeom>
              <a:avLst/>
              <a:gdLst>
                <a:gd name="T0" fmla="*/ 824247 w 837126"/>
                <a:gd name="T1" fmla="*/ 0 h 360608"/>
                <a:gd name="T2" fmla="*/ 837126 w 837126"/>
                <a:gd name="T3" fmla="*/ 360608 h 360608"/>
                <a:gd name="T4" fmla="*/ 0 w 837126"/>
                <a:gd name="T5" fmla="*/ 128789 h 360608"/>
                <a:gd name="T6" fmla="*/ 283335 w 837126"/>
                <a:gd name="T7" fmla="*/ 128789 h 360608"/>
                <a:gd name="T8" fmla="*/ 450760 w 837126"/>
                <a:gd name="T9" fmla="*/ 128789 h 360608"/>
                <a:gd name="T10" fmla="*/ 566670 w 837126"/>
                <a:gd name="T11" fmla="*/ 90152 h 360608"/>
                <a:gd name="T12" fmla="*/ 695459 w 837126"/>
                <a:gd name="T13" fmla="*/ 90152 h 360608"/>
                <a:gd name="T14" fmla="*/ 772732 w 837126"/>
                <a:gd name="T15" fmla="*/ 51515 h 360608"/>
                <a:gd name="T16" fmla="*/ 824247 w 837126"/>
                <a:gd name="T17" fmla="*/ 0 h 3606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37126"/>
                <a:gd name="T28" fmla="*/ 0 h 360608"/>
                <a:gd name="T29" fmla="*/ 837126 w 837126"/>
                <a:gd name="T30" fmla="*/ 360608 h 3606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solidFill>
              <a:srgbClr val="3366CC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</p:grp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457200" y="3505200"/>
            <a:ext cx="5330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/>
              <a:t>1/ Tàu thủy giấy có đặc điểm gì?</a:t>
            </a:r>
            <a:endParaRPr lang="vi-VN" altLang="vi-VN" sz="2800"/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457200" y="5334000"/>
            <a:ext cx="67373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vi-VN" sz="2800"/>
              <a:t>2/ Trong thực tế tàu thủy dùng để làm gì?</a:t>
            </a:r>
            <a:endParaRPr lang="vi-VN" altLang="vi-VN" sz="2800"/>
          </a:p>
          <a:p>
            <a:pPr eaLnBrk="0" hangingPunct="0"/>
            <a:endParaRPr lang="vi-VN" altLang="vi-VN" sz="2800"/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2438400" y="900113"/>
            <a:ext cx="1352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vi-VN" sz="2800"/>
              <a:t>Mũi tàu</a:t>
            </a:r>
            <a:endParaRPr lang="vi-VN" altLang="vi-VN" sz="2800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3124200" y="12954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3048000" y="1295400"/>
            <a:ext cx="419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6172200" y="485775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/>
              <a:t>2 ống khói</a:t>
            </a:r>
            <a:endParaRPr lang="vi-VN" altLang="vi-VN" sz="2800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 flipH="1">
            <a:off x="5181600" y="838200"/>
            <a:ext cx="1752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 flipH="1">
            <a:off x="5715000" y="838200"/>
            <a:ext cx="1219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990600" y="1981200"/>
            <a:ext cx="1789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/>
              <a:t>Thành tàu</a:t>
            </a:r>
            <a:endParaRPr lang="vi-VN" altLang="vi-VN" sz="2800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>
            <a:off x="1981200" y="2438400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auto">
          <a:xfrm>
            <a:off x="1981200" y="2438400"/>
            <a:ext cx="464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3123" name="Picture 51" descr="ANd9GcTJ8n6HGJWja3qnO9f02K-gS2N6s3y9iUijPp2iJKSS3P3AGiN0bpf0no3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6" grpId="0"/>
      <p:bldP spid="3106" grpId="1"/>
      <p:bldP spid="3106" grpId="2"/>
      <p:bldP spid="3111" grpId="0"/>
      <p:bldP spid="3113" grpId="0"/>
      <p:bldP spid="3114" grpId="0" animBg="1"/>
      <p:bldP spid="3115" grpId="0" animBg="1"/>
      <p:bldP spid="3116" grpId="0"/>
      <p:bldP spid="3117" grpId="0" animBg="1"/>
      <p:bldP spid="3118" grpId="0" animBg="1"/>
      <p:bldP spid="3119" grpId="0"/>
      <p:bldP spid="3121" grpId="0" animBg="1"/>
      <p:bldP spid="3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28600" y="228600"/>
            <a:ext cx="445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400" b="1">
                <a:solidFill>
                  <a:srgbClr val="632523"/>
                </a:solidFill>
                <a:sym typeface="Wingdings" pitchFamily="2" charset="2"/>
              </a:rPr>
              <a:t> </a:t>
            </a:r>
            <a:r>
              <a:rPr lang="vi-VN" altLang="vi-VN" sz="2400" b="1" u="sng">
                <a:solidFill>
                  <a:srgbClr val="632523"/>
                </a:solidFill>
                <a:sym typeface="Wingdings" pitchFamily="2" charset="2"/>
              </a:rPr>
              <a:t>Hướng dẫn thực hành mẫu</a:t>
            </a:r>
          </a:p>
        </p:txBody>
      </p:sp>
      <p:pic>
        <p:nvPicPr>
          <p:cNvPr id="5124" name="Picture 4" descr="CA0M4DFQCAFVB2RWCAM36D1SCA1QRTDQCAJBGMBRCAB2YZOICA056TC4CANE2GHDCAZCAEI8CAU4U7QFCAQRPKDVCAS7YX0YCAOHBHWGCAWWLQYOCAH1FVOICACGEKP0CA1XY2PKCA9305SOCA1MBQBHCAI1RXQ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762000"/>
            <a:ext cx="128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400" u="sng"/>
              <a:t>Bước 1: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447800" y="762000"/>
            <a:ext cx="643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400"/>
              <a:t>Gấp, cắt tờ giấy hình vuông</a:t>
            </a:r>
            <a:r>
              <a:rPr lang="en-US" altLang="vi-VN" sz="2400"/>
              <a:t> t</a:t>
            </a:r>
            <a:r>
              <a:rPr lang="vi-VN" altLang="vi-VN" sz="2400"/>
              <a:t>heo cách đã học</a:t>
            </a:r>
            <a:r>
              <a:rPr lang="en-US" altLang="vi-VN" sz="2400"/>
              <a:t>.</a:t>
            </a:r>
            <a:endParaRPr lang="vi-VN" altLang="vi-VN" sz="2400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295400"/>
            <a:ext cx="128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400" u="sng">
                <a:solidFill>
                  <a:srgbClr val="003300"/>
                </a:solidFill>
              </a:rPr>
              <a:t>Bước 2</a:t>
            </a:r>
            <a:r>
              <a:rPr lang="vi-VN" altLang="vi-VN" sz="2400" u="sng"/>
              <a:t>: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1371600" y="1219200"/>
            <a:ext cx="64230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400"/>
              <a:t>Gấp lấy điểm dấu giữa và các đường dấu gấp</a:t>
            </a:r>
            <a:endParaRPr lang="en-US" altLang="vi-VN" sz="2400"/>
          </a:p>
          <a:p>
            <a:r>
              <a:rPr lang="vi-VN" altLang="vi-VN" sz="2400"/>
              <a:t> trong.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4724400" y="1828800"/>
            <a:ext cx="3744913" cy="3429000"/>
            <a:chOff x="2858037" y="2578995"/>
            <a:chExt cx="3669405" cy="3442673"/>
          </a:xfrm>
        </p:grpSpPr>
        <p:grpSp>
          <p:nvGrpSpPr>
            <p:cNvPr id="5134" name="Group 18"/>
            <p:cNvGrpSpPr>
              <a:grpSpLocks/>
            </p:cNvGrpSpPr>
            <p:nvPr/>
          </p:nvGrpSpPr>
          <p:grpSpPr bwMode="auto">
            <a:xfrm>
              <a:off x="3769215" y="2590800"/>
              <a:ext cx="929427" cy="3429794"/>
              <a:chOff x="3769215" y="2590800"/>
              <a:chExt cx="929427" cy="342979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3769555" y="2590152"/>
                <a:ext cx="913074" cy="3429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94" name="Straight Connector 93"/>
              <p:cNvCxnSpPr>
                <a:stCxn id="93" idx="0"/>
                <a:endCxn id="93" idx="2"/>
              </p:cNvCxnSpPr>
              <p:nvPr/>
            </p:nvCxnSpPr>
            <p:spPr>
              <a:xfrm rot="16200000" flipH="1">
                <a:off x="2511131" y="4304336"/>
                <a:ext cx="3429923" cy="155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3771111" y="3047581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3785110" y="3503417"/>
                <a:ext cx="913074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3785110" y="3922594"/>
                <a:ext cx="913074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71111" y="4356116"/>
                <a:ext cx="914629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785110" y="4760949"/>
                <a:ext cx="913074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783555" y="5180126"/>
                <a:ext cx="913074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769555" y="5586553"/>
                <a:ext cx="913074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44" name="Group 19"/>
            <p:cNvGrpSpPr>
              <a:grpSpLocks/>
            </p:cNvGrpSpPr>
            <p:nvPr/>
          </p:nvGrpSpPr>
          <p:grpSpPr bwMode="auto">
            <a:xfrm>
              <a:off x="4682541" y="2588652"/>
              <a:ext cx="929427" cy="3429794"/>
              <a:chOff x="3769215" y="2590800"/>
              <a:chExt cx="929427" cy="3429794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769303" y="2590706"/>
                <a:ext cx="913074" cy="3429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85" name="Straight Connector 84"/>
              <p:cNvCxnSpPr>
                <a:stCxn id="84" idx="0"/>
                <a:endCxn id="84" idx="2"/>
              </p:cNvCxnSpPr>
              <p:nvPr/>
            </p:nvCxnSpPr>
            <p:spPr>
              <a:xfrm rot="16200000" flipH="1">
                <a:off x="2510879" y="4304889"/>
                <a:ext cx="3429923" cy="155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770858" y="3048135"/>
                <a:ext cx="914629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784858" y="3503971"/>
                <a:ext cx="913074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784858" y="3923148"/>
                <a:ext cx="913074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770858" y="4356669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784858" y="4761502"/>
                <a:ext cx="913074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3783302" y="5180680"/>
                <a:ext cx="913074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769303" y="5587106"/>
                <a:ext cx="913074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54" name="Group 36"/>
            <p:cNvGrpSpPr>
              <a:grpSpLocks/>
            </p:cNvGrpSpPr>
            <p:nvPr/>
          </p:nvGrpSpPr>
          <p:grpSpPr bwMode="auto">
            <a:xfrm>
              <a:off x="2858037" y="2591874"/>
              <a:ext cx="929427" cy="3429794"/>
              <a:chOff x="3769215" y="2590800"/>
              <a:chExt cx="929427" cy="3429794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769215" y="2590671"/>
                <a:ext cx="914629" cy="3429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76" name="Straight Connector 75"/>
              <p:cNvCxnSpPr>
                <a:stCxn id="75" idx="0"/>
                <a:endCxn id="75" idx="2"/>
              </p:cNvCxnSpPr>
              <p:nvPr/>
            </p:nvCxnSpPr>
            <p:spPr>
              <a:xfrm rot="16200000" flipH="1">
                <a:off x="2512346" y="4304855"/>
                <a:ext cx="3429923" cy="155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770771" y="3048101"/>
                <a:ext cx="916184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784770" y="3503937"/>
                <a:ext cx="914629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784770" y="3923114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770771" y="4356635"/>
                <a:ext cx="916184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784770" y="4761468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783215" y="5180646"/>
                <a:ext cx="914629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3769215" y="5587072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64" name="Group 46"/>
            <p:cNvGrpSpPr>
              <a:grpSpLocks/>
            </p:cNvGrpSpPr>
            <p:nvPr/>
          </p:nvGrpSpPr>
          <p:grpSpPr bwMode="auto">
            <a:xfrm>
              <a:off x="5598015" y="2578995"/>
              <a:ext cx="929427" cy="3429794"/>
              <a:chOff x="3769215" y="2590800"/>
              <a:chExt cx="929427" cy="3429794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768458" y="2590800"/>
                <a:ext cx="914629" cy="342992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67" name="Straight Connector 66"/>
              <p:cNvCxnSpPr>
                <a:stCxn id="66" idx="0"/>
                <a:endCxn id="66" idx="2"/>
              </p:cNvCxnSpPr>
              <p:nvPr/>
            </p:nvCxnSpPr>
            <p:spPr>
              <a:xfrm rot="16200000" flipH="1">
                <a:off x="2511589" y="4304983"/>
                <a:ext cx="3429923" cy="155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770013" y="3048230"/>
                <a:ext cx="916185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784013" y="3504065"/>
                <a:ext cx="914629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784013" y="3923242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770013" y="4356764"/>
                <a:ext cx="916185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784013" y="4761597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782457" y="5180775"/>
                <a:ext cx="914629" cy="159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768458" y="5587201"/>
                <a:ext cx="914629" cy="1594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Straight Connector 103"/>
          <p:cNvCxnSpPr/>
          <p:nvPr/>
        </p:nvCxnSpPr>
        <p:spPr>
          <a:xfrm rot="5400000">
            <a:off x="4800600" y="1828800"/>
            <a:ext cx="1676400" cy="18288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03"/>
          <p:cNvCxnSpPr/>
          <p:nvPr/>
        </p:nvCxnSpPr>
        <p:spPr>
          <a:xfrm rot="5400000">
            <a:off x="6667500" y="3467100"/>
            <a:ext cx="1676400" cy="19050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724400" y="3581400"/>
            <a:ext cx="1828800" cy="16002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5" name="Line 65"/>
          <p:cNvSpPr>
            <a:spLocks noChangeShapeType="1"/>
          </p:cNvSpPr>
          <p:nvPr/>
        </p:nvSpPr>
        <p:spPr bwMode="auto">
          <a:xfrm flipH="1">
            <a:off x="7162800" y="2438400"/>
            <a:ext cx="685800" cy="68580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cxnSp>
        <p:nvCxnSpPr>
          <p:cNvPr id="4" name="Straight Connector 107"/>
          <p:cNvCxnSpPr/>
          <p:nvPr/>
        </p:nvCxnSpPr>
        <p:spPr>
          <a:xfrm>
            <a:off x="6553200" y="1828800"/>
            <a:ext cx="1905000" cy="17526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8" name="Line 68"/>
          <p:cNvSpPr>
            <a:spLocks noChangeShapeType="1"/>
          </p:cNvSpPr>
          <p:nvPr/>
        </p:nvSpPr>
        <p:spPr bwMode="auto">
          <a:xfrm flipV="1">
            <a:off x="5257800" y="4038600"/>
            <a:ext cx="838200" cy="83820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89" name="Line 69"/>
          <p:cNvSpPr>
            <a:spLocks noChangeShapeType="1"/>
          </p:cNvSpPr>
          <p:nvPr/>
        </p:nvSpPr>
        <p:spPr bwMode="auto">
          <a:xfrm>
            <a:off x="5257800" y="2362200"/>
            <a:ext cx="838200" cy="76200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90" name="Line 70"/>
          <p:cNvSpPr>
            <a:spLocks noChangeShapeType="1"/>
          </p:cNvSpPr>
          <p:nvPr/>
        </p:nvSpPr>
        <p:spPr bwMode="auto">
          <a:xfrm flipH="1" flipV="1">
            <a:off x="7162800" y="4114800"/>
            <a:ext cx="838200" cy="76200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91" name="Line 71"/>
          <p:cNvSpPr>
            <a:spLocks noChangeShapeType="1"/>
          </p:cNvSpPr>
          <p:nvPr/>
        </p:nvSpPr>
        <p:spPr bwMode="auto">
          <a:xfrm>
            <a:off x="6553200" y="1905000"/>
            <a:ext cx="76200" cy="327660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93" name="Text Box 73"/>
          <p:cNvSpPr txBox="1">
            <a:spLocks noChangeArrowheads="1"/>
          </p:cNvSpPr>
          <p:nvPr/>
        </p:nvSpPr>
        <p:spPr bwMode="auto">
          <a:xfrm>
            <a:off x="6629400" y="3581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/>
              <a:t>O</a:t>
            </a:r>
          </a:p>
        </p:txBody>
      </p:sp>
      <p:sp>
        <p:nvSpPr>
          <p:cNvPr id="5344" name="Rectangle 224"/>
          <p:cNvSpPr>
            <a:spLocks noChangeArrowheads="1"/>
          </p:cNvSpPr>
          <p:nvPr/>
        </p:nvSpPr>
        <p:spPr bwMode="auto">
          <a:xfrm>
            <a:off x="0" y="1981200"/>
            <a:ext cx="1350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sz="2400" b="1" u="sng">
                <a:solidFill>
                  <a:srgbClr val="003300"/>
                </a:solidFill>
              </a:rPr>
              <a:t>Bước 3</a:t>
            </a:r>
            <a:r>
              <a:rPr lang="vi-VN" altLang="vi-VN" sz="2400" u="sng"/>
              <a:t>:</a:t>
            </a:r>
          </a:p>
        </p:txBody>
      </p:sp>
      <p:sp>
        <p:nvSpPr>
          <p:cNvPr id="5345" name="Rectangle 225"/>
          <p:cNvSpPr>
            <a:spLocks noChangeArrowheads="1"/>
          </p:cNvSpPr>
          <p:nvPr/>
        </p:nvSpPr>
        <p:spPr bwMode="auto">
          <a:xfrm>
            <a:off x="1295400" y="2057400"/>
            <a:ext cx="3048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vi-VN" altLang="vi-VN" sz="2400"/>
              <a:t>Gấp tờ giấy hình vuông thành tàu thủy hai ống khói.</a:t>
            </a:r>
          </a:p>
        </p:txBody>
      </p:sp>
      <p:sp>
        <p:nvSpPr>
          <p:cNvPr id="5354" name="Line 234"/>
          <p:cNvSpPr>
            <a:spLocks noChangeShapeType="1"/>
          </p:cNvSpPr>
          <p:nvPr/>
        </p:nvSpPr>
        <p:spPr bwMode="auto">
          <a:xfrm>
            <a:off x="6629400" y="1905000"/>
            <a:ext cx="0" cy="3429000"/>
          </a:xfrm>
          <a:prstGeom prst="line">
            <a:avLst/>
          </a:prstGeom>
          <a:noFill/>
          <a:ln w="349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" name="Rectangle 309"/>
          <p:cNvSpPr>
            <a:spLocks noChangeArrowheads="1"/>
          </p:cNvSpPr>
          <p:nvPr/>
        </p:nvSpPr>
        <p:spPr bwMode="auto">
          <a:xfrm rot="5400000">
            <a:off x="3484562" y="1620838"/>
            <a:ext cx="1230313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7200">
                <a:solidFill>
                  <a:srgbClr val="0000FF"/>
                </a:solidFill>
                <a:sym typeface="Wingdings" pitchFamily="2" charset="2"/>
              </a:rPr>
              <a:t></a:t>
            </a:r>
          </a:p>
        </p:txBody>
      </p:sp>
      <p:sp>
        <p:nvSpPr>
          <p:cNvPr id="5418" name="Freeform 298"/>
          <p:cNvSpPr>
            <a:spLocks/>
          </p:cNvSpPr>
          <p:nvPr/>
        </p:nvSpPr>
        <p:spPr bwMode="auto">
          <a:xfrm>
            <a:off x="0" y="2362200"/>
            <a:ext cx="4114800" cy="3657600"/>
          </a:xfrm>
          <a:custGeom>
            <a:avLst/>
            <a:gdLst>
              <a:gd name="T0" fmla="*/ 0 w 2016"/>
              <a:gd name="T1" fmla="*/ 0 h 2064"/>
              <a:gd name="T2" fmla="*/ 2016 w 2016"/>
              <a:gd name="T3" fmla="*/ 0 h 2064"/>
              <a:gd name="T4" fmla="*/ 2016 w 2016"/>
              <a:gd name="T5" fmla="*/ 2064 h 2064"/>
              <a:gd name="T6" fmla="*/ 0 w 2016"/>
              <a:gd name="T7" fmla="*/ 0 h 20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6" h="2064">
                <a:moveTo>
                  <a:pt x="0" y="0"/>
                </a:moveTo>
                <a:lnTo>
                  <a:pt x="2016" y="0"/>
                </a:lnTo>
                <a:lnTo>
                  <a:pt x="2016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5559" name="Group 439"/>
          <p:cNvGraphicFramePr>
            <a:graphicFrameLocks noGrp="1"/>
          </p:cNvGraphicFramePr>
          <p:nvPr>
            <p:ph/>
          </p:nvPr>
        </p:nvGraphicFramePr>
        <p:xfrm>
          <a:off x="4114800" y="2362200"/>
          <a:ext cx="914400" cy="362712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21" name="Line 401"/>
          <p:cNvSpPr>
            <a:spLocks noChangeShapeType="1"/>
          </p:cNvSpPr>
          <p:nvPr/>
        </p:nvSpPr>
        <p:spPr bwMode="auto">
          <a:xfrm>
            <a:off x="4800600" y="3581400"/>
            <a:ext cx="3657600" cy="0"/>
          </a:xfrm>
          <a:prstGeom prst="line">
            <a:avLst/>
          </a:prstGeom>
          <a:noFill/>
          <a:ln w="349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30" name="Freeform 410"/>
          <p:cNvSpPr>
            <a:spLocks/>
          </p:cNvSpPr>
          <p:nvPr/>
        </p:nvSpPr>
        <p:spPr bwMode="auto">
          <a:xfrm>
            <a:off x="4724400" y="1828800"/>
            <a:ext cx="3733800" cy="3429000"/>
          </a:xfrm>
          <a:custGeom>
            <a:avLst/>
            <a:gdLst>
              <a:gd name="T0" fmla="*/ 1152 w 2352"/>
              <a:gd name="T1" fmla="*/ 0 h 2160"/>
              <a:gd name="T2" fmla="*/ 0 w 2352"/>
              <a:gd name="T3" fmla="*/ 1104 h 2160"/>
              <a:gd name="T4" fmla="*/ 1200 w 2352"/>
              <a:gd name="T5" fmla="*/ 2160 h 2160"/>
              <a:gd name="T6" fmla="*/ 2352 w 2352"/>
              <a:gd name="T7" fmla="*/ 1104 h 2160"/>
              <a:gd name="T8" fmla="*/ 1152 w 2352"/>
              <a:gd name="T9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52" h="2160">
                <a:moveTo>
                  <a:pt x="1152" y="0"/>
                </a:moveTo>
                <a:lnTo>
                  <a:pt x="0" y="1104"/>
                </a:lnTo>
                <a:lnTo>
                  <a:pt x="1200" y="2160"/>
                </a:lnTo>
                <a:lnTo>
                  <a:pt x="2352" y="1104"/>
                </a:lnTo>
                <a:lnTo>
                  <a:pt x="1152" y="0"/>
                </a:lnTo>
                <a:close/>
              </a:path>
            </a:pathLst>
          </a:custGeom>
          <a:solidFill>
            <a:srgbClr val="3366CC"/>
          </a:solidFill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60" name="Line 440"/>
          <p:cNvSpPr>
            <a:spLocks noChangeShapeType="1"/>
          </p:cNvSpPr>
          <p:nvPr/>
        </p:nvSpPr>
        <p:spPr bwMode="auto">
          <a:xfrm>
            <a:off x="6553200" y="1828800"/>
            <a:ext cx="76200" cy="3429000"/>
          </a:xfrm>
          <a:prstGeom prst="line">
            <a:avLst/>
          </a:prstGeom>
          <a:noFill/>
          <a:ln w="349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61" name="Line 441"/>
          <p:cNvSpPr>
            <a:spLocks noChangeShapeType="1"/>
          </p:cNvSpPr>
          <p:nvPr/>
        </p:nvSpPr>
        <p:spPr bwMode="auto">
          <a:xfrm>
            <a:off x="4724400" y="3581400"/>
            <a:ext cx="3733800" cy="0"/>
          </a:xfrm>
          <a:prstGeom prst="line">
            <a:avLst/>
          </a:prstGeom>
          <a:noFill/>
          <a:ln w="349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62" name="Rectangle 442"/>
          <p:cNvSpPr>
            <a:spLocks noChangeArrowheads="1"/>
          </p:cNvSpPr>
          <p:nvPr/>
        </p:nvSpPr>
        <p:spPr bwMode="auto">
          <a:xfrm>
            <a:off x="5638800" y="56388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000"/>
              <a:t>H</a:t>
            </a:r>
            <a:r>
              <a:rPr lang="vi-VN" altLang="vi-VN" sz="2000"/>
              <a:t>ình </a:t>
            </a:r>
            <a:r>
              <a:rPr lang="en-US" altLang="vi-VN" sz="2000"/>
              <a:t>1</a:t>
            </a:r>
          </a:p>
        </p:txBody>
      </p:sp>
      <p:sp>
        <p:nvSpPr>
          <p:cNvPr id="5563" name="Rectangle 443"/>
          <p:cNvSpPr>
            <a:spLocks noChangeArrowheads="1"/>
          </p:cNvSpPr>
          <p:nvPr/>
        </p:nvSpPr>
        <p:spPr bwMode="auto">
          <a:xfrm>
            <a:off x="6324600" y="5562600"/>
            <a:ext cx="931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000"/>
              <a:t>H</a:t>
            </a:r>
            <a:r>
              <a:rPr lang="vi-VN" altLang="vi-VN" sz="2000"/>
              <a:t>ình</a:t>
            </a:r>
            <a:r>
              <a:rPr lang="en-US" altLang="vi-VN" sz="2000"/>
              <a:t> 2</a:t>
            </a:r>
          </a:p>
        </p:txBody>
      </p:sp>
      <p:graphicFrame>
        <p:nvGraphicFramePr>
          <p:cNvPr id="5781" name="Group 661"/>
          <p:cNvGraphicFramePr>
            <a:graphicFrameLocks noGrp="1"/>
          </p:cNvGraphicFramePr>
          <p:nvPr/>
        </p:nvGraphicFramePr>
        <p:xfrm>
          <a:off x="381000" y="1752600"/>
          <a:ext cx="4267200" cy="414528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alt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78" name="Text Box 658"/>
          <p:cNvSpPr txBox="1">
            <a:spLocks noChangeArrowheads="1"/>
          </p:cNvSpPr>
          <p:nvPr/>
        </p:nvSpPr>
        <p:spPr bwMode="auto">
          <a:xfrm>
            <a:off x="3733800" y="304800"/>
            <a:ext cx="312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>
                <a:hlinkClick r:id="rId3" action="ppaction://hlinkfile"/>
              </a:rPr>
              <a:t>video</a:t>
            </a:r>
            <a:endParaRPr lang="en-US" alt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21965E-6 L 0.00156 0.753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7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2000"/>
                                        <p:tgtEl>
                                          <p:spTgt spid="5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5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10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1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10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5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5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500"/>
                                        <p:tgtEl>
                                          <p:spTgt spid="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500"/>
                                        <p:tgtEl>
                                          <p:spTgt spid="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5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5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3" dur="2000"/>
                                        <p:tgtEl>
                                          <p:spTgt spid="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6" grpId="1"/>
      <p:bldP spid="5127" grpId="0"/>
      <p:bldP spid="5127" grpId="1"/>
      <p:bldP spid="5129" grpId="0"/>
      <p:bldP spid="5129" grpId="1"/>
      <p:bldP spid="5130" grpId="0"/>
      <p:bldP spid="5130" grpId="1"/>
      <p:bldP spid="5185" grpId="0" animBg="1"/>
      <p:bldP spid="5185" grpId="1" animBg="1"/>
      <p:bldP spid="5188" grpId="0" animBg="1"/>
      <p:bldP spid="5188" grpId="1" animBg="1"/>
      <p:bldP spid="5189" grpId="0" animBg="1"/>
      <p:bldP spid="5189" grpId="1" animBg="1"/>
      <p:bldP spid="5190" grpId="0" animBg="1"/>
      <p:bldP spid="5190" grpId="1" animBg="1"/>
      <p:bldP spid="5191" grpId="0" animBg="1"/>
      <p:bldP spid="5191" grpId="1" animBg="1"/>
      <p:bldP spid="5344" grpId="0"/>
      <p:bldP spid="5345" grpId="0"/>
      <p:bldP spid="5354" grpId="0" animBg="1"/>
      <p:bldP spid="5418" grpId="0" animBg="1"/>
      <p:bldP spid="5521" grpId="0" animBg="1"/>
      <p:bldP spid="5521" grpId="1" animBg="1"/>
      <p:bldP spid="5530" grpId="0" animBg="1"/>
      <p:bldP spid="5560" grpId="0" animBg="1"/>
      <p:bldP spid="5561" grpId="0" animBg="1"/>
      <p:bldP spid="5562" grpId="0" build="allAtOnce"/>
      <p:bldP spid="55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CA20MTWACAIMGX9QCAPSHFBLCA3SYJXLCAE2P56HCA2I4RWBCAB2JY1RCAF6G4TYCAN7NJ6MCAQA9I0ACA1SDOH5CA3TSFFNCABN3GUSCACRCJ7ZCAEMCF2ICACQK1S2CALDPQHLCAAKGEG2CAPZXOP2CA6A7Q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600200" y="990600"/>
            <a:ext cx="5181600" cy="5181600"/>
            <a:chOff x="3071802" y="3286124"/>
            <a:chExt cx="2745348" cy="2451280"/>
          </a:xfrm>
        </p:grpSpPr>
        <p:grpSp>
          <p:nvGrpSpPr>
            <p:cNvPr id="6177" name="Group 66"/>
            <p:cNvGrpSpPr>
              <a:grpSpLocks/>
            </p:cNvGrpSpPr>
            <p:nvPr/>
          </p:nvGrpSpPr>
          <p:grpSpPr bwMode="auto">
            <a:xfrm>
              <a:off x="3071802" y="3286124"/>
              <a:ext cx="2745348" cy="2451280"/>
              <a:chOff x="3045852" y="2882720"/>
              <a:chExt cx="3202548" cy="3112115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3048000" y="2895600"/>
                <a:ext cx="3200400" cy="3048000"/>
              </a:xfrm>
              <a:prstGeom prst="rect">
                <a:avLst/>
              </a:prstGeom>
              <a:solidFill>
                <a:srgbClr val="3366CC"/>
              </a:solidFill>
              <a:ln w="25400" algn="ctr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1069" y="4437796"/>
                <a:ext cx="3112115" cy="1962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45852" y="4419708"/>
                <a:ext cx="3202548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3071802" y="3286124"/>
              <a:ext cx="2742825" cy="2361911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V="1">
              <a:off x="3074326" y="3298891"/>
              <a:ext cx="2742824" cy="2362661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3886200" y="60960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/>
              <a:t>Hình 3</a:t>
            </a:r>
            <a:endParaRPr lang="en-SG" altLang="vi-VN" sz="2400"/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600200" y="1143000"/>
            <a:ext cx="5105400" cy="5181600"/>
            <a:chOff x="2714618" y="2431428"/>
            <a:chExt cx="3143272" cy="3143272"/>
          </a:xfrm>
        </p:grpSpPr>
        <p:grpSp>
          <p:nvGrpSpPr>
            <p:cNvPr id="6196" name="Group 104"/>
            <p:cNvGrpSpPr>
              <a:grpSpLocks/>
            </p:cNvGrpSpPr>
            <p:nvPr/>
          </p:nvGrpSpPr>
          <p:grpSpPr bwMode="auto">
            <a:xfrm rot="2696997">
              <a:off x="3132353" y="2874076"/>
              <a:ext cx="2211788" cy="2299840"/>
              <a:chOff x="3045852" y="2882720"/>
              <a:chExt cx="3202548" cy="3112115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048000" y="2895600"/>
                <a:ext cx="3200400" cy="3048000"/>
              </a:xfrm>
              <a:prstGeom prst="rect">
                <a:avLst/>
              </a:prstGeom>
              <a:solidFill>
                <a:srgbClr val="3366CC"/>
              </a:solidFill>
              <a:ln w="25400" algn="ctr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 flipV="1">
                <a:off x="3091063" y="4438665"/>
                <a:ext cx="3111889" cy="1416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9" idx="3"/>
              </p:cNvCxnSpPr>
              <p:nvPr/>
            </p:nvCxnSpPr>
            <p:spPr>
              <a:xfrm flipV="1">
                <a:off x="3044726" y="4420022"/>
                <a:ext cx="3202599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5400000">
              <a:off x="2678944" y="3967389"/>
              <a:ext cx="3143272" cy="7134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714618" y="4003064"/>
              <a:ext cx="3143272" cy="192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02" name="Rectangle 58"/>
          <p:cNvSpPr>
            <a:spLocks noChangeArrowheads="1"/>
          </p:cNvSpPr>
          <p:nvPr/>
        </p:nvSpPr>
        <p:spPr bwMode="auto">
          <a:xfrm>
            <a:off x="4953000" y="60960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/>
              <a:t>Hình 4</a:t>
            </a:r>
            <a:endParaRPr lang="en-SG" altLang="vi-VN" sz="2400"/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343400" y="33528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3" grpId="0"/>
      <p:bldP spid="6193" grpId="1"/>
      <p:bldP spid="6202" grpId="0"/>
      <p:bldP spid="61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CA0M4DFQCAFVB2RWCAM36D1SCA1QRTDQCAJBGMBRCAB2YZOICA056TC4CANE2GHDCAZCAEI8CAU4U7QFCAQRPKDVCAS7YX0YCAOHBHWGCAWWLQYOCAH1FVOICACGEKP0CA1XY2PKCA9305SOCA1MBQBHCAI1RXQ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solidFill>
            <a:srgbClr val="3366CC"/>
          </a:solidFill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905000" y="1295400"/>
            <a:ext cx="5105400" cy="5181600"/>
            <a:chOff x="2714618" y="2431428"/>
            <a:chExt cx="3143272" cy="3143272"/>
          </a:xfrm>
        </p:grpSpPr>
        <p:grpSp>
          <p:nvGrpSpPr>
            <p:cNvPr id="17416" name="Group 104"/>
            <p:cNvGrpSpPr>
              <a:grpSpLocks/>
            </p:cNvGrpSpPr>
            <p:nvPr/>
          </p:nvGrpSpPr>
          <p:grpSpPr bwMode="auto">
            <a:xfrm rot="2696997">
              <a:off x="3132353" y="2874076"/>
              <a:ext cx="2211788" cy="2299840"/>
              <a:chOff x="3045852" y="2882720"/>
              <a:chExt cx="3202548" cy="3112115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048000" y="2895600"/>
                <a:ext cx="3200400" cy="3048000"/>
              </a:xfrm>
              <a:prstGeom prst="rect">
                <a:avLst/>
              </a:prstGeom>
              <a:solidFill>
                <a:srgbClr val="3366CC"/>
              </a:solidFill>
              <a:ln w="25400" algn="ctr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 flipV="1">
                <a:off x="3091063" y="4438665"/>
                <a:ext cx="3111889" cy="1416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9" idx="3"/>
              </p:cNvCxnSpPr>
              <p:nvPr/>
            </p:nvCxnSpPr>
            <p:spPr>
              <a:xfrm flipV="1">
                <a:off x="3044726" y="4420022"/>
                <a:ext cx="3202599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5400000">
              <a:off x="2678944" y="3967389"/>
              <a:ext cx="3143272" cy="7134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714618" y="4003064"/>
              <a:ext cx="3143272" cy="1926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rved Down Arrow 16"/>
          <p:cNvSpPr>
            <a:spLocks noChangeArrowheads="1"/>
          </p:cNvSpPr>
          <p:nvPr/>
        </p:nvSpPr>
        <p:spPr bwMode="auto">
          <a:xfrm>
            <a:off x="4419600" y="1371600"/>
            <a:ext cx="1295400" cy="609600"/>
          </a:xfrm>
          <a:prstGeom prst="curvedDownArrow">
            <a:avLst>
              <a:gd name="adj1" fmla="val 14068"/>
              <a:gd name="adj2" fmla="val 53125"/>
              <a:gd name="adj3" fmla="val 25000"/>
            </a:avLst>
          </a:prstGeom>
          <a:solidFill>
            <a:srgbClr val="3366CC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n-lt"/>
            </a:endParaRPr>
          </a:p>
        </p:txBody>
      </p:sp>
      <p:sp>
        <p:nvSpPr>
          <p:cNvPr id="3" name="Curved Down Arrow 16"/>
          <p:cNvSpPr>
            <a:spLocks noChangeArrowheads="1"/>
          </p:cNvSpPr>
          <p:nvPr/>
        </p:nvSpPr>
        <p:spPr bwMode="auto">
          <a:xfrm flipH="1">
            <a:off x="3200400" y="1371600"/>
            <a:ext cx="1219200" cy="609600"/>
          </a:xfrm>
          <a:prstGeom prst="curvedDownArrow">
            <a:avLst>
              <a:gd name="adj1" fmla="val 13241"/>
              <a:gd name="adj2" fmla="val 50000"/>
              <a:gd name="adj3" fmla="val 25000"/>
            </a:avLst>
          </a:prstGeom>
          <a:solidFill>
            <a:srgbClr val="3366CC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n-lt"/>
            </a:endParaRPr>
          </a:p>
        </p:txBody>
      </p:sp>
      <p:sp>
        <p:nvSpPr>
          <p:cNvPr id="4" name="Curved Down Arrow 16"/>
          <p:cNvSpPr>
            <a:spLocks noChangeArrowheads="1"/>
          </p:cNvSpPr>
          <p:nvPr/>
        </p:nvSpPr>
        <p:spPr bwMode="auto">
          <a:xfrm rot="21517273" flipV="1">
            <a:off x="4419600" y="5562600"/>
            <a:ext cx="1125538" cy="517525"/>
          </a:xfrm>
          <a:prstGeom prst="curvedDownArrow">
            <a:avLst>
              <a:gd name="adj1" fmla="val 14398"/>
              <a:gd name="adj2" fmla="val 54371"/>
              <a:gd name="adj3" fmla="val 25000"/>
            </a:avLst>
          </a:prstGeom>
          <a:solidFill>
            <a:srgbClr val="3366CC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n-lt"/>
            </a:endParaRPr>
          </a:p>
        </p:txBody>
      </p:sp>
      <p:sp>
        <p:nvSpPr>
          <p:cNvPr id="5" name="Curved Down Arrow 16"/>
          <p:cNvSpPr>
            <a:spLocks noChangeArrowheads="1"/>
          </p:cNvSpPr>
          <p:nvPr/>
        </p:nvSpPr>
        <p:spPr bwMode="auto">
          <a:xfrm rot="-570350" flipH="1" flipV="1">
            <a:off x="3200400" y="5638800"/>
            <a:ext cx="1219200" cy="517525"/>
          </a:xfrm>
          <a:prstGeom prst="curvedDownArrow">
            <a:avLst>
              <a:gd name="adj1" fmla="val 15596"/>
              <a:gd name="adj2" fmla="val 58896"/>
              <a:gd name="adj3" fmla="val 25000"/>
            </a:avLst>
          </a:prstGeom>
          <a:solidFill>
            <a:srgbClr val="3366CC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n-lt"/>
            </a:endParaRP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124200" y="990600"/>
            <a:ext cx="2590800" cy="1600200"/>
          </a:xfrm>
          <a:prstGeom prst="rect">
            <a:avLst/>
          </a:prstGeom>
          <a:solidFill>
            <a:srgbClr val="3366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7431" name="Freeform 23"/>
          <p:cNvSpPr>
            <a:spLocks/>
          </p:cNvSpPr>
          <p:nvPr/>
        </p:nvSpPr>
        <p:spPr bwMode="auto">
          <a:xfrm>
            <a:off x="3048000" y="5181600"/>
            <a:ext cx="2590800" cy="1600200"/>
          </a:xfrm>
          <a:custGeom>
            <a:avLst/>
            <a:gdLst>
              <a:gd name="T0" fmla="*/ 48 w 1632"/>
              <a:gd name="T1" fmla="*/ 48 h 1008"/>
              <a:gd name="T2" fmla="*/ 1632 w 1632"/>
              <a:gd name="T3" fmla="*/ 0 h 1008"/>
              <a:gd name="T4" fmla="*/ 1632 w 1632"/>
              <a:gd name="T5" fmla="*/ 1008 h 1008"/>
              <a:gd name="T6" fmla="*/ 0 w 1632"/>
              <a:gd name="T7" fmla="*/ 1008 h 1008"/>
              <a:gd name="T8" fmla="*/ 48 w 1632"/>
              <a:gd name="T9" fmla="*/ 48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32" h="1008">
                <a:moveTo>
                  <a:pt x="48" y="48"/>
                </a:moveTo>
                <a:lnTo>
                  <a:pt x="1632" y="0"/>
                </a:lnTo>
                <a:lnTo>
                  <a:pt x="1632" y="1008"/>
                </a:lnTo>
                <a:lnTo>
                  <a:pt x="0" y="1008"/>
                </a:lnTo>
                <a:lnTo>
                  <a:pt x="48" y="48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019800" y="6019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/>
              <a:t>Hình 5</a:t>
            </a:r>
            <a:endParaRPr lang="en-SG" altLang="vi-VN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3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3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" grpId="0" animBg="1"/>
      <p:bldP spid="4" grpId="0" animBg="1"/>
      <p:bldP spid="5" grpId="0" animBg="1"/>
      <p:bldP spid="17428" grpId="0" animBg="1"/>
      <p:bldP spid="174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CA20MTWACAIMGX9QCAPSHFBLCA3SYJXLCAE2P56HCA2I4RWBCAB2JY1RCAF6G4TYCAN7NJ6MCAQA9I0ACA1SDOH5CA3TSFFNCABN3GUSCACRCJ7ZCAEMCF2ICACQK1S2CALDPQHLCAAKGEG2CAPZXOP2CA6A7Q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 rot="10800000" flipV="1">
            <a:off x="152400" y="228600"/>
            <a:ext cx="891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vi-VN" altLang="vi-VN" sz="2400"/>
              <a:t>Lồng 2 ngón trỏ vào 2 ô vuông còn lại </a:t>
            </a:r>
            <a:r>
              <a:rPr lang="en-US" altLang="vi-VN" sz="2400"/>
              <a:t>và</a:t>
            </a:r>
            <a:r>
              <a:rPr lang="vi-VN" altLang="vi-VN" sz="2400"/>
              <a:t> kéo sang hai phía, đồng thời dùng ngón cái ép vào được tàu thủy 2 ống khói. </a:t>
            </a:r>
          </a:p>
        </p:txBody>
      </p:sp>
      <p:sp>
        <p:nvSpPr>
          <p:cNvPr id="18455" name="Freeform 23"/>
          <p:cNvSpPr>
            <a:spLocks/>
          </p:cNvSpPr>
          <p:nvPr/>
        </p:nvSpPr>
        <p:spPr bwMode="auto">
          <a:xfrm rot="10800000">
            <a:off x="2133600" y="3886200"/>
            <a:ext cx="4191000" cy="2438400"/>
          </a:xfrm>
          <a:custGeom>
            <a:avLst/>
            <a:gdLst>
              <a:gd name="T0" fmla="*/ 544 w 1996"/>
              <a:gd name="T1" fmla="*/ 0 h 1088"/>
              <a:gd name="T2" fmla="*/ 544 w 1996"/>
              <a:gd name="T3" fmla="*/ 589 h 1088"/>
              <a:gd name="T4" fmla="*/ 0 w 1996"/>
              <a:gd name="T5" fmla="*/ 1088 h 1088"/>
              <a:gd name="T6" fmla="*/ 1996 w 1996"/>
              <a:gd name="T7" fmla="*/ 1088 h 1088"/>
              <a:gd name="T8" fmla="*/ 1497 w 1996"/>
              <a:gd name="T9" fmla="*/ 544 h 1088"/>
              <a:gd name="T10" fmla="*/ 1497 w 1996"/>
              <a:gd name="T11" fmla="*/ 0 h 1088"/>
              <a:gd name="T12" fmla="*/ 544 w 1996"/>
              <a:gd name="T13" fmla="*/ 0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6" h="1088">
                <a:moveTo>
                  <a:pt x="544" y="0"/>
                </a:moveTo>
                <a:lnTo>
                  <a:pt x="544" y="589"/>
                </a:lnTo>
                <a:lnTo>
                  <a:pt x="0" y="1088"/>
                </a:lnTo>
                <a:lnTo>
                  <a:pt x="1996" y="1088"/>
                </a:lnTo>
                <a:lnTo>
                  <a:pt x="1497" y="544"/>
                </a:lnTo>
                <a:lnTo>
                  <a:pt x="1497" y="0"/>
                </a:lnTo>
                <a:lnTo>
                  <a:pt x="544" y="0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3276600" y="2743200"/>
            <a:ext cx="1905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>
            <a:off x="3200400" y="2667000"/>
            <a:ext cx="2057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V="1">
            <a:off x="3276600" y="2667000"/>
            <a:ext cx="1981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V="1">
            <a:off x="3200400" y="5029200"/>
            <a:ext cx="1981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61" name="AutoShape 29"/>
          <p:cNvSpPr>
            <a:spLocks noChangeArrowheads="1"/>
          </p:cNvSpPr>
          <p:nvPr/>
        </p:nvSpPr>
        <p:spPr bwMode="auto">
          <a:xfrm flipV="1">
            <a:off x="4800600" y="4114800"/>
            <a:ext cx="1524000" cy="457200"/>
          </a:xfrm>
          <a:prstGeom prst="curvedUpArrow">
            <a:avLst>
              <a:gd name="adj1" fmla="val 24815"/>
              <a:gd name="adj2" fmla="val 154198"/>
              <a:gd name="adj3" fmla="val 240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466" name="AutoShape 34"/>
          <p:cNvSpPr>
            <a:spLocks noChangeArrowheads="1"/>
          </p:cNvSpPr>
          <p:nvPr/>
        </p:nvSpPr>
        <p:spPr bwMode="auto">
          <a:xfrm flipH="1" flipV="1">
            <a:off x="2133600" y="4114800"/>
            <a:ext cx="1524000" cy="457200"/>
          </a:xfrm>
          <a:prstGeom prst="curvedUpArrow">
            <a:avLst>
              <a:gd name="adj1" fmla="val 24815"/>
              <a:gd name="adj2" fmla="val 154198"/>
              <a:gd name="adj3" fmla="val 2430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09" name="Freeform 77"/>
          <p:cNvSpPr>
            <a:spLocks/>
          </p:cNvSpPr>
          <p:nvPr/>
        </p:nvSpPr>
        <p:spPr bwMode="auto">
          <a:xfrm>
            <a:off x="1371600" y="1600200"/>
            <a:ext cx="1981200" cy="1524000"/>
          </a:xfrm>
          <a:custGeom>
            <a:avLst/>
            <a:gdLst>
              <a:gd name="T0" fmla="*/ 0 w 1248"/>
              <a:gd name="T1" fmla="*/ 0 h 912"/>
              <a:gd name="T2" fmla="*/ 1248 w 1248"/>
              <a:gd name="T3" fmla="*/ 576 h 912"/>
              <a:gd name="T4" fmla="*/ 1152 w 1248"/>
              <a:gd name="T5" fmla="*/ 912 h 912"/>
              <a:gd name="T6" fmla="*/ 0 w 1248"/>
              <a:gd name="T7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8" h="912">
                <a:moveTo>
                  <a:pt x="0" y="0"/>
                </a:moveTo>
                <a:lnTo>
                  <a:pt x="1248" y="576"/>
                </a:lnTo>
                <a:lnTo>
                  <a:pt x="1152" y="912"/>
                </a:lnTo>
                <a:lnTo>
                  <a:pt x="0" y="0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07" name="Oval 75"/>
          <p:cNvSpPr>
            <a:spLocks noChangeArrowheads="1"/>
          </p:cNvSpPr>
          <p:nvPr/>
        </p:nvSpPr>
        <p:spPr bwMode="auto">
          <a:xfrm>
            <a:off x="3352800" y="1676400"/>
            <a:ext cx="19050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12" name="Freeform 80"/>
          <p:cNvSpPr>
            <a:spLocks/>
          </p:cNvSpPr>
          <p:nvPr/>
        </p:nvSpPr>
        <p:spPr bwMode="auto">
          <a:xfrm rot="187815">
            <a:off x="5180013" y="1598613"/>
            <a:ext cx="1827212" cy="1219200"/>
          </a:xfrm>
          <a:custGeom>
            <a:avLst/>
            <a:gdLst>
              <a:gd name="T0" fmla="*/ 1152 w 1152"/>
              <a:gd name="T1" fmla="*/ 0 h 768"/>
              <a:gd name="T2" fmla="*/ 0 w 1152"/>
              <a:gd name="T3" fmla="*/ 432 h 768"/>
              <a:gd name="T4" fmla="*/ 48 w 1152"/>
              <a:gd name="T5" fmla="*/ 768 h 768"/>
              <a:gd name="T6" fmla="*/ 1152 w 1152"/>
              <a:gd name="T7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2" h="768">
                <a:moveTo>
                  <a:pt x="1152" y="0"/>
                </a:moveTo>
                <a:lnTo>
                  <a:pt x="0" y="432"/>
                </a:lnTo>
                <a:lnTo>
                  <a:pt x="48" y="768"/>
                </a:lnTo>
                <a:lnTo>
                  <a:pt x="1152" y="0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54" name="Freeform 22"/>
          <p:cNvSpPr>
            <a:spLocks/>
          </p:cNvSpPr>
          <p:nvPr/>
        </p:nvSpPr>
        <p:spPr bwMode="auto">
          <a:xfrm>
            <a:off x="2133600" y="1447800"/>
            <a:ext cx="4191000" cy="2438400"/>
          </a:xfrm>
          <a:custGeom>
            <a:avLst/>
            <a:gdLst>
              <a:gd name="T0" fmla="*/ 544 w 1996"/>
              <a:gd name="T1" fmla="*/ 0 h 1088"/>
              <a:gd name="T2" fmla="*/ 544 w 1996"/>
              <a:gd name="T3" fmla="*/ 589 h 1088"/>
              <a:gd name="T4" fmla="*/ 0 w 1996"/>
              <a:gd name="T5" fmla="*/ 1088 h 1088"/>
              <a:gd name="T6" fmla="*/ 1996 w 1996"/>
              <a:gd name="T7" fmla="*/ 1088 h 1088"/>
              <a:gd name="T8" fmla="*/ 1497 w 1996"/>
              <a:gd name="T9" fmla="*/ 544 h 1088"/>
              <a:gd name="T10" fmla="*/ 1497 w 1996"/>
              <a:gd name="T11" fmla="*/ 0 h 1088"/>
              <a:gd name="T12" fmla="*/ 544 w 1996"/>
              <a:gd name="T13" fmla="*/ 0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6" h="1088">
                <a:moveTo>
                  <a:pt x="544" y="0"/>
                </a:moveTo>
                <a:lnTo>
                  <a:pt x="544" y="589"/>
                </a:lnTo>
                <a:lnTo>
                  <a:pt x="0" y="1088"/>
                </a:lnTo>
                <a:lnTo>
                  <a:pt x="1996" y="1088"/>
                </a:lnTo>
                <a:lnTo>
                  <a:pt x="1497" y="544"/>
                </a:lnTo>
                <a:lnTo>
                  <a:pt x="1497" y="0"/>
                </a:lnTo>
                <a:lnTo>
                  <a:pt x="544" y="0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06" name="Freeform 74"/>
          <p:cNvSpPr>
            <a:spLocks/>
          </p:cNvSpPr>
          <p:nvPr/>
        </p:nvSpPr>
        <p:spPr bwMode="auto">
          <a:xfrm>
            <a:off x="1371600" y="1600200"/>
            <a:ext cx="5715000" cy="2362200"/>
          </a:xfrm>
          <a:custGeom>
            <a:avLst/>
            <a:gdLst>
              <a:gd name="T0" fmla="*/ 0 w 4082"/>
              <a:gd name="T1" fmla="*/ 1769 h 1769"/>
              <a:gd name="T2" fmla="*/ 0 w 4082"/>
              <a:gd name="T3" fmla="*/ 0 h 1769"/>
              <a:gd name="T4" fmla="*/ 1315 w 4082"/>
              <a:gd name="T5" fmla="*/ 953 h 1769"/>
              <a:gd name="T6" fmla="*/ 1451 w 4082"/>
              <a:gd name="T7" fmla="*/ 953 h 1769"/>
              <a:gd name="T8" fmla="*/ 1451 w 4082"/>
              <a:gd name="T9" fmla="*/ 136 h 1769"/>
              <a:gd name="T10" fmla="*/ 2766 w 4082"/>
              <a:gd name="T11" fmla="*/ 182 h 1769"/>
              <a:gd name="T12" fmla="*/ 2766 w 4082"/>
              <a:gd name="T13" fmla="*/ 817 h 1769"/>
              <a:gd name="T14" fmla="*/ 4082 w 4082"/>
              <a:gd name="T15" fmla="*/ 0 h 1769"/>
              <a:gd name="T16" fmla="*/ 4037 w 4082"/>
              <a:gd name="T17" fmla="*/ 1769 h 1769"/>
              <a:gd name="T18" fmla="*/ 2131 w 4082"/>
              <a:gd name="T19" fmla="*/ 1724 h 1769"/>
              <a:gd name="T20" fmla="*/ 2131 w 4082"/>
              <a:gd name="T21" fmla="*/ 363 h 1769"/>
              <a:gd name="T22" fmla="*/ 1950 w 4082"/>
              <a:gd name="T23" fmla="*/ 1769 h 1769"/>
              <a:gd name="T24" fmla="*/ 0 w 4082"/>
              <a:gd name="T25" fmla="*/ 1769 h 1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082" h="1769">
                <a:moveTo>
                  <a:pt x="0" y="1769"/>
                </a:moveTo>
                <a:lnTo>
                  <a:pt x="0" y="0"/>
                </a:lnTo>
                <a:lnTo>
                  <a:pt x="1315" y="953"/>
                </a:lnTo>
                <a:lnTo>
                  <a:pt x="1451" y="953"/>
                </a:lnTo>
                <a:lnTo>
                  <a:pt x="1451" y="136"/>
                </a:lnTo>
                <a:lnTo>
                  <a:pt x="2766" y="182"/>
                </a:lnTo>
                <a:lnTo>
                  <a:pt x="2766" y="817"/>
                </a:lnTo>
                <a:lnTo>
                  <a:pt x="4082" y="0"/>
                </a:lnTo>
                <a:lnTo>
                  <a:pt x="4037" y="1769"/>
                </a:lnTo>
                <a:lnTo>
                  <a:pt x="2131" y="1724"/>
                </a:lnTo>
                <a:lnTo>
                  <a:pt x="2131" y="363"/>
                </a:lnTo>
                <a:lnTo>
                  <a:pt x="1950" y="1769"/>
                </a:lnTo>
                <a:lnTo>
                  <a:pt x="0" y="1769"/>
                </a:lnTo>
                <a:close/>
              </a:path>
            </a:pathLst>
          </a:custGeom>
          <a:solidFill>
            <a:srgbClr val="3366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08" name="Oval 76"/>
          <p:cNvSpPr>
            <a:spLocks noChangeArrowheads="1"/>
          </p:cNvSpPr>
          <p:nvPr/>
        </p:nvSpPr>
        <p:spPr bwMode="auto">
          <a:xfrm>
            <a:off x="3276600" y="1219200"/>
            <a:ext cx="1981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13" name="Oval 81"/>
          <p:cNvSpPr>
            <a:spLocks noChangeArrowheads="1"/>
          </p:cNvSpPr>
          <p:nvPr/>
        </p:nvSpPr>
        <p:spPr bwMode="auto">
          <a:xfrm>
            <a:off x="3429000" y="1600200"/>
            <a:ext cx="18288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15" name="Line 83"/>
          <p:cNvSpPr>
            <a:spLocks noChangeShapeType="1"/>
          </p:cNvSpPr>
          <p:nvPr/>
        </p:nvSpPr>
        <p:spPr bwMode="auto">
          <a:xfrm>
            <a:off x="3276600" y="27432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16" name="Line 84"/>
          <p:cNvSpPr>
            <a:spLocks noChangeShapeType="1"/>
          </p:cNvSpPr>
          <p:nvPr/>
        </p:nvSpPr>
        <p:spPr bwMode="auto">
          <a:xfrm flipV="1">
            <a:off x="4191000" y="2667000"/>
            <a:ext cx="1066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17" name="Line 85"/>
          <p:cNvSpPr>
            <a:spLocks noChangeShapeType="1"/>
          </p:cNvSpPr>
          <p:nvPr/>
        </p:nvSpPr>
        <p:spPr bwMode="auto">
          <a:xfrm flipV="1">
            <a:off x="3276600" y="2667000"/>
            <a:ext cx="1981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18" name="Line 86"/>
          <p:cNvSpPr>
            <a:spLocks noChangeShapeType="1"/>
          </p:cNvSpPr>
          <p:nvPr/>
        </p:nvSpPr>
        <p:spPr bwMode="auto">
          <a:xfrm flipH="1">
            <a:off x="4343400" y="2667000"/>
            <a:ext cx="914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19" name="Line 87"/>
          <p:cNvSpPr>
            <a:spLocks noChangeShapeType="1"/>
          </p:cNvSpPr>
          <p:nvPr/>
        </p:nvSpPr>
        <p:spPr bwMode="auto">
          <a:xfrm>
            <a:off x="3352800" y="2819400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20" name="Text Box 88"/>
          <p:cNvSpPr txBox="1">
            <a:spLocks noChangeArrowheads="1"/>
          </p:cNvSpPr>
          <p:nvPr/>
        </p:nvSpPr>
        <p:spPr bwMode="auto">
          <a:xfrm>
            <a:off x="5867400" y="5562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/>
              <a:t>Hình 6</a:t>
            </a:r>
            <a:endParaRPr lang="en-SG" altLang="vi-VN" sz="2400"/>
          </a:p>
        </p:txBody>
      </p:sp>
      <p:sp>
        <p:nvSpPr>
          <p:cNvPr id="18521" name="Rectangle 89"/>
          <p:cNvSpPr>
            <a:spLocks noChangeArrowheads="1"/>
          </p:cNvSpPr>
          <p:nvPr/>
        </p:nvSpPr>
        <p:spPr bwMode="auto">
          <a:xfrm>
            <a:off x="3810000" y="4648200"/>
            <a:ext cx="1233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/>
              <a:t>Hình 7</a:t>
            </a:r>
            <a:endParaRPr lang="en-SG" altLang="vi-VN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8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18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18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000"/>
                                        <p:tgtEl>
                                          <p:spTgt spid="1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3000"/>
                                        <p:tgtEl>
                                          <p:spTgt spid="1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3000"/>
                                        <p:tgtEl>
                                          <p:spTgt spid="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3000"/>
                                        <p:tgtEl>
                                          <p:spTgt spid="1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3000"/>
                                        <p:tgtEl>
                                          <p:spTgt spid="1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3000"/>
                                        <p:tgtEl>
                                          <p:spTgt spid="1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30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8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5" grpId="0" animBg="1"/>
      <p:bldP spid="18456" grpId="0" animBg="1"/>
      <p:bldP spid="18457" grpId="0" animBg="1"/>
      <p:bldP spid="18459" grpId="0" animBg="1"/>
      <p:bldP spid="18461" grpId="0" animBg="1"/>
      <p:bldP spid="18461" grpId="1" animBg="1"/>
      <p:bldP spid="18466" grpId="0" animBg="1"/>
      <p:bldP spid="18466" grpId="1" animBg="1"/>
      <p:bldP spid="18509" grpId="0" animBg="1"/>
      <p:bldP spid="18512" grpId="0" animBg="1"/>
      <p:bldP spid="18506" grpId="0" animBg="1"/>
      <p:bldP spid="18508" grpId="0" animBg="1"/>
      <p:bldP spid="18513" grpId="0" animBg="1"/>
      <p:bldP spid="18515" grpId="0" animBg="1"/>
      <p:bldP spid="18516" grpId="0" animBg="1"/>
      <p:bldP spid="18517" grpId="0" animBg="1"/>
      <p:bldP spid="18518" grpId="0" animBg="1"/>
      <p:bldP spid="18519" grpId="0" animBg="1"/>
      <p:bldP spid="18520" grpId="0"/>
      <p:bldP spid="185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ma_1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1828800" y="990600"/>
            <a:ext cx="6248400" cy="2514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học đến đây là kết thúc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3352800"/>
            <a:ext cx="92487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vi-VN" altLang="vi-VN" sz="3200" b="1" i="1">
                <a:solidFill>
                  <a:srgbClr val="6600CC"/>
                </a:solidFill>
              </a:rPr>
              <a:t>Xin chân thành cảm ơn  các</a:t>
            </a:r>
            <a:r>
              <a:rPr lang="en-US" altLang="vi-VN" sz="3200" b="1" i="1">
                <a:solidFill>
                  <a:srgbClr val="6600CC"/>
                </a:solidFill>
              </a:rPr>
              <a:t> em</a:t>
            </a:r>
            <a:r>
              <a:rPr lang="vi-VN" altLang="vi-VN" sz="3200" b="1" i="1">
                <a:solidFill>
                  <a:srgbClr val="6600CC"/>
                </a:solidFill>
              </a:rPr>
              <a:t> đã quan tâm theo dõi</a:t>
            </a:r>
            <a:r>
              <a:rPr lang="en-US" altLang="vi-VN" sz="3200" b="1" i="1">
                <a:solidFill>
                  <a:srgbClr val="6600CC"/>
                </a:solidFill>
              </a:rPr>
              <a:t>!</a:t>
            </a:r>
            <a:endParaRPr lang="vi-VN" altLang="vi-VN" sz="3200" b="1" i="1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9928"/>
  <p:tag name="VIOLETTITLE" val="GIÁO ÁN HAY"/>
  <p:tag name="VIOLETLESSON" val="1"/>
  <p:tag name="VIOLETCATID" val="8049771"/>
  <p:tag name="VIOLETSUBJECT" val="Thủ công 3"/>
  <p:tag name="VIOLETSOURCE" val="NGỌC ÁNH"/>
  <p:tag name="VIOLETAUTHORID" val="7875552"/>
  <p:tag name="VIOLETAUTHORNAME" val="Nguyễn Thị Ngọc Ánh"/>
  <p:tag name="VIOLETAUTHORAVATAR" val="no_avatarf.jpg"/>
  <p:tag name="VIOLETAUTHORADDRESS" val="CĐSP Soc Trang - soc trang"/>
  <p:tag name="VIOLETDATE" val="2014-03-04 14:43:13"/>
  <p:tag name="VIOLETHIT" val="184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165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Wingdings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klf</dc:creator>
  <cp:lastModifiedBy>MyPC</cp:lastModifiedBy>
  <cp:revision>27</cp:revision>
  <dcterms:created xsi:type="dcterms:W3CDTF">2014-01-15T02:43:26Z</dcterms:created>
  <dcterms:modified xsi:type="dcterms:W3CDTF">2017-09-04T10:50:02Z</dcterms:modified>
</cp:coreProperties>
</file>