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99"/>
    <a:srgbClr val="A50021"/>
    <a:srgbClr val="800000"/>
    <a:srgbClr val="006600"/>
    <a:srgbClr val="000099"/>
    <a:srgbClr val="00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753A9-B566-45DB-86B9-207ADD72A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9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5799B-A520-4EA7-A049-FCAA53B78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FCB35-87D4-4C78-BD08-1521F7AAF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897E-A1CC-4C25-A475-A1B169F2BD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6C0C0-7727-4634-AC9A-DE49D0F07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CEBD0-360A-4492-9A4E-73180CF25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E683B-300A-40B4-92DD-0BB5E34CF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C58B-EF87-497E-B3C6-5D9BD26C4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8A6D0-FA68-469F-B4D2-BA4D70104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1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56569-7AC3-49D5-9B62-986C01AA26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80D6-3FFA-4B59-B191-9F4755D32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307CA70-C932-48EE-B293-F19444E4E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7162800" cy="502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57195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Times New Roman"/>
                <a:cs typeface="Times New Roman"/>
              </a:rPr>
              <a:t>Chào mừng quý thầy cô và các em học sinh</a:t>
            </a:r>
          </a:p>
        </p:txBody>
      </p:sp>
      <p:pic>
        <p:nvPicPr>
          <p:cNvPr id="2057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85950"/>
            <a:ext cx="5330825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246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2004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133600" y="6858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914400" y="1676400"/>
            <a:ext cx="7162800" cy="2209800"/>
          </a:xfrm>
          <a:prstGeom prst="ribbon">
            <a:avLst>
              <a:gd name="adj1" fmla="val 13491"/>
              <a:gd name="adj2" fmla="val 50000"/>
            </a:avLst>
          </a:prstGeom>
          <a:gradFill rotWithShape="1">
            <a:gsLst>
              <a:gs pos="0">
                <a:srgbClr val="FF66CC"/>
              </a:gs>
              <a:gs pos="100000">
                <a:srgbClr val="FF66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800" i="1">
                <a:solidFill>
                  <a:srgbClr val="006600"/>
                </a:solidFill>
              </a:rPr>
              <a:t>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2004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133600" y="6858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19200" y="12192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003300"/>
                </a:solidFill>
              </a:rPr>
              <a:t>2a. Điền vào chỗ trống: </a:t>
            </a:r>
            <a:r>
              <a:rPr lang="en-US">
                <a:solidFill>
                  <a:srgbClr val="800000"/>
                </a:solidFill>
              </a:rPr>
              <a:t>r, d</a:t>
            </a:r>
            <a:r>
              <a:rPr lang="en-US">
                <a:solidFill>
                  <a:srgbClr val="003300"/>
                </a:solidFill>
              </a:rPr>
              <a:t> hoặc </a:t>
            </a:r>
            <a:r>
              <a:rPr lang="en-US">
                <a:solidFill>
                  <a:srgbClr val="800000"/>
                </a:solidFill>
              </a:rPr>
              <a:t>gi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09600" y="3200400"/>
            <a:ext cx="8229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   Hoa …ấy đẹp một cách …ản …ị. Mỗi cánh hoa …ống hệt một</a:t>
            </a:r>
          </a:p>
          <a:p>
            <a:r>
              <a:rPr lang="en-US"/>
              <a:t>chiếc lá, chỉ có điều mong manh hơn và có màu sắc …ực …ở.</a:t>
            </a:r>
          </a:p>
          <a:p>
            <a:r>
              <a:rPr lang="en-US"/>
              <a:t>Lớp lớp hoa …ấy …ải kín mặt sân, nhưng chỉ cần một làn …ó</a:t>
            </a:r>
          </a:p>
          <a:p>
            <a:r>
              <a:rPr lang="en-US"/>
              <a:t>thoảng, chúng tản mát bay đi mất.</a:t>
            </a:r>
          </a:p>
          <a:p>
            <a:r>
              <a:rPr lang="en-US"/>
              <a:t>                                                         </a:t>
            </a:r>
            <a:r>
              <a:rPr lang="en-US" i="1"/>
              <a:t>Theo</a:t>
            </a:r>
            <a:r>
              <a:rPr lang="en-US"/>
              <a:t> Trần Hoài Dương 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3716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r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3124200" y="2133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8006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48006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48006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48006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48006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13716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r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48006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13716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r</a:t>
            </a: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13716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r</a:t>
            </a: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4800600" y="198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4800600" y="2057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4724400" y="2057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4724400" y="2057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gi</a:t>
            </a:r>
          </a:p>
        </p:txBody>
      </p:sp>
      <p:sp>
        <p:nvSpPr>
          <p:cNvPr id="12345" name="Rectangle 57"/>
          <p:cNvSpPr>
            <a:spLocks noChangeArrowheads="1"/>
          </p:cNvSpPr>
          <p:nvPr/>
        </p:nvSpPr>
        <p:spPr bwMode="auto">
          <a:xfrm>
            <a:off x="3352800" y="2209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33CC"/>
                </a:solidFill>
              </a:rPr>
              <a:t>d</a:t>
            </a:r>
          </a:p>
        </p:txBody>
      </p:sp>
      <p:pic>
        <p:nvPicPr>
          <p:cNvPr id="12346" name="Picture 58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246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75 0.221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1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11667 0.2219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1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2312E-6 L 0.13333 0.199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9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0.20833 0.210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0.59167 0.277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0.66667 0.266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13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2312E-6 L -0.29166 0.310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9017E-7 L 0.14167 0.3329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2312E-6 L 0.31667 0.310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3" grpId="0"/>
      <p:bldP spid="12303" grpId="1"/>
      <p:bldP spid="12320" grpId="0"/>
      <p:bldP spid="12320" grpId="1"/>
      <p:bldP spid="12322" grpId="0"/>
      <p:bldP spid="12322" grpId="1"/>
      <p:bldP spid="12339" grpId="0"/>
      <p:bldP spid="12340" grpId="0"/>
      <p:bldP spid="12341" grpId="0"/>
      <p:bldP spid="12342" grpId="0"/>
      <p:bldP spid="12343" grpId="0"/>
      <p:bldP spid="123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246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2004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133600" y="6858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362200" y="1981200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800000"/>
                </a:solidFill>
              </a:rPr>
              <a:t>Dặn dò: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295400" y="33528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Tiếp tục làm bài tập 2b: </a:t>
            </a:r>
            <a:r>
              <a:rPr lang="en-US">
                <a:solidFill>
                  <a:srgbClr val="990000"/>
                </a:solidFill>
              </a:rPr>
              <a:t>Điền vào chỗ trống</a:t>
            </a:r>
            <a:r>
              <a:rPr lang="en-US"/>
              <a:t> </a:t>
            </a:r>
            <a:r>
              <a:rPr lang="en-US" i="1">
                <a:solidFill>
                  <a:srgbClr val="000099"/>
                </a:solidFill>
              </a:rPr>
              <a:t>ên</a:t>
            </a:r>
            <a:r>
              <a:rPr lang="en-US"/>
              <a:t> hay </a:t>
            </a:r>
            <a:r>
              <a:rPr lang="en-US" i="1">
                <a:solidFill>
                  <a:srgbClr val="000099"/>
                </a:solidFill>
              </a:rPr>
              <a:t>ênh</a:t>
            </a:r>
          </a:p>
          <a:p>
            <a:r>
              <a:rPr lang="en-US"/>
              <a:t>Chuẩn bị bài chính tả </a:t>
            </a:r>
            <a:r>
              <a:rPr lang="en-US" i="1">
                <a:solidFill>
                  <a:srgbClr val="800000"/>
                </a:solidFill>
              </a:rPr>
              <a:t>Rước đèn ông sao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2007_0204NewCamera002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7667625" cy="2290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Brush"/>
              </a:rPr>
              <a:t>KÍNH CHAØO TAÏM BIEÄT </a:t>
            </a:r>
          </a:p>
          <a:p>
            <a:pPr algn="ctr"/>
            <a:r>
              <a:rPr lang="en-US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VNI-Brush"/>
              </a:rPr>
              <a:t>QUYÙ THAÀY COÂ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ello-2_1_2679573767-iaz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352800" y="129540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6666"/>
                </a:solidFill>
              </a:rPr>
              <a:t>Chính tả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sunflowers_wave_h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438">
            <a:off x="-228600" y="5553075"/>
            <a:ext cx="1600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0" descr="sunflowers_wave_h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35289">
            <a:off x="7772400" y="5553075"/>
            <a:ext cx="1600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0" descr="sunflowers_wave_h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7497">
            <a:off x="-228600" y="0"/>
            <a:ext cx="1600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 descr="sunflowers_wave_h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41217">
            <a:off x="7772400" y="0"/>
            <a:ext cx="1600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76600" y="3048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133600" y="8382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660066"/>
                </a:solidFill>
              </a:rPr>
              <a:t>Kiểm tra bài cũ: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752600" y="1524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6600"/>
                </a:solidFill>
              </a:rPr>
              <a:t>Hôi đua voi ở Tây Nguyên</a:t>
            </a:r>
            <a:r>
              <a:rPr lang="en-US"/>
              <a:t> 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905000" y="21336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Viết bảng con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295400" y="2971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Dãy 1: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19800" y="2971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Dãy 2: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990600" y="35052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gan dạ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914400" y="4191000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mù mịt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5791200" y="34290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man-gát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791200" y="4191000"/>
            <a:ext cx="121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800000"/>
                </a:solidFill>
              </a:rPr>
              <a:t>xuất phát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10" grpId="0"/>
      <p:bldP spid="4111" grpId="0"/>
      <p:bldP spid="4113" grpId="0"/>
      <p:bldP spid="4114" grpId="0"/>
      <p:bldP spid="4115" grpId="0"/>
      <p:bldP spid="4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88" y="5943600"/>
            <a:ext cx="8905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943600"/>
            <a:ext cx="8905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-228600"/>
            <a:ext cx="8905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88" y="-228600"/>
            <a:ext cx="8905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24600"/>
            <a:ext cx="434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2766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057400" y="6858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57200" y="1066800"/>
            <a:ext cx="8153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    Sau khi đã về trời, Chử Đồng Tử còn nhiều lần hiển linh giúp</a:t>
            </a:r>
          </a:p>
          <a:p>
            <a:r>
              <a:rPr lang="en-US"/>
              <a:t>dân đánh giặc.</a:t>
            </a:r>
          </a:p>
          <a:p>
            <a:r>
              <a:rPr lang="en-US"/>
              <a:t>     Nhân dân ghi nhớ công ơn Chử Đồng Tử, lập đền thờ ở nhiều </a:t>
            </a:r>
          </a:p>
          <a:p>
            <a:r>
              <a:rPr lang="en-US"/>
              <a:t>nơi bên sông Hồng. Cũng từ đó hằng năm, suốt mấy tháng mùa</a:t>
            </a:r>
          </a:p>
          <a:p>
            <a:r>
              <a:rPr lang="en-US"/>
              <a:t>xuân, cả một vùng bờ bãi sông Hồng lại nao nức làm lễ, mở hội</a:t>
            </a:r>
          </a:p>
          <a:p>
            <a:r>
              <a:rPr lang="en-US"/>
              <a:t>để tưởng nhớ ông.</a:t>
            </a:r>
          </a:p>
          <a:p>
            <a:r>
              <a:rPr lang="en-US"/>
              <a:t>                                                                        Theo Hoàng Lê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57200" y="3657600"/>
            <a:ext cx="327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660066"/>
                </a:solidFill>
              </a:rPr>
              <a:t>Đoạn viết có nội dung gì?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81000" y="43434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   </a:t>
            </a:r>
            <a:r>
              <a:rPr lang="en-US">
                <a:solidFill>
                  <a:srgbClr val="333300"/>
                </a:solidFill>
              </a:rPr>
              <a:t>Chử Đồng Tử có công giúp dân đánh giặc. Nhân dân ghi nhớ công</a:t>
            </a:r>
          </a:p>
          <a:p>
            <a:r>
              <a:rPr lang="en-US">
                <a:solidFill>
                  <a:srgbClr val="333300"/>
                </a:solidFill>
              </a:rPr>
              <a:t>ơn đã lập đền thờ ông.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7910513" y="48625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  <p:bldP spid="5134" grpId="0"/>
      <p:bldP spid="5138" grpId="0"/>
      <p:bldP spid="5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484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2766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057400" y="7620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04800" y="1066800"/>
            <a:ext cx="8153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    Sau khi đã về trời, Chử Đồng tử còn nhiều lần hiển linh giúp</a:t>
            </a:r>
          </a:p>
          <a:p>
            <a:r>
              <a:rPr lang="en-US"/>
              <a:t>dân đánh giặc.</a:t>
            </a:r>
          </a:p>
          <a:p>
            <a:r>
              <a:rPr lang="en-US"/>
              <a:t>     Nhân dân ghi nhớ công ơn Chử Đồng Tử, lập đền thờ ở nhiều </a:t>
            </a:r>
          </a:p>
          <a:p>
            <a:r>
              <a:rPr lang="en-US"/>
              <a:t>nơi bên sông Hồng. Cũng từ đó hằng năm, suốt mấy tháng mùa</a:t>
            </a:r>
          </a:p>
          <a:p>
            <a:r>
              <a:rPr lang="en-US"/>
              <a:t>xuân, cả một vùng bờ bãi sông Hồng lại nao nức làm lễ, mở hội</a:t>
            </a:r>
          </a:p>
          <a:p>
            <a:r>
              <a:rPr lang="en-US"/>
              <a:t>để tưởng nhớ ông.</a:t>
            </a:r>
          </a:p>
          <a:p>
            <a:r>
              <a:rPr lang="en-US"/>
              <a:t>                                                                        Theo Hoàng Lê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57200" y="41148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990099"/>
                </a:solidFill>
              </a:rPr>
              <a:t>Đoạn viết gồm có mấy câu?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200" y="4572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990099"/>
                </a:solidFill>
              </a:rPr>
              <a:t>Những từ nào trong bài phải viết hoa?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334000" y="45720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006600"/>
                </a:solidFill>
              </a:rPr>
              <a:t>Sau, Chử Đồng Tử, Nhân, </a:t>
            </a:r>
          </a:p>
          <a:p>
            <a:r>
              <a:rPr lang="en-US">
                <a:solidFill>
                  <a:srgbClr val="006600"/>
                </a:solidFill>
              </a:rPr>
              <a:t>Hồng, Cũng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9" grpId="0"/>
      <p:bldP spid="6160" grpId="0"/>
      <p:bldP spid="6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484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766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133600" y="6858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" y="1295400"/>
            <a:ext cx="8153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    Sau khi đã về trời, Chử Đồng tử còn nhiều lần hiển linh giúp</a:t>
            </a:r>
          </a:p>
          <a:p>
            <a:r>
              <a:rPr lang="en-US"/>
              <a:t>dân đánh giặc.</a:t>
            </a:r>
          </a:p>
          <a:p>
            <a:r>
              <a:rPr lang="en-US"/>
              <a:t>     Nhân dân ghi nhớ công ơn Chử Đồng Tử, lập đền thờ ở nhiều </a:t>
            </a:r>
          </a:p>
          <a:p>
            <a:r>
              <a:rPr lang="en-US"/>
              <a:t>nơi bên sông Hồng. Cũng từ đó hằng năm, suốt mấy tháng mùa</a:t>
            </a:r>
          </a:p>
          <a:p>
            <a:r>
              <a:rPr lang="en-US"/>
              <a:t>xuân, cả một vùng bờ bãi sông Hồng lại nao nức làm lễ, mở hội</a:t>
            </a:r>
          </a:p>
          <a:p>
            <a:r>
              <a:rPr lang="en-US"/>
              <a:t>để tưởng nhớ ông.</a:t>
            </a:r>
          </a:p>
          <a:p>
            <a:r>
              <a:rPr lang="en-US"/>
              <a:t>                                                                        Theo Hoàng Lê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7200" y="39624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333300"/>
                </a:solidFill>
              </a:rPr>
              <a:t>Tìm những từ khó viết?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57200" y="4648200"/>
            <a:ext cx="601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</a:rPr>
              <a:t>Chử Đồng Tử, giúp dân, sông Hồng, mùa xuân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766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133600" y="6858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pic>
        <p:nvPicPr>
          <p:cNvPr id="8202" name="Picture 10" descr="ngoi v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648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362200" y="12954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33CC"/>
                </a:solidFill>
              </a:rPr>
              <a:t>Tư thế ngồi viết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2766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133600" y="6858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981200" y="1752600"/>
            <a:ext cx="518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003300"/>
                </a:solidFill>
              </a:rPr>
              <a:t>Viết chính tả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24600"/>
            <a:ext cx="5943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200400" y="2286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CC"/>
                </a:solidFill>
              </a:rPr>
              <a:t>Chính tả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133600" y="685800"/>
            <a:ext cx="426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A50021"/>
                </a:solidFill>
              </a:rPr>
              <a:t>Sự tích lễ hội Chử Đồng Tử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" y="1295400"/>
            <a:ext cx="8153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     Sau khi đã về trời, Chử Đồng tử còn nhiều lần hiển linh giúp</a:t>
            </a:r>
          </a:p>
          <a:p>
            <a:r>
              <a:rPr lang="en-US"/>
              <a:t>dân đánh giặc.</a:t>
            </a:r>
          </a:p>
          <a:p>
            <a:r>
              <a:rPr lang="en-US"/>
              <a:t>     Nhân dân ghi nhớ công ơn Chử Đồng Tử, lập đền thờ ở nhiều </a:t>
            </a:r>
          </a:p>
          <a:p>
            <a:r>
              <a:rPr lang="en-US"/>
              <a:t>nơi bên sông Hồng. Cũng từ đó hằng năm, suốt mấy tháng mùa</a:t>
            </a:r>
          </a:p>
          <a:p>
            <a:r>
              <a:rPr lang="en-US"/>
              <a:t>xuân, cả một vùng bờ bãi sông Hồng lại nao nức làm lễ, mở hội</a:t>
            </a:r>
          </a:p>
          <a:p>
            <a:r>
              <a:rPr lang="en-US"/>
              <a:t>để tưởng nhớ ông.</a:t>
            </a:r>
          </a:p>
          <a:p>
            <a:r>
              <a:rPr lang="en-US"/>
              <a:t>                                                                        Theo Hoàng Lê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68316"/>
  <p:tag name="VIOLETTITLE" val="chinh tả. Sự tích lễ hội Chử Đồng Tử"/>
  <p:tag name="VIOLETLESSON" val="49"/>
  <p:tag name="VIOLETCATID" val="8048908"/>
  <p:tag name="VIOLETSUBJECT" val="Chính tả 3"/>
  <p:tag name="VIOLETSOURCE" val="Bùi Thị Thanh Hiền"/>
  <p:tag name="VIOLETAUTHORID" val="1950809"/>
  <p:tag name="VIOLETAUTHORNAME" val="Bùi Thị Thanh Hiền"/>
  <p:tag name="VIOLETAUTHORAVATAR" val="no_avatar.jpg"/>
  <p:tag name="VIOLETAUTHORADDRESS" val="truong tieu hoc trung hoc cs gao giong - dong thap"/>
  <p:tag name="VIOLETDATE" val="2010-12-12 19:55:20"/>
  <p:tag name="VIOLETHIT" val="329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644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TranTin</dc:creator>
  <cp:lastModifiedBy>Microsoft</cp:lastModifiedBy>
  <cp:revision>33</cp:revision>
  <dcterms:created xsi:type="dcterms:W3CDTF">2006-01-01T10:00:06Z</dcterms:created>
  <dcterms:modified xsi:type="dcterms:W3CDTF">2018-01-24T03:34:59Z</dcterms:modified>
</cp:coreProperties>
</file>