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73" r:id="rId2"/>
    <p:sldId id="301" r:id="rId3"/>
    <p:sldId id="419" r:id="rId4"/>
    <p:sldId id="458" r:id="rId5"/>
    <p:sldId id="374" r:id="rId6"/>
    <p:sldId id="474" r:id="rId7"/>
    <p:sldId id="423" r:id="rId8"/>
    <p:sldId id="467" r:id="rId9"/>
    <p:sldId id="468" r:id="rId10"/>
    <p:sldId id="470" r:id="rId11"/>
    <p:sldId id="471" r:id="rId12"/>
    <p:sldId id="469" r:id="rId13"/>
    <p:sldId id="455" r:id="rId14"/>
    <p:sldId id="459" r:id="rId15"/>
    <p:sldId id="460" r:id="rId16"/>
    <p:sldId id="456" r:id="rId17"/>
    <p:sldId id="462" r:id="rId18"/>
    <p:sldId id="463" r:id="rId19"/>
    <p:sldId id="464" r:id="rId20"/>
    <p:sldId id="472" r:id="rId21"/>
    <p:sldId id="465" r:id="rId22"/>
    <p:sldId id="466" r:id="rId23"/>
    <p:sldId id="452" r:id="rId24"/>
    <p:sldId id="454" r:id="rId25"/>
    <p:sldId id="476" r:id="rId26"/>
    <p:sldId id="435" r:id="rId27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FDA9"/>
    <a:srgbClr val="99FFCC"/>
    <a:srgbClr val="000066"/>
    <a:srgbClr val="A128E4"/>
    <a:srgbClr val="170BB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50" d="100"/>
          <a:sy n="50" d="100"/>
        </p:scale>
        <p:origin x="-1866" y="-492"/>
      </p:cViewPr>
      <p:guideLst>
        <p:guide orient="horz" pos="2198"/>
        <p:guide pos="29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DDE35A-A53E-4B0D-9928-16A8259DBD5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fld id="{FD626782-DB0E-44B4-BDAC-919E9699D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1469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84FD1A69-FCB9-40E9-B42F-985E0F8671CB}" type="slidenum">
              <a:rPr lang="en-US" altLang="vi-VN">
                <a:solidFill>
                  <a:srgbClr val="000000"/>
                </a:solidFill>
              </a:rPr>
              <a:pPr/>
              <a:t>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669ACC21-94E8-4AFE-9529-573CD3D110C5}" type="slidenum">
              <a:rPr lang="en-US" altLang="vi-VN"/>
              <a:pPr/>
              <a:t>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01426F19-B842-46DA-B5D8-ECFCFAB1FAC5}" type="slidenum">
              <a:rPr lang="en-US" altLang="vi-VN"/>
              <a:pPr/>
              <a:t>14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C39C-09E4-4252-B715-3728C22DD91E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7D4E1-4FE7-454B-BC6C-BDDD6C657AE3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1A56-5017-43F4-A71E-DE69EBE00DE6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4A0D-DCAE-4ED0-B11E-966709A42731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B55E-978C-4E76-BB5A-59685346DA09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FDBF-1D86-43C1-BC7A-BFA27362F1E2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6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F91F-9E7E-4484-A8FF-B672D0328BF8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BE14-6207-4CAE-A66B-D85F981E6BD6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27E-1822-4599-B2B1-9D384EBA2E97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03FBE-673F-4B22-9358-D7AC4ABEDFEF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3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91DA-C3B5-4745-9DC1-FE92099B3BF6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A29B9-3778-40EB-8A28-6155D9E00B27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7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B50F-6B46-447D-A4F5-AA26E7A12501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FFBD-307C-4415-A2B3-53B3CB1EB2F0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6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5BAF-B5D8-4B22-97FC-E32B830CDC02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69B4-1285-4DE6-B020-A29A52D91114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8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5681-A9EA-4435-A1EB-EB7FEBD3A876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CFC6-561E-4961-BF33-18A78FC0DCFC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EB21-5C87-4EFB-9143-CF2545CF55FC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46838-0E2B-4CCA-8F02-0D8C2E09E531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7A4F-82C6-467F-9A79-304D1AE52E7D}" type="datetime1">
              <a:rPr lang="en-US" altLang="en-US"/>
              <a:pPr>
                <a:defRPr/>
              </a:pPr>
              <a:t>9/17/2017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D2471-F4B3-4540-8F78-835D2736E651}" type="slidenum">
              <a:rPr lang="en-US" altLang="en-US"/>
              <a:pPr/>
              <a:t>‹#›</a:t>
            </a:fld>
            <a:endParaRPr lang="en-US" alt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77C0110-8FF3-443B-8B21-B35B93B45AD8}" type="datetime1">
              <a:rPr lang="en-US" alt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07303F34-E470-4F1D-BB1E-276B2D6FDA7F}" type="slidenum">
              <a:rPr lang="en-US" altLang="en-US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44600" y="44132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000" b="1" u="sng">
                <a:solidFill>
                  <a:srgbClr val="A128E4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11" name="WordArt 4"/>
          <p:cNvSpPr>
            <a:spLocks noChangeArrowheads="1" noChangeShapeType="1"/>
          </p:cNvSpPr>
          <p:nvPr/>
        </p:nvSpPr>
        <p:spPr bwMode="auto">
          <a:xfrm>
            <a:off x="842963" y="1141413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0"/>
              </a:avLst>
            </a:prstTxWarp>
          </a:bodyPr>
          <a:lstStyle/>
          <a:p>
            <a:pPr algn="ctr"/>
            <a:r>
              <a:rPr lang="vi-VN" sz="20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Bệnh lao phổi</a:t>
            </a:r>
          </a:p>
        </p:txBody>
      </p:sp>
      <p:grpSp>
        <p:nvGrpSpPr>
          <p:cNvPr id="14340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14346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6"/>
          <p:cNvGrpSpPr>
            <a:grpSpLocks noChangeAspect="1"/>
          </p:cNvGrpSpPr>
          <p:nvPr/>
        </p:nvGrpSpPr>
        <p:grpSpPr bwMode="auto">
          <a:xfrm rot="-5400000">
            <a:off x="-61912" y="-14288"/>
            <a:ext cx="2882900" cy="2911475"/>
            <a:chOff x="0" y="0"/>
            <a:chExt cx="1817" cy="1788"/>
          </a:xfrm>
        </p:grpSpPr>
        <p:pic>
          <p:nvPicPr>
            <p:cNvPr id="14343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73375"/>
            <a:ext cx="84597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5617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3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5614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4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5611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5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5608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6" r="55080" b="29851"/>
          <a:stretch>
            <a:fillRect/>
          </a:stretch>
        </p:blipFill>
        <p:spPr bwMode="auto">
          <a:xfrm>
            <a:off x="595313" y="1592263"/>
            <a:ext cx="8180387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6641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6638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6635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6632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t="35426" b="29851"/>
          <a:stretch>
            <a:fillRect/>
          </a:stretch>
        </p:blipFill>
        <p:spPr bwMode="auto">
          <a:xfrm>
            <a:off x="654050" y="1547813"/>
            <a:ext cx="77660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7665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7662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2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7659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7656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t="70149" r="21748"/>
          <a:stretch>
            <a:fillRect/>
          </a:stretch>
        </p:blipFill>
        <p:spPr bwMode="auto">
          <a:xfrm>
            <a:off x="125413" y="1530350"/>
            <a:ext cx="8705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4079875"/>
            <a:ext cx="2859088" cy="26304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grpSp>
        <p:nvGrpSpPr>
          <p:cNvPr id="28676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8693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8690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8687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9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8684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67475" y="4040188"/>
            <a:ext cx="625475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154738" y="3613150"/>
            <a:ext cx="476250" cy="508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5838825" y="3144838"/>
            <a:ext cx="457200" cy="4683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48" name="Down Ribbon 47"/>
          <p:cNvSpPr/>
          <p:nvPr/>
        </p:nvSpPr>
        <p:spPr>
          <a:xfrm>
            <a:off x="534988" y="1619250"/>
            <a:ext cx="8120062" cy="1655763"/>
          </a:xfrm>
          <a:prstGeom prst="ribb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</a:p>
          <a:p>
            <a:pPr algn="ctr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phóng viên.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3" grpId="0" animBg="1"/>
      <p:bldP spid="64" grpId="0" animBg="1"/>
      <p:bldP spid="65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 noChangeAspect="1"/>
          </p:cNvGrpSpPr>
          <p:nvPr/>
        </p:nvGrpSpPr>
        <p:grpSpPr bwMode="auto">
          <a:xfrm rot="-5400000">
            <a:off x="-38100" y="38100"/>
            <a:ext cx="2882900" cy="2835276"/>
            <a:chOff x="0" y="0"/>
            <a:chExt cx="1817" cy="1788"/>
          </a:xfrm>
        </p:grpSpPr>
        <p:pic>
          <p:nvPicPr>
            <p:cNvPr id="29708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699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9705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-119063" y="1770063"/>
            <a:ext cx="9534526" cy="7080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1. Nguyên nhân gây ra bệnh lao phổi là gì?</a:t>
            </a:r>
            <a:endParaRPr lang="vi-VN" alt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-119063" y="2574925"/>
            <a:ext cx="9472613" cy="7064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2. Bệnh lao phổi có biểu hiện như thế nào?</a:t>
            </a:r>
            <a:endParaRPr lang="vi-VN" alt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-80963" y="3408363"/>
            <a:ext cx="9151938" cy="13239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3. Bệnh lao phổi có thể lây từ người bệnh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 sang người lành bằng con đường nào?</a:t>
            </a:r>
            <a:endParaRPr lang="vi-VN" alt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-36513" y="4830763"/>
            <a:ext cx="9423401" cy="19399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4. Bệnh lao phổi gây ra tác hại gì đối với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sức khỏe của người bệnh và những người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xung quanh?</a:t>
            </a:r>
            <a:endParaRPr lang="vi-VN" alt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grpSp>
        <p:nvGrpSpPr>
          <p:cNvPr id="31747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1779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0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1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48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1776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7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8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925" y="1643063"/>
          <a:ext cx="9109076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269"/>
                <a:gridCol w="2277269"/>
                <a:gridCol w="2039893"/>
                <a:gridCol w="2514645"/>
              </a:tblGrid>
              <a:tr h="98860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gây bệnh</a:t>
                      </a:r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bệnh</a:t>
                      </a:r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đường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lây truyền</a:t>
                      </a:r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hại </a:t>
                      </a:r>
                    </a:p>
                    <a:p>
                      <a:pPr algn="ctr"/>
                      <a:r>
                        <a:rPr lang="en-US" sz="28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bệnh</a:t>
                      </a:r>
                      <a:endParaRPr lang="vi-VN" sz="28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2633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0" y="1643063"/>
            <a:ext cx="76200" cy="521493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46038" y="1681163"/>
            <a:ext cx="17462" cy="5213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4572000" y="1657350"/>
            <a:ext cx="76200" cy="52149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6591300" y="1657350"/>
            <a:ext cx="12700" cy="52149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0" name="Straight Connector 37"/>
          <p:cNvCxnSpPr>
            <a:cxnSpLocks noChangeShapeType="1"/>
          </p:cNvCxnSpPr>
          <p:nvPr/>
        </p:nvCxnSpPr>
        <p:spPr bwMode="auto">
          <a:xfrm flipH="1">
            <a:off x="9056688" y="1620838"/>
            <a:ext cx="14287" cy="53895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1750" y="2579688"/>
            <a:ext cx="2078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lao phổi do vi khuẩn gây ra.</a:t>
            </a:r>
            <a:r>
              <a:rPr lang="en-US" altLang="vi-VN" sz="3600" b="1">
                <a:solidFill>
                  <a:srgbClr val="FF0000"/>
                </a:solidFill>
                <a:latin typeface="Arial" charset="0"/>
              </a:rPr>
              <a:t> </a:t>
            </a:r>
            <a:endParaRPr lang="vi-VN" altLang="vi-V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333625" y="2611438"/>
            <a:ext cx="2114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 mỏi, ăn không ngon, gầy đi và sốt nhẹ về chiều.</a:t>
            </a:r>
            <a:endParaRPr lang="vi-VN" altLang="vi-V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73" name="TextBox 4"/>
          <p:cNvSpPr txBox="1">
            <a:spLocks noChangeArrowheads="1"/>
          </p:cNvSpPr>
          <p:nvPr/>
        </p:nvSpPr>
        <p:spPr bwMode="auto">
          <a:xfrm>
            <a:off x="4548188" y="2790825"/>
            <a:ext cx="2116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4838700" y="2552700"/>
            <a:ext cx="1662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lây qua đường hô hấp.</a:t>
            </a:r>
            <a:endParaRPr lang="vi-VN" altLang="vi-VN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6642100" y="2514600"/>
            <a:ext cx="2428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Sức khỏe giảm sút.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Tốn tiền của để chữa bệnh.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Lây bệnh cho người khác.</a:t>
            </a:r>
            <a:endParaRPr lang="vi-VN" altLang="vi-VN" sz="36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/>
      <p:bldP spid="41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4079875"/>
            <a:ext cx="2859088" cy="26304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grpSp>
        <p:nvGrpSpPr>
          <p:cNvPr id="32771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2793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2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2790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3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32787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32784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67475" y="4040188"/>
            <a:ext cx="625475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154738" y="3613150"/>
            <a:ext cx="476250" cy="508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5838825" y="3144838"/>
            <a:ext cx="457200" cy="4683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48" name="Down Ribbon 47"/>
          <p:cNvSpPr/>
          <p:nvPr/>
        </p:nvSpPr>
        <p:spPr>
          <a:xfrm>
            <a:off x="1616075" y="1816100"/>
            <a:ext cx="5807075" cy="1046163"/>
          </a:xfrm>
          <a:prstGeom prst="ribb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thái độ.</a:t>
            </a:r>
            <a:endParaRPr lang="vi-VN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358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09938"/>
            <a:ext cx="23939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276600"/>
            <a:ext cx="25749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85800" y="5562600"/>
            <a:ext cx="1287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Arial" charset="0"/>
              </a:rPr>
              <a:t>nên</a:t>
            </a:r>
            <a:r>
              <a:rPr lang="en-US" altLang="vi-VN" sz="5400" b="1">
                <a:solidFill>
                  <a:srgbClr val="FF0000"/>
                </a:solidFill>
                <a:latin typeface="Arial" charset="0"/>
              </a:rPr>
              <a:t> </a:t>
            </a:r>
            <a:endParaRPr lang="vi-VN" altLang="vi-VN" sz="5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2667000" y="5794375"/>
            <a:ext cx="2916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Arial" charset="0"/>
              </a:rPr>
              <a:t>không nên </a:t>
            </a:r>
            <a:endParaRPr lang="vi-VN" altLang="vi-VN" sz="40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48" grpId="0" animBg="1"/>
      <p:bldP spid="36" grpId="0"/>
      <p:bldP spid="3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3803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5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3800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38" name="Picture 37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3" b="68669"/>
          <a:stretch>
            <a:fillRect/>
          </a:stretch>
        </p:blipFill>
        <p:spPr bwMode="auto">
          <a:xfrm>
            <a:off x="152400" y="1724025"/>
            <a:ext cx="88884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7475" y="1590675"/>
            <a:ext cx="60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latin typeface="Arial" charset="0"/>
              </a:rPr>
              <a:t>6</a:t>
            </a:r>
          </a:p>
        </p:txBody>
      </p:sp>
      <p:pic>
        <p:nvPicPr>
          <p:cNvPr id="1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02250"/>
            <a:ext cx="1676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4827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19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4824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14" name="Picture 13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r="4012" b="67287"/>
          <a:stretch>
            <a:fillRect/>
          </a:stretch>
        </p:blipFill>
        <p:spPr bwMode="auto">
          <a:xfrm>
            <a:off x="34925" y="1724025"/>
            <a:ext cx="93376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77838" y="1724025"/>
            <a:ext cx="5334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latin typeface="Arial" charset="0"/>
              </a:rPr>
              <a:t>7</a:t>
            </a:r>
          </a:p>
        </p:txBody>
      </p:sp>
      <p:pic>
        <p:nvPicPr>
          <p:cNvPr id="16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953000"/>
            <a:ext cx="1903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5851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5848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16" name="Picture 15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4" r="52403" b="31349"/>
          <a:stretch>
            <a:fillRect/>
          </a:stretch>
        </p:blipFill>
        <p:spPr bwMode="auto">
          <a:xfrm>
            <a:off x="1295400" y="1724025"/>
            <a:ext cx="5867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95400" y="5200650"/>
            <a:ext cx="83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latin typeface="Arial" charset="0"/>
              </a:rPr>
              <a:t>8</a:t>
            </a:r>
          </a:p>
        </p:txBody>
      </p:sp>
      <p:pic>
        <p:nvPicPr>
          <p:cNvPr id="20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353050"/>
            <a:ext cx="16383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16404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16401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16398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16395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1" descr="D:\Hoai BB KIEM VO\TRANH MAU NUOC\chuông no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788"/>
            <a:ext cx="1068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3"/>
          <p:cNvSpPr>
            <a:spLocks noChangeArrowheads="1"/>
          </p:cNvSpPr>
          <p:nvPr/>
        </p:nvSpPr>
        <p:spPr bwMode="auto">
          <a:xfrm>
            <a:off x="371475" y="-68263"/>
            <a:ext cx="4581525" cy="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400" b="1" i="1" u="sng">
                <a:solidFill>
                  <a:srgbClr val="002060"/>
                </a:solidFill>
                <a:latin typeface="Times New Roman" pitchFamily="18" charset="0"/>
                <a:sym typeface="Times New Roman" pitchFamily="18" charset="0"/>
              </a:rPr>
              <a:t>Kiểm tra bài cũ</a:t>
            </a:r>
            <a:r>
              <a:rPr lang="en-US" altLang="vi-VN" sz="4400" b="1">
                <a:solidFill>
                  <a:srgbClr val="002060"/>
                </a:solidFill>
                <a:latin typeface="Times New Roman" pitchFamily="18" charset="0"/>
                <a:sym typeface="Times New Roman" pitchFamily="18" charset="0"/>
              </a:rPr>
              <a:t>:</a:t>
            </a:r>
            <a:endParaRPr lang="en-US" altLang="en-US" sz="18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6392" name="Text Box 2"/>
          <p:cNvSpPr>
            <a:spLocks noChangeArrowheads="1"/>
          </p:cNvSpPr>
          <p:nvPr/>
        </p:nvSpPr>
        <p:spPr bwMode="auto">
          <a:xfrm>
            <a:off x="-350838" y="3965575"/>
            <a:ext cx="94948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8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3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"/>
          <p:cNvSpPr>
            <a:spLocks noChangeArrowheads="1"/>
          </p:cNvSpPr>
          <p:nvPr/>
        </p:nvSpPr>
        <p:spPr bwMode="auto">
          <a:xfrm>
            <a:off x="457200" y="1128713"/>
            <a:ext cx="8801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5400" b="1">
                <a:latin typeface="Times New Roman" pitchFamily="18" charset="0"/>
                <a:sym typeface="Times New Roman" pitchFamily="18" charset="0"/>
              </a:rPr>
              <a:t>Phòng bệnh đường hô hấp</a:t>
            </a:r>
            <a:endParaRPr lang="en-US" altLang="en-US" sz="5400" b="1">
              <a:latin typeface="Arial" charset="0"/>
            </a:endParaRPr>
          </a:p>
        </p:txBody>
      </p:sp>
      <p:pic>
        <p:nvPicPr>
          <p:cNvPr id="1639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82813"/>
            <a:ext cx="850582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6875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7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6872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17" name="Picture 16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1" t="31792" b="30428"/>
          <a:stretch>
            <a:fillRect/>
          </a:stretch>
        </p:blipFill>
        <p:spPr bwMode="auto">
          <a:xfrm>
            <a:off x="1843088" y="1346200"/>
            <a:ext cx="5776912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073275" y="5029200"/>
            <a:ext cx="76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pic>
        <p:nvPicPr>
          <p:cNvPr id="20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257800"/>
            <a:ext cx="18557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7899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1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7896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16" name="Picture 15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7" r="52936"/>
          <a:stretch>
            <a:fillRect/>
          </a:stretch>
        </p:blipFill>
        <p:spPr bwMode="auto">
          <a:xfrm>
            <a:off x="228600" y="1724025"/>
            <a:ext cx="8686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58788" y="5534025"/>
            <a:ext cx="15224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latin typeface="Arial" charset="0"/>
              </a:rPr>
              <a:t>10</a:t>
            </a:r>
          </a:p>
        </p:txBody>
      </p:sp>
      <p:pic>
        <p:nvPicPr>
          <p:cNvPr id="14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41913"/>
            <a:ext cx="1738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8923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15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8920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16" name="Picture 15" descr="Benh lao p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2" t="72336"/>
          <a:stretch>
            <a:fillRect/>
          </a:stretch>
        </p:blipFill>
        <p:spPr bwMode="auto">
          <a:xfrm>
            <a:off x="0" y="1681163"/>
            <a:ext cx="90408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2875" y="5715000"/>
            <a:ext cx="1457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0">
                <a:latin typeface="Arial" charset="0"/>
              </a:rPr>
              <a:t>11</a:t>
            </a:r>
          </a:p>
        </p:txBody>
      </p:sp>
      <p:pic>
        <p:nvPicPr>
          <p:cNvPr id="1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10200"/>
            <a:ext cx="18557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8113" y="2354263"/>
            <a:ext cx="9302750" cy="120015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là một bệnh truyền nhiễm  do một loại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khuẩn gây ra.</a:t>
            </a:r>
            <a:endParaRPr lang="vi-VN" altLang="vi-VN" sz="1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6525" y="1470025"/>
            <a:ext cx="229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</a:p>
        </p:txBody>
      </p:sp>
      <p:grpSp>
        <p:nvGrpSpPr>
          <p:cNvPr id="39940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39956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1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39953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2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39950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1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3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39947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9388" y="3730625"/>
            <a:ext cx="8566150" cy="120015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nay đã có thuốc chữa bệnh lao và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 phòng lao.</a:t>
            </a:r>
            <a:endParaRPr lang="vi-VN" altLang="vi-VN" sz="1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3200" y="5121275"/>
            <a:ext cx="9043988" cy="120015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tiêm phòng lao có thể không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mắc bệnh này trong suốt cuộc đời.</a:t>
            </a:r>
            <a:endParaRPr lang="vi-VN" altLang="vi-VN" sz="1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4079875"/>
            <a:ext cx="2859088" cy="26304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grpSp>
        <p:nvGrpSpPr>
          <p:cNvPr id="40963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40981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4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40978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9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5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40975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7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6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40972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67475" y="4040188"/>
            <a:ext cx="625475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154738" y="3613150"/>
            <a:ext cx="476250" cy="508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5838825" y="3144838"/>
            <a:ext cx="457200" cy="4683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latin typeface="Arial" charset="0"/>
            </a:endParaRPr>
          </a:p>
        </p:txBody>
      </p:sp>
      <p:sp>
        <p:nvSpPr>
          <p:cNvPr id="48" name="Down Ribbon 47"/>
          <p:cNvSpPr/>
          <p:nvPr/>
        </p:nvSpPr>
        <p:spPr>
          <a:xfrm>
            <a:off x="103188" y="1485900"/>
            <a:ext cx="9040812" cy="1963738"/>
          </a:xfrm>
          <a:prstGeom prst="ribb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</a:p>
          <a:p>
            <a:pPr algn="ctr">
              <a:defRPr/>
            </a:pPr>
            <a:r>
              <a:rPr lang="en-US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bí mật</a:t>
            </a:r>
          </a:p>
          <a:p>
            <a:pPr algn="ctr">
              <a:defRPr/>
            </a:pPr>
            <a:endParaRPr lang="vi-VN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34925" y="396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48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Font typeface="Arial" charset="0"/>
              <a:buNone/>
            </a:pPr>
            <a:fld id="{B76E7AF6-A8DD-4A12-BDBD-16CC145FEAAB}" type="datetime1">
              <a:rPr lang="en-US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9/17/2017</a:t>
            </a:fld>
            <a:endParaRPr lang="en-US" altLang="vi-VN" sz="180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"/>
            <a:ext cx="4495800" cy="3276600"/>
          </a:xfrm>
          <a:prstGeom prst="rect">
            <a:avLst/>
          </a:prstGeom>
          <a:solidFill>
            <a:srgbClr val="E9FDA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vi-VN" sz="4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 nhân gây ra bệnh lao phổi là gì?</a:t>
            </a:r>
            <a:endParaRPr lang="vi-VN" altLang="vi-VN" sz="4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08513" y="76200"/>
            <a:ext cx="4535487" cy="3276600"/>
          </a:xfrm>
          <a:prstGeom prst="rect">
            <a:avLst/>
          </a:prstGeom>
          <a:solidFill>
            <a:srgbClr val="E9FDA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vi-VN" sz="4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 lao phổi có biểu hiện như thế nào?</a:t>
            </a:r>
            <a:endParaRPr lang="en-US" altLang="vi-VN" sz="45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429000"/>
            <a:ext cx="4495800" cy="3276600"/>
          </a:xfrm>
          <a:prstGeom prst="rect">
            <a:avLst/>
          </a:prstGeom>
          <a:solidFill>
            <a:srgbClr val="E9FDA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 lao phổi có thể lây từ người bệnh</a:t>
            </a:r>
          </a:p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sang người lành bằng con đường nào?</a:t>
            </a:r>
            <a:endParaRPr lang="vi-VN" altLang="vi-VN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08513" y="3429000"/>
            <a:ext cx="4535487" cy="3276600"/>
          </a:xfrm>
          <a:prstGeom prst="rect">
            <a:avLst/>
          </a:prstGeom>
          <a:solidFill>
            <a:srgbClr val="E9FDA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 lao phổi gây ra tác hại gì đối với </a:t>
            </a:r>
          </a:p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 khỏe của người bệnh và những người </a:t>
            </a:r>
          </a:p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xung quanh?</a:t>
            </a:r>
            <a:endParaRPr lang="vi-VN" altLang="vi-VN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" y="95250"/>
            <a:ext cx="4495800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lao phổi do vi khuẩn gây ra.</a:t>
            </a:r>
            <a:r>
              <a:rPr lang="en-US" altLang="vi-VN" sz="45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vi-VN" altLang="vi-VN" sz="45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76200"/>
            <a:ext cx="4535488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 mỏi, ăn không ngon, gầy đi và sốt nhẹ về chiều.</a:t>
            </a:r>
            <a:endParaRPr lang="vi-VN" altLang="vi-VN" sz="45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050" y="3429000"/>
            <a:ext cx="4495800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lây qua đường hô hấp.</a:t>
            </a:r>
            <a:endParaRPr lang="vi-VN" altLang="vi-VN" sz="45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08513" y="3429000"/>
            <a:ext cx="4535487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Sức khỏe giảm sút.</a:t>
            </a:r>
          </a:p>
          <a:p>
            <a:pPr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Tốn tiền của để chữa bệnh.</a:t>
            </a:r>
          </a:p>
          <a:p>
            <a:pPr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Lây bệnh cho người khác.</a:t>
            </a:r>
            <a:endParaRPr lang="vi-VN" altLang="vi-V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463" y="95250"/>
            <a:ext cx="44958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16600">
                <a:latin typeface="Arial" pitchFamily="34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89463" y="76200"/>
            <a:ext cx="4535487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16600">
                <a:latin typeface="Arial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463" y="3448050"/>
            <a:ext cx="44958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16600">
                <a:latin typeface="Arial" pitchFamily="34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89463" y="3429000"/>
            <a:ext cx="4535487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sz="16600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43027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8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9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1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43024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2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43021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3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43018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4" name="Picture 1" descr="D:\Hoai BB KIEM VO\TRANH MAU NUOC\chuông no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 Box 3"/>
          <p:cNvSpPr>
            <a:spLocks noChangeArrowheads="1"/>
          </p:cNvSpPr>
          <p:nvPr/>
        </p:nvSpPr>
        <p:spPr bwMode="auto">
          <a:xfrm>
            <a:off x="-288925" y="2433638"/>
            <a:ext cx="6248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400" b="1" i="1" u="sng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Nhận xét, dặn dò: </a:t>
            </a:r>
            <a:endParaRPr lang="en-US" altLang="vi-VN" sz="4400" b="1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0500" name="Text Box 2"/>
          <p:cNvSpPr>
            <a:spLocks noChangeArrowheads="1"/>
          </p:cNvSpPr>
          <p:nvPr/>
        </p:nvSpPr>
        <p:spPr bwMode="auto">
          <a:xfrm>
            <a:off x="17463" y="3313113"/>
            <a:ext cx="9109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0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HS thực hiện tốt những điều đã học để phòng tránh các bệnh lây qua đường hô hấp.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0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- Chuẩn bị cho tiết học sau.</a:t>
            </a:r>
            <a:endParaRPr lang="en-US" altLang="en-US" sz="1800" b="1">
              <a:latin typeface="Arial" charset="0"/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12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fmla" valueType="clr">
                                      <p:cBhvr>
                                        <p:cTn id="13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bldLvl="0" autoUpdateAnimBg="0"/>
      <p:bldP spid="2050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fld id="{FBD59B58-8EB2-4D01-9CA0-2A211EEF8BFC}" type="datetime1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 typeface="Arial" charset="0"/>
                <a:buNone/>
              </a:pPr>
              <a:t>9/17/2017</a:t>
            </a:fld>
            <a:endParaRPr lang="en-US" altLang="vi-VN" sz="1800" smtClean="0">
              <a:latin typeface="Arial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1527175"/>
            <a:ext cx="7543800" cy="2535238"/>
            <a:chOff x="240" y="1392"/>
            <a:chExt cx="5232" cy="1113"/>
          </a:xfrm>
        </p:grpSpPr>
        <p:sp>
          <p:nvSpPr>
            <p:cNvPr id="17429" name="AutoShape 7"/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66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itchFamily="18" charset="0"/>
              </a:endParaRPr>
            </a:p>
          </p:txBody>
        </p:sp>
        <p:sp>
          <p:nvSpPr>
            <p:cNvPr id="17430" name="Text Box 8"/>
            <p:cNvSpPr txBox="1">
              <a:spLocks noChangeArrowheads="1"/>
            </p:cNvSpPr>
            <p:nvPr/>
          </p:nvSpPr>
          <p:spPr bwMode="auto">
            <a:xfrm>
              <a:off x="679" y="1573"/>
              <a:ext cx="4176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i="1">
                  <a:solidFill>
                    <a:srgbClr val="3333CC"/>
                  </a:solidFill>
                  <a:latin typeface="Times New Roman" pitchFamily="18" charset="0"/>
                </a:rPr>
                <a:t>1. Em hãy kể tên các bệnh viêm đường hô hấp thường gặp.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18025"/>
            <a:ext cx="18335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17426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17423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17420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6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17417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fld id="{2A73D6E4-C341-4AD7-B8E2-A4B0206C4889}" type="datetime1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 typeface="Arial" charset="0"/>
                <a:buNone/>
              </a:pPr>
              <a:t>9/17/2017</a:t>
            </a:fld>
            <a:endParaRPr lang="en-US" altLang="vi-VN" sz="1800" smtClean="0">
              <a:latin typeface="Arial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1527175"/>
            <a:ext cx="7543800" cy="2535238"/>
            <a:chOff x="240" y="1392"/>
            <a:chExt cx="5232" cy="1113"/>
          </a:xfrm>
        </p:grpSpPr>
        <p:sp>
          <p:nvSpPr>
            <p:cNvPr id="18453" name="AutoShape 7"/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66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itchFamily="18" charset="0"/>
              </a:endParaRPr>
            </a:p>
          </p:txBody>
        </p:sp>
        <p:sp>
          <p:nvSpPr>
            <p:cNvPr id="18454" name="Text Box 8"/>
            <p:cNvSpPr txBox="1">
              <a:spLocks noChangeArrowheads="1"/>
            </p:cNvSpPr>
            <p:nvPr/>
          </p:nvSpPr>
          <p:spPr bwMode="auto">
            <a:xfrm>
              <a:off x="679" y="1573"/>
              <a:ext cx="4176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i="1">
                  <a:solidFill>
                    <a:srgbClr val="3333CC"/>
                  </a:solidFill>
                  <a:latin typeface="Times New Roman" pitchFamily="18" charset="0"/>
                </a:rPr>
                <a:t>2. Em cần làm gì để phòng tránh các bệnh đường hô hấp?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18025"/>
            <a:ext cx="18335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18450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18447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18444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18441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44600" y="44132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4000" b="1" u="sng">
                <a:solidFill>
                  <a:srgbClr val="A128E4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11" name="WordArt 4"/>
          <p:cNvSpPr>
            <a:spLocks noChangeArrowheads="1" noChangeShapeType="1"/>
          </p:cNvSpPr>
          <p:nvPr/>
        </p:nvSpPr>
        <p:spPr bwMode="auto">
          <a:xfrm>
            <a:off x="842963" y="1141413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0"/>
              </a:avLst>
            </a:prstTxWarp>
          </a:bodyPr>
          <a:lstStyle/>
          <a:p>
            <a:pPr algn="ctr"/>
            <a:r>
              <a:rPr lang="vi-VN" sz="20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Bệnh lao phổi</a:t>
            </a:r>
          </a:p>
        </p:txBody>
      </p:sp>
      <p:grpSp>
        <p:nvGrpSpPr>
          <p:cNvPr id="19460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19466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6"/>
          <p:cNvGrpSpPr>
            <a:grpSpLocks noChangeAspect="1"/>
          </p:cNvGrpSpPr>
          <p:nvPr/>
        </p:nvGrpSpPr>
        <p:grpSpPr bwMode="auto">
          <a:xfrm rot="-5400000">
            <a:off x="-61912" y="-14288"/>
            <a:ext cx="2882900" cy="2911475"/>
            <a:chOff x="0" y="0"/>
            <a:chExt cx="1817" cy="1788"/>
          </a:xfrm>
        </p:grpSpPr>
        <p:pic>
          <p:nvPicPr>
            <p:cNvPr id="2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73375"/>
            <a:ext cx="84597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4079875"/>
            <a:ext cx="2859088" cy="26304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grpSp>
        <p:nvGrpSpPr>
          <p:cNvPr id="21508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1525" name="Picture 7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8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9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1522" name="Picture 11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1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1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1519" name="Picture 15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7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1516" name="Picture 19" descr="hoa-h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1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67475" y="4040188"/>
            <a:ext cx="625475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154738" y="3613150"/>
            <a:ext cx="476250" cy="508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5838825" y="3144838"/>
            <a:ext cx="457200" cy="4683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vi-VN" altLang="vi-VN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Down Ribbon 47"/>
          <p:cNvSpPr/>
          <p:nvPr/>
        </p:nvSpPr>
        <p:spPr>
          <a:xfrm>
            <a:off x="920750" y="1816100"/>
            <a:ext cx="6502400" cy="1046163"/>
          </a:xfrm>
          <a:prstGeom prst="ribb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vai.</a:t>
            </a:r>
            <a:endParaRPr lang="vi-VN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3" grpId="0" animBg="1"/>
      <p:bldP spid="64" grpId="0" animBg="1"/>
      <p:bldP spid="65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2545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2542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2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2539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4859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3569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3566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3563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3560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684" r="55833" b="64845"/>
          <a:stretch>
            <a:fillRect/>
          </a:stretch>
        </p:blipFill>
        <p:spPr bwMode="auto">
          <a:xfrm>
            <a:off x="728663" y="1909763"/>
            <a:ext cx="77628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 noChangeAspect="1"/>
          </p:cNvGrpSpPr>
          <p:nvPr/>
        </p:nvGrpSpPr>
        <p:grpSpPr bwMode="auto">
          <a:xfrm rot="-5400000">
            <a:off x="-23812" y="23812"/>
            <a:ext cx="2882900" cy="2835275"/>
            <a:chOff x="0" y="0"/>
            <a:chExt cx="1817" cy="1788"/>
          </a:xfrm>
        </p:grpSpPr>
        <p:pic>
          <p:nvPicPr>
            <p:cNvPr id="24593" name="Picture 7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8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9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79" name="Group 10"/>
          <p:cNvGrpSpPr>
            <a:grpSpLocks noChangeAspect="1"/>
          </p:cNvGrpSpPr>
          <p:nvPr/>
        </p:nvGrpSpPr>
        <p:grpSpPr bwMode="auto">
          <a:xfrm>
            <a:off x="6259513" y="-69850"/>
            <a:ext cx="2884487" cy="2832100"/>
            <a:chOff x="0" y="0"/>
            <a:chExt cx="1817" cy="1788"/>
          </a:xfrm>
        </p:grpSpPr>
        <p:pic>
          <p:nvPicPr>
            <p:cNvPr id="24590" name="Picture 11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12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1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0" name="Group 14"/>
          <p:cNvGrpSpPr>
            <a:grpSpLocks noChangeAspect="1"/>
          </p:cNvGrpSpPr>
          <p:nvPr/>
        </p:nvGrpSpPr>
        <p:grpSpPr bwMode="auto">
          <a:xfrm rot="10800000">
            <a:off x="0" y="4095750"/>
            <a:ext cx="2884488" cy="2838450"/>
            <a:chOff x="0" y="0"/>
            <a:chExt cx="1817" cy="1788"/>
          </a:xfrm>
        </p:grpSpPr>
        <p:pic>
          <p:nvPicPr>
            <p:cNvPr id="24587" name="Picture 15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18"/>
          <p:cNvGrpSpPr>
            <a:grpSpLocks noChangeAspect="1"/>
          </p:cNvGrpSpPr>
          <p:nvPr/>
        </p:nvGrpSpPr>
        <p:grpSpPr bwMode="auto">
          <a:xfrm rot="5400000">
            <a:off x="6282531" y="3996532"/>
            <a:ext cx="2884487" cy="2838450"/>
            <a:chOff x="0" y="0"/>
            <a:chExt cx="1817" cy="1788"/>
          </a:xfrm>
        </p:grpSpPr>
        <p:pic>
          <p:nvPicPr>
            <p:cNvPr id="24584" name="Picture 19" descr="hoa-h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1264" y="73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0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2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38100" y="230188"/>
            <a:ext cx="91440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>
                <a:solidFill>
                  <a:srgbClr val="800080"/>
                </a:solidFill>
                <a:latin typeface="Times New Roman" pitchFamily="18" charset="0"/>
              </a:rPr>
              <a:t>Tự nhiên và Xã hội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</a:rPr>
              <a:t>Bệnh lao phổi</a:t>
            </a:r>
          </a:p>
        </p:txBody>
      </p:sp>
      <p:pic>
        <p:nvPicPr>
          <p:cNvPr id="22536" name="Picture 6" descr="Benh lao pho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b="64574"/>
          <a:stretch>
            <a:fillRect/>
          </a:stretch>
        </p:blipFill>
        <p:spPr bwMode="auto">
          <a:xfrm>
            <a:off x="458788" y="1582738"/>
            <a:ext cx="81153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10374"/>
  <p:tag name="VIOLETTITLE" val="Bài 5. Bệnh lao phổi"/>
  <p:tag name="VIOLETLESSON" val="5"/>
  <p:tag name="VIOLETCATID" val="2219"/>
  <p:tag name="VIOLETSUBJECT" val="Tự nhiên - Xã hội 3"/>
  <p:tag name="VIOLETAUTHORID" val="1091038"/>
  <p:tag name="VIOLETAUTHORNAME" val="Phạm Xuân Dũng"/>
  <p:tag name="VIOLETAUTHORAVATAR" val="no_avatar.jpg"/>
  <p:tag name="VIOLETAUTHORADDRESS" val=" - "/>
  <p:tag name="VIOLETDATE" val="2017-09-04 12:40:54"/>
  <p:tag name="VIOLETHIT" val="168"/>
  <p:tag name="VIOLETLIKE" val="0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598</Words>
  <Application>Microsoft Office PowerPoint</Application>
  <PresentationFormat>On-screen Show (4:3)</PresentationFormat>
  <Paragraphs>116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SimSun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MyPC</cp:lastModifiedBy>
  <cp:revision>167</cp:revision>
  <dcterms:modified xsi:type="dcterms:W3CDTF">2017-09-17T04:11:26Z</dcterms:modified>
</cp:coreProperties>
</file>