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7" r:id="rId2"/>
    <p:sldId id="256" r:id="rId3"/>
    <p:sldId id="282" r:id="rId4"/>
    <p:sldId id="2295" r:id="rId5"/>
    <p:sldId id="2296" r:id="rId6"/>
    <p:sldId id="2297" r:id="rId7"/>
    <p:sldId id="2308" r:id="rId8"/>
    <p:sldId id="2298" r:id="rId9"/>
    <p:sldId id="2306" r:id="rId10"/>
    <p:sldId id="2299" r:id="rId11"/>
    <p:sldId id="2300" r:id="rId12"/>
    <p:sldId id="2301" r:id="rId13"/>
    <p:sldId id="2302" r:id="rId14"/>
    <p:sldId id="2307" r:id="rId15"/>
    <p:sldId id="2303" r:id="rId16"/>
    <p:sldId id="2304" r:id="rId17"/>
    <p:sldId id="2305" r:id="rId18"/>
    <p:sldId id="2292" r:id="rId19"/>
  </p:sldIdLst>
  <p:sldSz cx="12192000" cy="6858000"/>
  <p:notesSz cx="6858000" cy="9144000"/>
  <p:embeddedFontLst>
    <p:embeddedFont>
      <p:font typeface="UTM Rockwell" panose="02040603050506020204" pitchFamily="18" charset="0"/>
      <p:bold r:id="rId21"/>
    </p:embeddedFont>
    <p:embeddedFont>
      <p:font typeface="UTM Sharnay" panose="02040603050506020204" pitchFamily="18" charset="0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  <p:embeddedFont>
      <p:font typeface="微软雅黑" panose="020B0503020204020204" pitchFamily="34" charset="-122"/>
      <p:regular r:id="rId31"/>
      <p:bold r:id="rId32"/>
    </p:embeddedFont>
    <p:embeddedFont>
      <p:font typeface="UTM Eremitage" panose="02040603050506020204" pitchFamily="18" charset="0"/>
      <p:regular r:id="rId33"/>
    </p:embeddedFont>
    <p:embeddedFont>
      <p:font typeface="等线" panose="020B0604020202020204" charset="-122"/>
      <p:regular r:id="rId34"/>
      <p:bold r:id="rId35"/>
    </p:embeddedFont>
    <p:embeddedFont>
      <p:font typeface="游ゴシック" panose="020B0400000000000000" pitchFamily="34" charset="-128"/>
      <p:regular r:id="rId36"/>
      <p:bold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085"/>
    <a:srgbClr val="009A6B"/>
    <a:srgbClr val="3D4418"/>
    <a:srgbClr val="5B6624"/>
    <a:srgbClr val="6A762A"/>
    <a:srgbClr val="002692"/>
    <a:srgbClr val="001652"/>
    <a:srgbClr val="FEF4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549" y="7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5" d="100"/>
        <a:sy n="4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C4F95-D7EE-4D96-A12F-5F01C7ADFBC8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ja-JP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8CE1F-E16A-42F4-9FAA-8C3F928739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7216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8CE1F-E16A-42F4-9FAA-8C3F9287397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6966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8CE1F-E16A-42F4-9FAA-8C3F9287397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36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9A630-7A3A-4E39-9358-52561CBEE91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30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9A630-7A3A-4E39-9358-52561CBEE91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590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9A630-7A3A-4E39-9358-52561CBEE91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6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9A630-7A3A-4E39-9358-52561CBEE91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535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8CE1F-E16A-42F4-9FAA-8C3F9287397B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5134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3D4418"/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rgbClr val="3D4418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3D4418"/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rgbClr val="3D4418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91682-A2B0-4ED6-9878-1B1CDE3ED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2D6855-4B33-4D84-8CA0-A4F54138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4133CE-8715-4C75-8E69-842D79B3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2AE4CC-BEAC-4A89-A42B-4D77EF70F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37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29B1B64-BF16-4D9E-B4D3-5646D55DE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r="282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2692"/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rgbClr val="002692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2692"/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rgbClr val="002692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EE827F-905B-484F-91E6-686F56211B8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295" y="-3447601"/>
            <a:ext cx="1428956" cy="1143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2BECBB-FED0-45B8-9EC7-F657239004E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2969" y="-2952246"/>
            <a:ext cx="1428956" cy="1143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6245FC-13B7-40DF-905A-BBA62E8D052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8944" y="10114825"/>
            <a:ext cx="1428956" cy="1143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D7364F-EB9C-47D0-B12F-ECEFEC5ECC7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295" y="9543270"/>
            <a:ext cx="1428956" cy="11431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020423-F052-43B9-AA82-16CBD643A80A}"/>
              </a:ext>
            </a:extLst>
          </p:cNvPr>
          <p:cNvSpPr txBox="1"/>
          <p:nvPr userDrawn="1"/>
        </p:nvSpPr>
        <p:spPr>
          <a:xfrm>
            <a:off x="3350680" y="827243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1D7BC8-67CD-4357-A708-1F1FB2F8469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2" y="7921446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0.png"/><Relationship Id="rId11" Type="http://schemas.openxmlformats.org/officeDocument/2006/relationships/image" Target="../media/image31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29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>
            <a:extLst>
              <a:ext uri="{FF2B5EF4-FFF2-40B4-BE49-F238E27FC236}">
                <a16:creationId xmlns:a16="http://schemas.microsoft.com/office/drawing/2014/main" id="{F490A61F-E877-4ECE-ADEE-D19A09D833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15" y="-34894"/>
            <a:ext cx="9693164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E3E541A-2F0D-4FE3-9192-5DDFB3E82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" y="316211"/>
            <a:ext cx="978667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B58BB27-AD5C-4039-9E0E-724574132B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640966" y="-128158"/>
            <a:ext cx="978667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AC2822-67AD-49C0-BC5F-0CE0C3C257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1" b="10298"/>
          <a:stretch/>
        </p:blipFill>
        <p:spPr>
          <a:xfrm>
            <a:off x="1772168" y="34894"/>
            <a:ext cx="8669018" cy="68078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0853FA0-F893-4001-A0CE-366C5575BF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44326" r="51120" b="16482"/>
          <a:stretch/>
        </p:blipFill>
        <p:spPr>
          <a:xfrm>
            <a:off x="7404895" y="-19455"/>
            <a:ext cx="4787105" cy="42601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A6DCC6-5490-49B2-83FA-80FCC46A3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108051" y="5022323"/>
            <a:ext cx="2660073" cy="19713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F8E5D51-267A-4BBB-A738-76A562C38B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435" y="-289995"/>
            <a:ext cx="3323869" cy="32649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8401E03-327E-4CE8-B424-3A5410C7A7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8"/>
          <a:stretch/>
        </p:blipFill>
        <p:spPr>
          <a:xfrm>
            <a:off x="9954207" y="3829060"/>
            <a:ext cx="2248212" cy="2915148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20793A5B-EE68-496B-8DBB-28A408B465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04" y="316211"/>
            <a:ext cx="1051115" cy="10127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C0EE063-A1BA-42D1-BC9A-39FD9D83A7B0}"/>
              </a:ext>
            </a:extLst>
          </p:cNvPr>
          <p:cNvGrpSpPr/>
          <p:nvPr/>
        </p:nvGrpSpPr>
        <p:grpSpPr>
          <a:xfrm>
            <a:off x="4191590" y="2409754"/>
            <a:ext cx="4098992" cy="801880"/>
            <a:chOff x="4213892" y="2498962"/>
            <a:chExt cx="4098992" cy="80188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908B18-58C7-4730-A43D-89A201354D2E}"/>
                </a:ext>
              </a:extLst>
            </p:cNvPr>
            <p:cNvSpPr txBox="1"/>
            <p:nvPr/>
          </p:nvSpPr>
          <p:spPr>
            <a:xfrm>
              <a:off x="4213892" y="2531401"/>
              <a:ext cx="40544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UTM Eremitage" panose="02040603050506020204" pitchFamily="18" charset="0"/>
                </a:rPr>
                <a:t>CHƯƠNG SÁU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E3C8968-A5BA-4765-87AC-F8C1B279F3B9}"/>
                </a:ext>
              </a:extLst>
            </p:cNvPr>
            <p:cNvSpPr txBox="1"/>
            <p:nvPr/>
          </p:nvSpPr>
          <p:spPr>
            <a:xfrm>
              <a:off x="4258472" y="2498962"/>
              <a:ext cx="40544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FFC000"/>
                  </a:solidFill>
                  <a:latin typeface="UTM Eremitage" panose="02040603050506020204" pitchFamily="18" charset="0"/>
                </a:rPr>
                <a:t>CHƯƠNG SÁU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EB0BDA-794D-4CE5-919E-B9A363937C5E}"/>
              </a:ext>
            </a:extLst>
          </p:cNvPr>
          <p:cNvGrpSpPr/>
          <p:nvPr/>
        </p:nvGrpSpPr>
        <p:grpSpPr>
          <a:xfrm>
            <a:off x="4188263" y="3051265"/>
            <a:ext cx="4136529" cy="1162617"/>
            <a:chOff x="4099055" y="2973208"/>
            <a:chExt cx="4136529" cy="116261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CFA7110-5E9D-4176-9396-DF22313C75DF}"/>
                </a:ext>
              </a:extLst>
            </p:cNvPr>
            <p:cNvSpPr txBox="1"/>
            <p:nvPr/>
          </p:nvSpPr>
          <p:spPr>
            <a:xfrm>
              <a:off x="4181172" y="3027829"/>
              <a:ext cx="405441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Rockwell" panose="02040603050506020204" pitchFamily="18" charset="0"/>
                </a:rPr>
                <a:t>ÔN TẬP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9FFB44C-4BFE-405C-8182-3E9A2F05AB27}"/>
                </a:ext>
              </a:extLst>
            </p:cNvPr>
            <p:cNvSpPr txBox="1"/>
            <p:nvPr/>
          </p:nvSpPr>
          <p:spPr>
            <a:xfrm>
              <a:off x="4099055" y="2973208"/>
              <a:ext cx="405441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UTM Rockwell" panose="02040603050506020204" pitchFamily="18" charset="0"/>
                </a:rPr>
                <a:t>ÔN TẬP</a:t>
              </a:r>
            </a:p>
          </p:txBody>
        </p:sp>
      </p:grpSp>
      <p:pic>
        <p:nvPicPr>
          <p:cNvPr id="18" name="图片 201">
            <a:extLst>
              <a:ext uri="{FF2B5EF4-FFF2-40B4-BE49-F238E27FC236}">
                <a16:creationId xmlns:a16="http://schemas.microsoft.com/office/drawing/2014/main" id="{4B2C498A-896E-42A0-94DB-6F120151F5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435" y="218946"/>
            <a:ext cx="1362698" cy="1361279"/>
          </a:xfrm>
          <a:prstGeom prst="rect">
            <a:avLst/>
          </a:prstGeom>
        </p:spPr>
      </p:pic>
      <p:pic>
        <p:nvPicPr>
          <p:cNvPr id="20" name="图片 203">
            <a:extLst>
              <a:ext uri="{FF2B5EF4-FFF2-40B4-BE49-F238E27FC236}">
                <a16:creationId xmlns:a16="http://schemas.microsoft.com/office/drawing/2014/main" id="{D3E5A20D-F410-48A4-8E3E-EBC52493F5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357" y="4240652"/>
            <a:ext cx="1686853" cy="129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63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74ACB-1A31-4706-A3D4-E8543F538745}"/>
              </a:ext>
            </a:extLst>
          </p:cNvPr>
          <p:cNvSpPr txBox="1"/>
          <p:nvPr/>
        </p:nvSpPr>
        <p:spPr>
          <a:xfrm>
            <a:off x="247185" y="369102"/>
            <a:ext cx="114764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Đọc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các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sau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và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nêu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rõ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chữ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5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trong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mỗi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thuộc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hàng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nào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,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lớp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nào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E4E26C8-6AFB-49DE-B0A9-0DDAEE14B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178688"/>
              </p:ext>
            </p:extLst>
          </p:nvPr>
        </p:nvGraphicFramePr>
        <p:xfrm>
          <a:off x="481979" y="1922700"/>
          <a:ext cx="11241669" cy="4333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1669">
                  <a:extLst>
                    <a:ext uri="{9D8B030D-6E8A-4147-A177-3AD203B41FA5}">
                      <a16:colId xmlns:a16="http://schemas.microsoft.com/office/drawing/2014/main" val="2890765488"/>
                    </a:ext>
                  </a:extLst>
                </a:gridCol>
              </a:tblGrid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67</a:t>
                      </a:r>
                      <a:r>
                        <a:rPr lang="en-US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358</a:t>
                      </a:r>
                      <a:endParaRPr lang="en-US" sz="8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307927"/>
                  </a:ext>
                </a:extLst>
              </a:tr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Sáu mươi bảy nghìn </a:t>
                      </a:r>
                      <a:endParaRPr lang="en-US" sz="4400" b="1" dirty="0">
                        <a:solidFill>
                          <a:srgbClr val="00B0F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vi-VN" sz="44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ba trăm năm mươi tám</a:t>
                      </a:r>
                      <a:endParaRPr lang="en-US" sz="4400" b="1" dirty="0">
                        <a:solidFill>
                          <a:srgbClr val="00B0F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222677"/>
                  </a:ext>
                </a:extLst>
              </a:tr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C</a:t>
                      </a:r>
                      <a:r>
                        <a:rPr lang="vi-VN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hữ số 5 thuộc hàng chục, lớp đơn vị</a:t>
                      </a:r>
                      <a:endParaRPr lang="en-US" sz="4400" b="1" dirty="0">
                        <a:solidFill>
                          <a:srgbClr val="00B05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22661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6662765-3732-4B2B-B05C-64B19B47DB25}"/>
              </a:ext>
            </a:extLst>
          </p:cNvPr>
          <p:cNvSpPr/>
          <p:nvPr/>
        </p:nvSpPr>
        <p:spPr>
          <a:xfrm>
            <a:off x="1934286" y="2239454"/>
            <a:ext cx="8955387" cy="956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C9CA3C-7C64-4DA8-8ED4-2E35E8382EC1}"/>
              </a:ext>
            </a:extLst>
          </p:cNvPr>
          <p:cNvSpPr/>
          <p:nvPr/>
        </p:nvSpPr>
        <p:spPr>
          <a:xfrm>
            <a:off x="2068213" y="3466355"/>
            <a:ext cx="8955387" cy="1262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6ADE52-66B2-4422-A9E1-276375E2E45F}"/>
              </a:ext>
            </a:extLst>
          </p:cNvPr>
          <p:cNvSpPr/>
          <p:nvPr/>
        </p:nvSpPr>
        <p:spPr>
          <a:xfrm>
            <a:off x="576540" y="4902437"/>
            <a:ext cx="10968915" cy="1045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8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74ACB-1A31-4706-A3D4-E8543F538745}"/>
              </a:ext>
            </a:extLst>
          </p:cNvPr>
          <p:cNvSpPr txBox="1"/>
          <p:nvPr/>
        </p:nvSpPr>
        <p:spPr>
          <a:xfrm>
            <a:off x="247185" y="369102"/>
            <a:ext cx="114764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Đọc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các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sau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và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nêu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rõ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chữ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5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trong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mỗi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thuộc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hàng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nào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,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lớp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nào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E4E26C8-6AFB-49DE-B0A9-0DDAEE14B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55984"/>
              </p:ext>
            </p:extLst>
          </p:nvPr>
        </p:nvGraphicFramePr>
        <p:xfrm>
          <a:off x="481979" y="1922700"/>
          <a:ext cx="11241669" cy="4333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1669">
                  <a:extLst>
                    <a:ext uri="{9D8B030D-6E8A-4147-A177-3AD203B41FA5}">
                      <a16:colId xmlns:a16="http://schemas.microsoft.com/office/drawing/2014/main" val="2890765488"/>
                    </a:ext>
                  </a:extLst>
                </a:gridCol>
              </a:tblGrid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85</a:t>
                      </a:r>
                      <a:r>
                        <a:rPr lang="en-US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1 </a:t>
                      </a:r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904</a:t>
                      </a:r>
                      <a:endParaRPr lang="en-US" sz="8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307927"/>
                  </a:ext>
                </a:extLst>
              </a:tr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Tám trăm năm mươi mốt nghìn </a:t>
                      </a:r>
                      <a:endParaRPr lang="en-US" sz="4400" b="1" dirty="0">
                        <a:solidFill>
                          <a:srgbClr val="00B0F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vi-VN" sz="44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chín trăm linh tư.</a:t>
                      </a:r>
                      <a:endParaRPr lang="en-US" sz="4400" b="1" dirty="0">
                        <a:solidFill>
                          <a:srgbClr val="00B0F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222677"/>
                  </a:ext>
                </a:extLst>
              </a:tr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5 </a:t>
                      </a:r>
                      <a:r>
                        <a:rPr lang="en-US" sz="40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thuộc</a:t>
                      </a: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hàng</a:t>
                      </a: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en-US" sz="40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lớp</a:t>
                      </a: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endParaRPr lang="en-US" sz="4000" b="1" dirty="0">
                        <a:solidFill>
                          <a:srgbClr val="00B05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22661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A87F5B8-66C2-4B9A-9380-7E5B68C26075}"/>
              </a:ext>
            </a:extLst>
          </p:cNvPr>
          <p:cNvSpPr/>
          <p:nvPr/>
        </p:nvSpPr>
        <p:spPr>
          <a:xfrm>
            <a:off x="1892722" y="2040872"/>
            <a:ext cx="8955387" cy="119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96DEAC-C000-4AC2-9196-88892B0309A0}"/>
              </a:ext>
            </a:extLst>
          </p:cNvPr>
          <p:cNvSpPr/>
          <p:nvPr/>
        </p:nvSpPr>
        <p:spPr>
          <a:xfrm>
            <a:off x="1625119" y="3428999"/>
            <a:ext cx="8955387" cy="1290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895849-2837-45F1-B021-4F5B930457C4}"/>
              </a:ext>
            </a:extLst>
          </p:cNvPr>
          <p:cNvSpPr/>
          <p:nvPr/>
        </p:nvSpPr>
        <p:spPr>
          <a:xfrm>
            <a:off x="1301596" y="4916053"/>
            <a:ext cx="9735859" cy="1290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5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74ACB-1A31-4706-A3D4-E8543F538745}"/>
              </a:ext>
            </a:extLst>
          </p:cNvPr>
          <p:cNvSpPr txBox="1"/>
          <p:nvPr/>
        </p:nvSpPr>
        <p:spPr>
          <a:xfrm>
            <a:off x="247185" y="369102"/>
            <a:ext cx="114764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Đọc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các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sau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và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nêu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rõ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chữ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5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trong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mỗi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thuộc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hàng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nào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,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lớp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nào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E4E26C8-6AFB-49DE-B0A9-0DDAEE14B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799260"/>
              </p:ext>
            </p:extLst>
          </p:nvPr>
        </p:nvGraphicFramePr>
        <p:xfrm>
          <a:off x="481979" y="1922700"/>
          <a:ext cx="11241669" cy="4333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1669">
                  <a:extLst>
                    <a:ext uri="{9D8B030D-6E8A-4147-A177-3AD203B41FA5}">
                      <a16:colId xmlns:a16="http://schemas.microsoft.com/office/drawing/2014/main" val="2890765488"/>
                    </a:ext>
                  </a:extLst>
                </a:gridCol>
              </a:tblGrid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3</a:t>
                      </a:r>
                      <a:r>
                        <a:rPr lang="en-US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205</a:t>
                      </a:r>
                      <a:r>
                        <a:rPr lang="en-US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700</a:t>
                      </a:r>
                      <a:endParaRPr lang="en-US" sz="8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307927"/>
                  </a:ext>
                </a:extLst>
              </a:tr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Ba triệu hai trăm linh năm nghìn</a:t>
                      </a:r>
                      <a:endParaRPr lang="en-US" sz="4400" b="1" dirty="0">
                        <a:solidFill>
                          <a:srgbClr val="00B0F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vi-VN" sz="44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bảy trăm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222677"/>
                  </a:ext>
                </a:extLst>
              </a:tr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Chữ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5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thuộc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hàng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lớp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endParaRPr lang="en-US" sz="4400" b="1" dirty="0">
                        <a:solidFill>
                          <a:srgbClr val="00B05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22661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936D203-2405-4A4D-B09B-8CBFAEDF79A8}"/>
              </a:ext>
            </a:extLst>
          </p:cNvPr>
          <p:cNvSpPr/>
          <p:nvPr/>
        </p:nvSpPr>
        <p:spPr>
          <a:xfrm>
            <a:off x="1892722" y="2040872"/>
            <a:ext cx="8955387" cy="119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781B72-5DC5-42EC-9D03-73A613D53C0D}"/>
              </a:ext>
            </a:extLst>
          </p:cNvPr>
          <p:cNvSpPr/>
          <p:nvPr/>
        </p:nvSpPr>
        <p:spPr>
          <a:xfrm>
            <a:off x="1266733" y="4861684"/>
            <a:ext cx="9581376" cy="1384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B874C2-492D-4737-A935-50C08EF81109}"/>
              </a:ext>
            </a:extLst>
          </p:cNvPr>
          <p:cNvSpPr/>
          <p:nvPr/>
        </p:nvSpPr>
        <p:spPr>
          <a:xfrm>
            <a:off x="1370868" y="3451278"/>
            <a:ext cx="9860550" cy="1303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72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74ACB-1A31-4706-A3D4-E8543F538745}"/>
              </a:ext>
            </a:extLst>
          </p:cNvPr>
          <p:cNvSpPr txBox="1"/>
          <p:nvPr/>
        </p:nvSpPr>
        <p:spPr>
          <a:xfrm>
            <a:off x="247185" y="369102"/>
            <a:ext cx="114764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Đọc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các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sau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và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nêu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rõ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chữ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5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trong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mỗi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thuộc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hàng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nào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,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lớp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nào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E4E26C8-6AFB-49DE-B0A9-0DDAEE14B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132289"/>
              </p:ext>
            </p:extLst>
          </p:nvPr>
        </p:nvGraphicFramePr>
        <p:xfrm>
          <a:off x="481979" y="1922700"/>
          <a:ext cx="11241669" cy="4333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1669">
                  <a:extLst>
                    <a:ext uri="{9D8B030D-6E8A-4147-A177-3AD203B41FA5}">
                      <a16:colId xmlns:a16="http://schemas.microsoft.com/office/drawing/2014/main" val="2890765488"/>
                    </a:ext>
                  </a:extLst>
                </a:gridCol>
              </a:tblGrid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195</a:t>
                      </a:r>
                      <a:r>
                        <a:rPr lang="en-US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080</a:t>
                      </a:r>
                      <a:r>
                        <a:rPr lang="en-US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126</a:t>
                      </a:r>
                      <a:endParaRPr lang="en-US" sz="8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307927"/>
                  </a:ext>
                </a:extLst>
              </a:tr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Một trăm chín mươi lăm triệu không trăm </a:t>
                      </a:r>
                      <a:endParaRPr lang="en-US" sz="3600" b="1" dirty="0">
                        <a:solidFill>
                          <a:srgbClr val="00B0F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vi-VN" sz="36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tám mươi nghìn một trăm ha mươi sáu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222677"/>
                  </a:ext>
                </a:extLst>
              </a:tr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Chữ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5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thuộc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hàng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triệu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,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lớp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triệu</a:t>
                      </a:r>
                      <a:endParaRPr lang="en-US" sz="4400" b="1" dirty="0">
                        <a:solidFill>
                          <a:srgbClr val="00B05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22661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DB76CE1-E01B-41D8-A3A3-3D2907F5218C}"/>
              </a:ext>
            </a:extLst>
          </p:cNvPr>
          <p:cNvSpPr/>
          <p:nvPr/>
        </p:nvSpPr>
        <p:spPr>
          <a:xfrm>
            <a:off x="1892722" y="2040872"/>
            <a:ext cx="8955387" cy="119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49B901-4393-432F-8A4A-C1C295D43A36}"/>
              </a:ext>
            </a:extLst>
          </p:cNvPr>
          <p:cNvSpPr/>
          <p:nvPr/>
        </p:nvSpPr>
        <p:spPr>
          <a:xfrm>
            <a:off x="1296976" y="3524717"/>
            <a:ext cx="9915970" cy="119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F8A4CC-7141-4ED3-B9F5-50FD80CD0BE1}"/>
              </a:ext>
            </a:extLst>
          </p:cNvPr>
          <p:cNvSpPr/>
          <p:nvPr/>
        </p:nvSpPr>
        <p:spPr>
          <a:xfrm>
            <a:off x="945995" y="4890275"/>
            <a:ext cx="10645641" cy="119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21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UTM Sharnay" panose="02040603050506020204" pitchFamily="18" charset="0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CÁNH CỬA THẦN KÌ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151972" y="5370339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5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E4EFE-F1E0-4912-AF9C-8B47685D7552}"/>
              </a:ext>
            </a:extLst>
          </p:cNvPr>
          <p:cNvSpPr txBox="1"/>
          <p:nvPr/>
        </p:nvSpPr>
        <p:spPr>
          <a:xfrm>
            <a:off x="381001" y="659034"/>
            <a:ext cx="6343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Chọn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câu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trả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lời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đúng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nhất</a:t>
            </a:r>
            <a:endParaRPr lang="en-US" sz="3600" i="0" dirty="0">
              <a:solidFill>
                <a:schemeClr val="bg1"/>
              </a:solidFill>
              <a:effectLst/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247185" y="1335028"/>
            <a:ext cx="116976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300" b="1" dirty="0">
                <a:solidFill>
                  <a:srgbClr val="FFFF00"/>
                </a:solidFill>
                <a:latin typeface="UTM Avo" panose="02040603050506020204" pitchFamily="18" charset="0"/>
              </a:rPr>
              <a:t>Trong dãy số tự nhiên, hai số liên tiếp hơn (hoặc kém) nhau bao nhiêu đơn vị?</a:t>
            </a:r>
            <a:endParaRPr lang="en-US" sz="43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F77B82-668B-4FE1-82C9-9AA809A5EA96}"/>
              </a:ext>
            </a:extLst>
          </p:cNvPr>
          <p:cNvGrpSpPr/>
          <p:nvPr/>
        </p:nvGrpSpPr>
        <p:grpSpPr>
          <a:xfrm>
            <a:off x="1884555" y="3078814"/>
            <a:ext cx="4211444" cy="1150034"/>
            <a:chOff x="628185" y="2977050"/>
            <a:chExt cx="4211444" cy="11500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D144E2-004F-4363-8DC4-0AB67CD2EE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D6277-4A0A-4F50-B99D-BB3AB9D8C4D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A. 4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đơn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vị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2A972E-9A1D-4BAA-9314-47B0BF1775CE}"/>
              </a:ext>
            </a:extLst>
          </p:cNvPr>
          <p:cNvGrpSpPr/>
          <p:nvPr/>
        </p:nvGrpSpPr>
        <p:grpSpPr>
          <a:xfrm>
            <a:off x="1884555" y="4549845"/>
            <a:ext cx="4211444" cy="1150034"/>
            <a:chOff x="628185" y="2977050"/>
            <a:chExt cx="4211444" cy="11500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4C2FC3-102C-4C5E-A86F-81BD4DF57B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7E2804-6548-4A06-B8E7-252E4EE5692E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B. 3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đơn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vị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B447FF-7BD4-46FC-B52E-2DE156D8DBD6}"/>
              </a:ext>
            </a:extLst>
          </p:cNvPr>
          <p:cNvGrpSpPr/>
          <p:nvPr/>
        </p:nvGrpSpPr>
        <p:grpSpPr>
          <a:xfrm>
            <a:off x="6508594" y="3080196"/>
            <a:ext cx="4211444" cy="1150034"/>
            <a:chOff x="628185" y="2977050"/>
            <a:chExt cx="4211444" cy="11500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DE30B8-D8DB-4065-B945-5035CFA3C4F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6306E3-2733-4B71-B79A-EE5389A12C65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C. 2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đơn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vị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C85606-55A9-4A91-9EE4-0DE837642A6C}"/>
              </a:ext>
            </a:extLst>
          </p:cNvPr>
          <p:cNvGrpSpPr/>
          <p:nvPr/>
        </p:nvGrpSpPr>
        <p:grpSpPr>
          <a:xfrm>
            <a:off x="6508594" y="4549845"/>
            <a:ext cx="4211444" cy="1150034"/>
            <a:chOff x="628185" y="2977050"/>
            <a:chExt cx="4211444" cy="11500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F1896F-88E6-4DA5-9369-392610ACBDD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2714E7-4148-4B14-89ED-70F6E27506A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D. 1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đơn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vị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918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E4EFE-F1E0-4912-AF9C-8B47685D7552}"/>
              </a:ext>
            </a:extLst>
          </p:cNvPr>
          <p:cNvSpPr txBox="1"/>
          <p:nvPr/>
        </p:nvSpPr>
        <p:spPr>
          <a:xfrm>
            <a:off x="380997" y="810128"/>
            <a:ext cx="6343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Chọn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câu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trả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lời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đúng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nhất</a:t>
            </a:r>
            <a:endParaRPr lang="en-US" sz="3600" i="0" dirty="0">
              <a:solidFill>
                <a:schemeClr val="bg1"/>
              </a:solidFill>
              <a:effectLst/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381000" y="1542819"/>
            <a:ext cx="116976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solidFill>
                  <a:srgbClr val="FFFF00"/>
                </a:solidFill>
                <a:latin typeface="UTM Avo" panose="02040603050506020204" pitchFamily="18" charset="0"/>
              </a:rPr>
              <a:t>Số tự nhiên bé nhất là số nào?</a:t>
            </a:r>
            <a:endParaRPr lang="en-US" sz="54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F77B82-668B-4FE1-82C9-9AA809A5EA96}"/>
              </a:ext>
            </a:extLst>
          </p:cNvPr>
          <p:cNvGrpSpPr/>
          <p:nvPr/>
        </p:nvGrpSpPr>
        <p:grpSpPr>
          <a:xfrm>
            <a:off x="1884554" y="2777731"/>
            <a:ext cx="4211444" cy="1150034"/>
            <a:chOff x="628185" y="2977050"/>
            <a:chExt cx="4211444" cy="11500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D144E2-004F-4363-8DC4-0AB67CD2EE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D6277-4A0A-4F50-B99D-BB3AB9D8C4D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A.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2A972E-9A1D-4BAA-9314-47B0BF1775CE}"/>
              </a:ext>
            </a:extLst>
          </p:cNvPr>
          <p:cNvGrpSpPr/>
          <p:nvPr/>
        </p:nvGrpSpPr>
        <p:grpSpPr>
          <a:xfrm>
            <a:off x="1884554" y="4248762"/>
            <a:ext cx="4211444" cy="1150034"/>
            <a:chOff x="628185" y="2977050"/>
            <a:chExt cx="4211444" cy="11500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4C2FC3-102C-4C5E-A86F-81BD4DF57B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7E2804-6548-4A06-B8E7-252E4EE5692E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B.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B447FF-7BD4-46FC-B52E-2DE156D8DBD6}"/>
              </a:ext>
            </a:extLst>
          </p:cNvPr>
          <p:cNvGrpSpPr/>
          <p:nvPr/>
        </p:nvGrpSpPr>
        <p:grpSpPr>
          <a:xfrm>
            <a:off x="6508593" y="2779113"/>
            <a:ext cx="4211444" cy="1150034"/>
            <a:chOff x="628185" y="2977050"/>
            <a:chExt cx="4211444" cy="11500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DE30B8-D8DB-4065-B945-5035CFA3C4F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6306E3-2733-4B71-B79A-EE5389A12C65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C.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10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C85606-55A9-4A91-9EE4-0DE837642A6C}"/>
              </a:ext>
            </a:extLst>
          </p:cNvPr>
          <p:cNvGrpSpPr/>
          <p:nvPr/>
        </p:nvGrpSpPr>
        <p:grpSpPr>
          <a:xfrm>
            <a:off x="6508593" y="4248762"/>
            <a:ext cx="4211444" cy="1150034"/>
            <a:chOff x="628185" y="2977050"/>
            <a:chExt cx="4211444" cy="11500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F1896F-88E6-4DA5-9369-392610ACBDD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2714E7-4148-4B14-89ED-70F6E27506A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D.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endParaRPr lang="en-US" sz="44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70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247185" y="374504"/>
            <a:ext cx="116976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solidFill>
                  <a:srgbClr val="FFFF00"/>
                </a:solidFill>
                <a:latin typeface="UTM Avo" panose="02040603050506020204" pitchFamily="18" charset="0"/>
              </a:rPr>
              <a:t>Có số tự nhiên lớn nhất không? Vì sao?</a:t>
            </a:r>
            <a:endParaRPr lang="en-US" sz="54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11AF0-C792-4B38-BA2E-1265E04D4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108" y="920909"/>
            <a:ext cx="5787488" cy="57874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F73C86-48B4-4CE3-B1FF-B4BF03CCD31C}"/>
              </a:ext>
            </a:extLst>
          </p:cNvPr>
          <p:cNvSpPr txBox="1"/>
          <p:nvPr/>
        </p:nvSpPr>
        <p:spPr>
          <a:xfrm>
            <a:off x="334536" y="2141837"/>
            <a:ext cx="796197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Không có</a:t>
            </a:r>
            <a:r>
              <a:rPr lang="vi-VN" sz="5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 số tự nhiên nào lớn nhất, </a:t>
            </a:r>
            <a:r>
              <a:rPr lang="vi-VN" sz="5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vì thêm vào bất cứ số nào </a:t>
            </a:r>
            <a:r>
              <a:rPr lang="vi-VN" sz="5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cũng được số tự nhiên liền sau số đó.</a:t>
            </a:r>
            <a:endParaRPr lang="en-US" sz="5400" b="1" dirty="0"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16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D3771063-464A-406E-A8AE-CCF0E7DA34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836" y="0"/>
            <a:ext cx="9693164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79085-0682-4C03-8FB1-54BD85458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33" y="30742"/>
            <a:ext cx="9786670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A454228-E7AF-4A8E-B08C-B8F110B28D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0" y="1"/>
            <a:ext cx="2660073" cy="19713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5EC6802-808E-49F0-9C82-C800175651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754" y="3042345"/>
            <a:ext cx="5416404" cy="53203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5C7D86-2885-4DB2-9444-4C15E6B16C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8"/>
          <a:stretch/>
        </p:blipFill>
        <p:spPr>
          <a:xfrm>
            <a:off x="10523302" y="3396773"/>
            <a:ext cx="1668697" cy="21637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F55ABFF-67AF-4C64-A0D7-9950BDBA26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4" y="4240392"/>
            <a:ext cx="2130149" cy="24323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91AA5C8-B335-47BE-BD02-E7EDFD13D0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6" y="5251726"/>
            <a:ext cx="865077" cy="61753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0721E6-B0ED-4E8E-ABC2-AAD2F7EFCB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67" y="-2113913"/>
            <a:ext cx="7769804" cy="921581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CAA9C1E-D81F-48B4-9842-56DD56CF4E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62" b="43871"/>
          <a:stretch/>
        </p:blipFill>
        <p:spPr>
          <a:xfrm>
            <a:off x="955093" y="1566510"/>
            <a:ext cx="3572558" cy="144985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58EAF7D-A6D5-4CA2-A959-A8F1962CFCA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25976"/>
          <a:stretch/>
        </p:blipFill>
        <p:spPr>
          <a:xfrm>
            <a:off x="1765156" y="3981973"/>
            <a:ext cx="5306308" cy="1912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EC4B2D-ED1E-44C1-9646-8135F66DB7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09" y="1743503"/>
            <a:ext cx="5446784" cy="354798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5D6572-E520-438B-AFE7-2708107D048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6" t="68954"/>
          <a:stretch/>
        </p:blipFill>
        <p:spPr>
          <a:xfrm rot="3189684" flipH="1">
            <a:off x="5483546" y="772876"/>
            <a:ext cx="1705917" cy="15872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132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FDE981C-E8EB-405C-A787-2C477C6B78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44326" r="51120" b="16482"/>
          <a:stretch/>
        </p:blipFill>
        <p:spPr>
          <a:xfrm>
            <a:off x="7293956" y="0"/>
            <a:ext cx="4898044" cy="43588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6F3DADE-C164-41FA-AFEB-BE972C9FFB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429"/>
            <a:ext cx="12192000" cy="61885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BC67C02-3200-4F23-9D54-4E6C4FF68C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454" y="-324817"/>
            <a:ext cx="9693164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B974C32-47DA-4051-ADBF-E9365A2CBF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99" b="28859"/>
          <a:stretch/>
        </p:blipFill>
        <p:spPr>
          <a:xfrm>
            <a:off x="7896754" y="3073087"/>
            <a:ext cx="4295245" cy="378491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D8B4901-2299-482A-9DD1-8175668BB6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6142">
            <a:off x="1415782" y="-121437"/>
            <a:ext cx="978667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E1774-C158-46F2-9B68-0E33C0FC14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6" t="68954"/>
          <a:stretch/>
        </p:blipFill>
        <p:spPr>
          <a:xfrm rot="6164072" flipH="1">
            <a:off x="5401958" y="4994706"/>
            <a:ext cx="1075011" cy="10002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2982E9-08BF-4D51-8A28-2FE7CA9EC82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8"/>
          <a:stretch/>
        </p:blipFill>
        <p:spPr>
          <a:xfrm>
            <a:off x="10523303" y="3641398"/>
            <a:ext cx="1668697" cy="2163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BDFF41-98A5-4E40-93F5-3B66FCED21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977" y="-863820"/>
            <a:ext cx="8295259" cy="10185094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05528F9-5A0D-4505-9BCC-1F9FEBF02E3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9742978" y="279265"/>
            <a:ext cx="1839371" cy="13631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484C8F-7597-458F-8CDA-0364C325D1BE}"/>
              </a:ext>
            </a:extLst>
          </p:cNvPr>
          <p:cNvSpPr txBox="1"/>
          <p:nvPr/>
        </p:nvSpPr>
        <p:spPr>
          <a:xfrm>
            <a:off x="6545766" y="3135966"/>
            <a:ext cx="2779913" cy="1547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7B10CA-366B-40AA-A643-98FE8884621B}"/>
              </a:ext>
            </a:extLst>
          </p:cNvPr>
          <p:cNvGrpSpPr/>
          <p:nvPr/>
        </p:nvGrpSpPr>
        <p:grpSpPr>
          <a:xfrm>
            <a:off x="4957909" y="1674182"/>
            <a:ext cx="7511949" cy="2637682"/>
            <a:chOff x="4957909" y="1674182"/>
            <a:chExt cx="7511949" cy="263768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75CD1C-2C85-4647-AC11-F6342F850BFC}"/>
                </a:ext>
              </a:extLst>
            </p:cNvPr>
            <p:cNvSpPr txBox="1"/>
            <p:nvPr/>
          </p:nvSpPr>
          <p:spPr>
            <a:xfrm>
              <a:off x="5045378" y="1757319"/>
              <a:ext cx="742448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rgbClr val="FFC000"/>
                  </a:solidFill>
                  <a:latin typeface="UTM Sharnay" panose="02040603050506020204" pitchFamily="18" charset="0"/>
                </a:rPr>
                <a:t>ÔN TẬP VỀ</a:t>
              </a:r>
            </a:p>
            <a:p>
              <a:pPr algn="ctr"/>
              <a:r>
                <a:rPr lang="en-US" sz="8000" dirty="0">
                  <a:solidFill>
                    <a:srgbClr val="FFC000"/>
                  </a:solidFill>
                  <a:latin typeface="UTM Sharnay" panose="02040603050506020204" pitchFamily="18" charset="0"/>
                </a:rPr>
                <a:t>SỐ TỰ NHIÊN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8A0B74-4CDA-4604-8E95-E4E1343E3BEF}"/>
                </a:ext>
              </a:extLst>
            </p:cNvPr>
            <p:cNvSpPr txBox="1"/>
            <p:nvPr/>
          </p:nvSpPr>
          <p:spPr>
            <a:xfrm>
              <a:off x="4957909" y="1674182"/>
              <a:ext cx="742448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ÔN TẬP VỀ</a:t>
              </a:r>
            </a:p>
            <a:p>
              <a:pPr algn="ctr"/>
              <a:r>
                <a:rPr lang="en-US" sz="80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SỐ TỰ NHIÊN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A017316-BA4D-483C-BF98-0C1A02A36E93}"/>
              </a:ext>
            </a:extLst>
          </p:cNvPr>
          <p:cNvSpPr txBox="1"/>
          <p:nvPr/>
        </p:nvSpPr>
        <p:spPr>
          <a:xfrm>
            <a:off x="5476063" y="4306725"/>
            <a:ext cx="742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SÁCH GIÁO KHOA TRANG 160</a:t>
            </a:r>
          </a:p>
        </p:txBody>
      </p:sp>
    </p:spTree>
    <p:extLst>
      <p:ext uri="{BB962C8B-B14F-4D97-AF65-F5344CB8AC3E}">
        <p14:creationId xmlns:p14="http://schemas.microsoft.com/office/powerpoint/2010/main" val="3127099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UTM Sharnay" panose="02040603050506020204" pitchFamily="18" charset="0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CÁNH CỬA THẦN KÌ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125E77-D800-45F3-B019-1DB2CAB284BC}"/>
              </a:ext>
            </a:extLst>
          </p:cNvPr>
          <p:cNvGrpSpPr/>
          <p:nvPr/>
        </p:nvGrpSpPr>
        <p:grpSpPr>
          <a:xfrm>
            <a:off x="162400" y="1553911"/>
            <a:ext cx="1949579" cy="3271106"/>
            <a:chOff x="162400" y="1553911"/>
            <a:chExt cx="1949579" cy="32711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072804-27E3-4240-8446-4BC5C810C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00" y="1553911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81286F-94F9-4719-BFD7-8F64F9FFA6EB}"/>
                </a:ext>
              </a:extLst>
            </p:cNvPr>
            <p:cNvSpPr txBox="1"/>
            <p:nvPr/>
          </p:nvSpPr>
          <p:spPr>
            <a:xfrm>
              <a:off x="655352" y="1991036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0498EB-B719-4872-96FF-5C78ED9746AD}"/>
              </a:ext>
            </a:extLst>
          </p:cNvPr>
          <p:cNvGrpSpPr/>
          <p:nvPr/>
        </p:nvGrpSpPr>
        <p:grpSpPr>
          <a:xfrm>
            <a:off x="2290529" y="1562974"/>
            <a:ext cx="1949579" cy="3271106"/>
            <a:chOff x="2290529" y="1562974"/>
            <a:chExt cx="1949579" cy="3271106"/>
          </a:xfrm>
        </p:grpSpPr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011D8B6B-46AD-4B8E-AD58-A809572DD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529" y="1562974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FD523424-2F21-46DC-B7E6-17AAA5CFBB8D}"/>
                </a:ext>
              </a:extLst>
            </p:cNvPr>
            <p:cNvSpPr txBox="1"/>
            <p:nvPr/>
          </p:nvSpPr>
          <p:spPr>
            <a:xfrm>
              <a:off x="2796730" y="1940959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F915-6669-45FA-90B3-725AB8D2F9CC}"/>
              </a:ext>
            </a:extLst>
          </p:cNvPr>
          <p:cNvGrpSpPr/>
          <p:nvPr/>
        </p:nvGrpSpPr>
        <p:grpSpPr>
          <a:xfrm>
            <a:off x="4418658" y="1572037"/>
            <a:ext cx="1949579" cy="3271106"/>
            <a:chOff x="4418658" y="1572037"/>
            <a:chExt cx="1949579" cy="3271106"/>
          </a:xfrm>
        </p:grpSpPr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981C4C5F-6FF4-4B0D-9619-7E6B3359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658" y="1572037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AFCCA16D-6A52-4A3B-BEB0-9C218D8DFE4F}"/>
                </a:ext>
              </a:extLst>
            </p:cNvPr>
            <p:cNvSpPr txBox="1"/>
            <p:nvPr/>
          </p:nvSpPr>
          <p:spPr>
            <a:xfrm>
              <a:off x="4956182" y="1918847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343743" y="4993600"/>
            <a:ext cx="1154215" cy="8553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CD3237-3F36-4D9A-BE54-0F91B27059C5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1F3D9F-C272-417F-8664-8AFC950EEA11}"/>
              </a:ext>
            </a:extLst>
          </p:cNvPr>
          <p:cNvSpPr txBox="1"/>
          <p:nvPr/>
        </p:nvSpPr>
        <p:spPr>
          <a:xfrm>
            <a:off x="3766322" y="671207"/>
            <a:ext cx="4659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Viết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theo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mẫu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90D656F-5D4A-452C-9296-89923C5653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987863"/>
              </p:ext>
            </p:extLst>
          </p:nvPr>
        </p:nvGraphicFramePr>
        <p:xfrm>
          <a:off x="532779" y="1600612"/>
          <a:ext cx="11126439" cy="38429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8655">
                  <a:extLst>
                    <a:ext uri="{9D8B030D-6E8A-4147-A177-3AD203B41FA5}">
                      <a16:colId xmlns:a16="http://schemas.microsoft.com/office/drawing/2014/main" val="1953745074"/>
                    </a:ext>
                  </a:extLst>
                </a:gridCol>
                <a:gridCol w="1834993">
                  <a:extLst>
                    <a:ext uri="{9D8B030D-6E8A-4147-A177-3AD203B41FA5}">
                      <a16:colId xmlns:a16="http://schemas.microsoft.com/office/drawing/2014/main" val="462061049"/>
                    </a:ext>
                  </a:extLst>
                </a:gridCol>
                <a:gridCol w="4482791">
                  <a:extLst>
                    <a:ext uri="{9D8B030D-6E8A-4147-A177-3AD203B41FA5}">
                      <a16:colId xmlns:a16="http://schemas.microsoft.com/office/drawing/2014/main" val="3943562401"/>
                    </a:ext>
                  </a:extLst>
                </a:gridCol>
              </a:tblGrid>
              <a:tr h="75229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gồm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có</a:t>
                      </a:r>
                      <a:endParaRPr lang="en-US" sz="32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635391"/>
                  </a:ext>
                </a:extLst>
              </a:tr>
              <a:tr h="134929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Hai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tư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ba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trăm</a:t>
                      </a:r>
                      <a:r>
                        <a:rPr lang="en-US" sz="28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smtClean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linh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tám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24 308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, 4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trăm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, 8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453691"/>
                  </a:ext>
                </a:extLst>
              </a:tr>
              <a:tr h="174131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Một</a:t>
                      </a:r>
                      <a:r>
                        <a:rPr lang="en-US" sz="28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trăm</a:t>
                      </a:r>
                      <a:r>
                        <a:rPr lang="en-US" sz="28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sáu</a:t>
                      </a:r>
                      <a:r>
                        <a:rPr lang="en-US" sz="28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sz="28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r>
                        <a:rPr lang="en-US" sz="28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hai</a:t>
                      </a:r>
                      <a:r>
                        <a:rPr lang="en-US" sz="28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trăm</a:t>
                      </a:r>
                      <a:r>
                        <a:rPr lang="en-US" sz="28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bảy</a:t>
                      </a:r>
                      <a:r>
                        <a:rPr lang="en-US" sz="28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sz="28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tư</a:t>
                      </a:r>
                      <a:endParaRPr lang="en-US" sz="2800" b="1" dirty="0">
                        <a:solidFill>
                          <a:srgbClr val="00B0F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UTM Avo" panose="02040603050506020204" pitchFamily="18" charset="0"/>
                        </a:rPr>
                        <a:t>160 274</a:t>
                      </a:r>
                    </a:p>
                  </a:txBody>
                  <a:tcPr marL="30480" marR="30480" marT="30480" marB="3048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i="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 trăm nghìn, 6 chục nghìn, 2 trăm, 7 chục, 4 đơn vị</a:t>
                      </a:r>
                      <a:endParaRPr lang="en-US" sz="2800" b="1" i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412086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1AFE33C-5896-4F93-8A83-0C818E57B3F1}"/>
              </a:ext>
            </a:extLst>
          </p:cNvPr>
          <p:cNvSpPr/>
          <p:nvPr/>
        </p:nvSpPr>
        <p:spPr>
          <a:xfrm>
            <a:off x="5486400" y="2733964"/>
            <a:ext cx="1459345" cy="618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270C24-6547-4A53-AEC6-BECF5ECAF569}"/>
              </a:ext>
            </a:extLst>
          </p:cNvPr>
          <p:cNvSpPr/>
          <p:nvPr/>
        </p:nvSpPr>
        <p:spPr>
          <a:xfrm>
            <a:off x="7383739" y="2576945"/>
            <a:ext cx="4143243" cy="942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E34031-8544-4A12-B54B-3A97B765F601}"/>
              </a:ext>
            </a:extLst>
          </p:cNvPr>
          <p:cNvSpPr/>
          <p:nvPr/>
        </p:nvSpPr>
        <p:spPr>
          <a:xfrm>
            <a:off x="643616" y="4105562"/>
            <a:ext cx="4667294" cy="942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76A3E9-665B-4105-B2E0-5CAEFCF1307D}"/>
              </a:ext>
            </a:extLst>
          </p:cNvPr>
          <p:cNvSpPr/>
          <p:nvPr/>
        </p:nvSpPr>
        <p:spPr>
          <a:xfrm>
            <a:off x="5486400" y="4105562"/>
            <a:ext cx="1593274" cy="942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DA0B53-FBC1-4648-9DAE-CD5FDECD49D0}"/>
              </a:ext>
            </a:extLst>
          </p:cNvPr>
          <p:cNvSpPr/>
          <p:nvPr/>
        </p:nvSpPr>
        <p:spPr>
          <a:xfrm>
            <a:off x="7365267" y="3915504"/>
            <a:ext cx="4143243" cy="1441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17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" grpId="0" animBg="1"/>
      <p:bldP spid="2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CD3237-3F36-4D9A-BE54-0F91B27059C5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90D656F-5D4A-452C-9296-89923C5653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716587"/>
              </p:ext>
            </p:extLst>
          </p:nvPr>
        </p:nvGraphicFramePr>
        <p:xfrm>
          <a:off x="532779" y="1600612"/>
          <a:ext cx="11126439" cy="38429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8655">
                  <a:extLst>
                    <a:ext uri="{9D8B030D-6E8A-4147-A177-3AD203B41FA5}">
                      <a16:colId xmlns:a16="http://schemas.microsoft.com/office/drawing/2014/main" val="1953745074"/>
                    </a:ext>
                  </a:extLst>
                </a:gridCol>
                <a:gridCol w="1834993">
                  <a:extLst>
                    <a:ext uri="{9D8B030D-6E8A-4147-A177-3AD203B41FA5}">
                      <a16:colId xmlns:a16="http://schemas.microsoft.com/office/drawing/2014/main" val="462061049"/>
                    </a:ext>
                  </a:extLst>
                </a:gridCol>
                <a:gridCol w="4482791">
                  <a:extLst>
                    <a:ext uri="{9D8B030D-6E8A-4147-A177-3AD203B41FA5}">
                      <a16:colId xmlns:a16="http://schemas.microsoft.com/office/drawing/2014/main" val="3943562401"/>
                    </a:ext>
                  </a:extLst>
                </a:gridCol>
              </a:tblGrid>
              <a:tr h="75229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gồm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có</a:t>
                      </a:r>
                      <a:endParaRPr lang="en-US" sz="32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635391"/>
                  </a:ext>
                </a:extLst>
              </a:tr>
              <a:tr h="134929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Hai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tư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ba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trăm</a:t>
                      </a:r>
                      <a:r>
                        <a:rPr lang="en-US" sz="28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smtClean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linh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tám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24 308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, 4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trăm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, 8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453691"/>
                  </a:ext>
                </a:extLst>
              </a:tr>
              <a:tr h="1741311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Hai triệu hai trăm ba mươi bảy nghìn không trăm linh năm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B0F0"/>
                          </a:solidFill>
                          <a:effectLst/>
                          <a:latin typeface="UTM Avo" panose="02040603050506020204" pitchFamily="18" charset="0"/>
                        </a:rPr>
                        <a:t>1 237 005</a:t>
                      </a:r>
                    </a:p>
                  </a:txBody>
                  <a:tcPr marL="30480" marR="30480" marT="30480" marB="3048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i="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 triệu, 2 trăm nghìn, </a:t>
                      </a:r>
                      <a:endParaRPr lang="en-US" sz="2800" b="1" i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en-US" sz="2800" b="1" i="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  <a:r>
                        <a:rPr lang="vi-VN" sz="2800" b="1" i="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 chục nghìn, 7 nghìn, 5 đơn vị</a:t>
                      </a:r>
                      <a:endParaRPr lang="en-US" sz="2800" b="1" i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41208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740EC2F-CDA8-4098-AB0B-C509F0EC6723}"/>
              </a:ext>
            </a:extLst>
          </p:cNvPr>
          <p:cNvSpPr txBox="1"/>
          <p:nvPr/>
        </p:nvSpPr>
        <p:spPr>
          <a:xfrm>
            <a:off x="3766322" y="671207"/>
            <a:ext cx="4659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Viết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theo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mẫu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EB1463-CEF7-4881-B670-AF0ECA85BF4F}"/>
              </a:ext>
            </a:extLst>
          </p:cNvPr>
          <p:cNvSpPr/>
          <p:nvPr/>
        </p:nvSpPr>
        <p:spPr>
          <a:xfrm>
            <a:off x="798213" y="3857350"/>
            <a:ext cx="4254078" cy="1441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C27DFB-BE66-4ED0-A2B6-9B5826985061}"/>
              </a:ext>
            </a:extLst>
          </p:cNvPr>
          <p:cNvSpPr/>
          <p:nvPr/>
        </p:nvSpPr>
        <p:spPr>
          <a:xfrm>
            <a:off x="7250547" y="3857349"/>
            <a:ext cx="4254078" cy="1441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12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CD3237-3F36-4D9A-BE54-0F91B27059C5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90D656F-5D4A-452C-9296-89923C5653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900906"/>
              </p:ext>
            </p:extLst>
          </p:nvPr>
        </p:nvGraphicFramePr>
        <p:xfrm>
          <a:off x="532779" y="1600612"/>
          <a:ext cx="11126439" cy="38429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8655">
                  <a:extLst>
                    <a:ext uri="{9D8B030D-6E8A-4147-A177-3AD203B41FA5}">
                      <a16:colId xmlns:a16="http://schemas.microsoft.com/office/drawing/2014/main" val="1953745074"/>
                    </a:ext>
                  </a:extLst>
                </a:gridCol>
                <a:gridCol w="1834993">
                  <a:extLst>
                    <a:ext uri="{9D8B030D-6E8A-4147-A177-3AD203B41FA5}">
                      <a16:colId xmlns:a16="http://schemas.microsoft.com/office/drawing/2014/main" val="462061049"/>
                    </a:ext>
                  </a:extLst>
                </a:gridCol>
                <a:gridCol w="4482791">
                  <a:extLst>
                    <a:ext uri="{9D8B030D-6E8A-4147-A177-3AD203B41FA5}">
                      <a16:colId xmlns:a16="http://schemas.microsoft.com/office/drawing/2014/main" val="3943562401"/>
                    </a:ext>
                  </a:extLst>
                </a:gridCol>
              </a:tblGrid>
              <a:tr h="75229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gồm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có</a:t>
                      </a:r>
                      <a:endParaRPr lang="en-US" sz="32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635391"/>
                  </a:ext>
                </a:extLst>
              </a:tr>
              <a:tr h="134929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Hai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tư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ba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trăm</a:t>
                      </a:r>
                      <a:r>
                        <a:rPr lang="en-US" sz="28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smtClean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linh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tám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24 308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, 4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trăm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, 8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453691"/>
                  </a:ext>
                </a:extLst>
              </a:tr>
              <a:tr h="1741311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Tám triệu không trăm linh tư nghìn không trăm linh chín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UTM Avo" panose="02040603050506020204" pitchFamily="18" charset="0"/>
                        </a:rPr>
                        <a:t>8 004 090</a:t>
                      </a:r>
                    </a:p>
                  </a:txBody>
                  <a:tcPr marL="30480" marR="30480" marT="30480" marB="3048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i="0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8 triệu, 4 nghìn, 9 chục</a:t>
                      </a:r>
                      <a:endParaRPr lang="en-US" sz="2800" b="1" i="0" dirty="0">
                        <a:solidFill>
                          <a:srgbClr val="00B0F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41208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6BE869C-1B65-49DA-8E46-8A66836E074C}"/>
              </a:ext>
            </a:extLst>
          </p:cNvPr>
          <p:cNvSpPr txBox="1"/>
          <p:nvPr/>
        </p:nvSpPr>
        <p:spPr>
          <a:xfrm>
            <a:off x="3766322" y="671207"/>
            <a:ext cx="4659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Viết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theo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mẫu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AB2816-0845-49DA-A862-DDC71C63AA86}"/>
              </a:ext>
            </a:extLst>
          </p:cNvPr>
          <p:cNvSpPr/>
          <p:nvPr/>
        </p:nvSpPr>
        <p:spPr>
          <a:xfrm>
            <a:off x="641194" y="3857350"/>
            <a:ext cx="4521933" cy="1441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1E47F6-11BC-4011-838D-08B268DD68D7}"/>
              </a:ext>
            </a:extLst>
          </p:cNvPr>
          <p:cNvSpPr/>
          <p:nvPr/>
        </p:nvSpPr>
        <p:spPr>
          <a:xfrm>
            <a:off x="5357090" y="4331855"/>
            <a:ext cx="1801091" cy="526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74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UTM Sharnay" panose="02040603050506020204" pitchFamily="18" charset="0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CÁNH CỬA THẦN KÌ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0498EB-B719-4872-96FF-5C78ED9746AD}"/>
              </a:ext>
            </a:extLst>
          </p:cNvPr>
          <p:cNvGrpSpPr/>
          <p:nvPr/>
        </p:nvGrpSpPr>
        <p:grpSpPr>
          <a:xfrm>
            <a:off x="2290529" y="1562974"/>
            <a:ext cx="1949579" cy="3271106"/>
            <a:chOff x="2290529" y="1562974"/>
            <a:chExt cx="1949579" cy="3271106"/>
          </a:xfrm>
        </p:grpSpPr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011D8B6B-46AD-4B8E-AD58-A809572DD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529" y="1562974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FD523424-2F21-46DC-B7E6-17AAA5CFBB8D}"/>
                </a:ext>
              </a:extLst>
            </p:cNvPr>
            <p:cNvSpPr txBox="1"/>
            <p:nvPr/>
          </p:nvSpPr>
          <p:spPr>
            <a:xfrm>
              <a:off x="2796730" y="1940959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F915-6669-45FA-90B3-725AB8D2F9CC}"/>
              </a:ext>
            </a:extLst>
          </p:cNvPr>
          <p:cNvGrpSpPr/>
          <p:nvPr/>
        </p:nvGrpSpPr>
        <p:grpSpPr>
          <a:xfrm>
            <a:off x="4418658" y="1572037"/>
            <a:ext cx="1949579" cy="3271106"/>
            <a:chOff x="4418658" y="1572037"/>
            <a:chExt cx="1949579" cy="3271106"/>
          </a:xfrm>
        </p:grpSpPr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981C4C5F-6FF4-4B0D-9619-7E6B3359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658" y="1572037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AFCCA16D-6A52-4A3B-BEB0-9C218D8DFE4F}"/>
                </a:ext>
              </a:extLst>
            </p:cNvPr>
            <p:cNvSpPr txBox="1"/>
            <p:nvPr/>
          </p:nvSpPr>
          <p:spPr>
            <a:xfrm>
              <a:off x="4956182" y="1918847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343743" y="4993600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31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CE2262-8091-49B3-9C4F-D88A3815C3C7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368E2-2D7B-4C7D-8C6B-9CF1A2EFC787}"/>
              </a:ext>
            </a:extLst>
          </p:cNvPr>
          <p:cNvSpPr txBox="1"/>
          <p:nvPr/>
        </p:nvSpPr>
        <p:spPr>
          <a:xfrm>
            <a:off x="183994" y="392427"/>
            <a:ext cx="11824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Viết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sau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thành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tổng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(</a:t>
            </a:r>
            <a:r>
              <a:rPr lang="en-US" sz="4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theo</a:t>
            </a:r>
            <a:r>
              <a:rPr 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mẫu</a:t>
            </a:r>
            <a:r>
              <a:rPr 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):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33A260A-C58B-4674-8640-20C7C384C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746294"/>
              </p:ext>
            </p:extLst>
          </p:nvPr>
        </p:nvGraphicFramePr>
        <p:xfrm>
          <a:off x="577385" y="1292242"/>
          <a:ext cx="11037230" cy="48855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37230">
                  <a:extLst>
                    <a:ext uri="{9D8B030D-6E8A-4147-A177-3AD203B41FA5}">
                      <a16:colId xmlns:a16="http://schemas.microsoft.com/office/drawing/2014/main" val="582968001"/>
                    </a:ext>
                  </a:extLst>
                </a:gridCol>
              </a:tblGrid>
              <a:tr h="1221384">
                <a:tc>
                  <a:txBody>
                    <a:bodyPr/>
                    <a:lstStyle/>
                    <a:p>
                      <a:pPr algn="ctr"/>
                      <a:r>
                        <a:rPr lang="pl-PL" sz="4000" b="0" i="1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Mẫu: </a:t>
                      </a:r>
                      <a:r>
                        <a:rPr lang="pl-PL" sz="4000" b="1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1763 = 1000 + 700 + 60 + 3</a:t>
                      </a:r>
                      <a:endParaRPr lang="en-US" sz="40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975757"/>
                  </a:ext>
                </a:extLst>
              </a:tr>
              <a:tr h="122138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5794 = </a:t>
                      </a:r>
                      <a:r>
                        <a:rPr lang="en-US" sz="4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500 + 700 + 90 + 4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693832"/>
                  </a:ext>
                </a:extLst>
              </a:tr>
              <a:tr h="122138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20292 = </a:t>
                      </a:r>
                      <a:r>
                        <a:rPr lang="en-US" sz="4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20000 + 200 + 90 + 2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590372"/>
                  </a:ext>
                </a:extLst>
              </a:tr>
              <a:tr h="12213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190909 = </a:t>
                      </a:r>
                      <a:r>
                        <a:rPr lang="en-US" sz="4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100000 + 90000 + 900 + 9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50609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EC17A6B-C25A-4CC3-81AE-20C431C9E1CD}"/>
              </a:ext>
            </a:extLst>
          </p:cNvPr>
          <p:cNvSpPr/>
          <p:nvPr/>
        </p:nvSpPr>
        <p:spPr>
          <a:xfrm>
            <a:off x="2678545" y="2839818"/>
            <a:ext cx="1902691" cy="69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6006E0-EB40-4EA6-82CB-50AAB4A26722}"/>
              </a:ext>
            </a:extLst>
          </p:cNvPr>
          <p:cNvSpPr/>
          <p:nvPr/>
        </p:nvSpPr>
        <p:spPr>
          <a:xfrm>
            <a:off x="2221345" y="3989746"/>
            <a:ext cx="2184400" cy="69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1259F3-281E-49E0-A09A-68D0858539B7}"/>
              </a:ext>
            </a:extLst>
          </p:cNvPr>
          <p:cNvSpPr/>
          <p:nvPr/>
        </p:nvSpPr>
        <p:spPr>
          <a:xfrm>
            <a:off x="1505527" y="5219395"/>
            <a:ext cx="2563090" cy="69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5530BE-09D2-431C-AECF-519AAC6E6722}"/>
              </a:ext>
            </a:extLst>
          </p:cNvPr>
          <p:cNvSpPr/>
          <p:nvPr/>
        </p:nvSpPr>
        <p:spPr>
          <a:xfrm>
            <a:off x="4644427" y="2798254"/>
            <a:ext cx="5127646" cy="69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0B57D3-152B-472C-8031-7C3E899FEA46}"/>
              </a:ext>
            </a:extLst>
          </p:cNvPr>
          <p:cNvSpPr/>
          <p:nvPr/>
        </p:nvSpPr>
        <p:spPr>
          <a:xfrm>
            <a:off x="4468935" y="3989746"/>
            <a:ext cx="5501719" cy="69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125599-E72E-4506-852E-7D05EFDC5071}"/>
              </a:ext>
            </a:extLst>
          </p:cNvPr>
          <p:cNvSpPr/>
          <p:nvPr/>
        </p:nvSpPr>
        <p:spPr>
          <a:xfrm>
            <a:off x="4068617" y="5219395"/>
            <a:ext cx="6728692" cy="69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D0EE8C-F890-4EAB-996D-FF6A28A605AC}"/>
              </a:ext>
            </a:extLst>
          </p:cNvPr>
          <p:cNvSpPr/>
          <p:nvPr/>
        </p:nvSpPr>
        <p:spPr>
          <a:xfrm>
            <a:off x="1841922" y="1509782"/>
            <a:ext cx="8955387" cy="69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2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UTM Sharnay" panose="02040603050506020204" pitchFamily="18" charset="0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CÁNH CỬA THẦN KÌ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F915-6669-45FA-90B3-725AB8D2F9CC}"/>
              </a:ext>
            </a:extLst>
          </p:cNvPr>
          <p:cNvGrpSpPr/>
          <p:nvPr/>
        </p:nvGrpSpPr>
        <p:grpSpPr>
          <a:xfrm>
            <a:off x="4418658" y="1572037"/>
            <a:ext cx="1949579" cy="3271106"/>
            <a:chOff x="4418658" y="1572037"/>
            <a:chExt cx="1949579" cy="3271106"/>
          </a:xfrm>
        </p:grpSpPr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981C4C5F-6FF4-4B0D-9619-7E6B3359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658" y="1572037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AFCCA16D-6A52-4A3B-BEB0-9C218D8DFE4F}"/>
                </a:ext>
              </a:extLst>
            </p:cNvPr>
            <p:cNvSpPr txBox="1"/>
            <p:nvPr/>
          </p:nvSpPr>
          <p:spPr>
            <a:xfrm>
              <a:off x="4956182" y="1918847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343743" y="4993600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44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17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EAF5B"/>
      </a:accent1>
      <a:accent2>
        <a:srgbClr val="2EB7CF"/>
      </a:accent2>
      <a:accent3>
        <a:srgbClr val="F36F02"/>
      </a:accent3>
      <a:accent4>
        <a:srgbClr val="11D68E"/>
      </a:accent4>
      <a:accent5>
        <a:srgbClr val="ED4743"/>
      </a:accent5>
      <a:accent6>
        <a:srgbClr val="73D16A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593</Words>
  <Application>Microsoft Office PowerPoint</Application>
  <PresentationFormat>Widescreen</PresentationFormat>
  <Paragraphs>110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UTM Rockwell</vt:lpstr>
      <vt:lpstr>UTM Sharnay</vt:lpstr>
      <vt:lpstr>Calibri</vt:lpstr>
      <vt:lpstr>UTM Avo</vt:lpstr>
      <vt:lpstr>微软雅黑</vt:lpstr>
      <vt:lpstr>UTM Eremitage</vt:lpstr>
      <vt:lpstr>等线</vt:lpstr>
      <vt:lpstr>Arial</vt:lpstr>
      <vt:lpstr>Times New Roman</vt:lpstr>
      <vt:lpstr>游ゴシック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KTUTS</dc:creator>
  <cp:keywords>VIETBAO</cp:keywords>
  <cp:lastModifiedBy>User</cp:lastModifiedBy>
  <cp:revision>L160</cp:revision>
  <dcterms:modified xsi:type="dcterms:W3CDTF">2022-04-05T15:18:49Z</dcterms:modified>
  <cp:version>F27</cp:version>
</cp:coreProperties>
</file>