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2" r:id="rId2"/>
    <p:sldId id="258" r:id="rId3"/>
    <p:sldId id="284" r:id="rId4"/>
    <p:sldId id="11520" r:id="rId5"/>
    <p:sldId id="11521" r:id="rId6"/>
    <p:sldId id="11522" r:id="rId7"/>
    <p:sldId id="11524" r:id="rId8"/>
    <p:sldId id="11523" r:id="rId9"/>
    <p:sldId id="11525" r:id="rId10"/>
    <p:sldId id="11526" r:id="rId11"/>
    <p:sldId id="11527" r:id="rId12"/>
    <p:sldId id="11529" r:id="rId13"/>
    <p:sldId id="11528" r:id="rId14"/>
    <p:sldId id="11530" r:id="rId15"/>
    <p:sldId id="11534" r:id="rId16"/>
    <p:sldId id="11531" r:id="rId17"/>
    <p:sldId id="11532" r:id="rId18"/>
    <p:sldId id="11533" r:id="rId19"/>
    <p:sldId id="11535" r:id="rId20"/>
    <p:sldId id="265" r:id="rId21"/>
    <p:sldId id="11536"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4A0D"/>
    <a:srgbClr val="89B193"/>
    <a:srgbClr val="3B7148"/>
    <a:srgbClr val="2467B8"/>
    <a:srgbClr val="FC2647"/>
    <a:srgbClr val="24577B"/>
    <a:srgbClr val="F8F7F3"/>
    <a:srgbClr val="6C9EE3"/>
    <a:srgbClr val="BD5F6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5" autoAdjust="0"/>
    <p:restoredTop sz="94660"/>
  </p:normalViewPr>
  <p:slideViewPr>
    <p:cSldViewPr snapToGrid="0">
      <p:cViewPr>
        <p:scale>
          <a:sx n="66" d="100"/>
          <a:sy n="66" d="100"/>
        </p:scale>
        <p:origin x="726"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C561B280-F6CD-4062-A302-EFF3B091CF69}" type="datetimeFigureOut">
              <a:rPr lang="zh-CN" altLang="en-US" smtClean="0"/>
              <a:pPr/>
              <a:t>2022/4/16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474BC3A4-A1C5-4EB2-86F1-15BEF6236E96}" type="slidenum">
              <a:rPr lang="zh-CN" altLang="en-US" smtClean="0"/>
              <a:pPr/>
              <a:t>‹#›</a:t>
            </a:fld>
            <a:endParaRPr lang="zh-CN" altLang="en-US" dirty="0"/>
          </a:p>
        </p:txBody>
      </p:sp>
    </p:spTree>
    <p:extLst>
      <p:ext uri="{BB962C8B-B14F-4D97-AF65-F5344CB8AC3E}">
        <p14:creationId xmlns:p14="http://schemas.microsoft.com/office/powerpoint/2010/main" val="39579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1</a:t>
            </a:fld>
            <a:endParaRPr lang="zh-CN" altLang="en-US"/>
          </a:p>
        </p:txBody>
      </p:sp>
    </p:spTree>
    <p:extLst>
      <p:ext uri="{BB962C8B-B14F-4D97-AF65-F5344CB8AC3E}">
        <p14:creationId xmlns:p14="http://schemas.microsoft.com/office/powerpoint/2010/main" val="3264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19</a:t>
            </a:fld>
            <a:endParaRPr lang="zh-CN" altLang="en-US"/>
          </a:p>
        </p:txBody>
      </p:sp>
    </p:spTree>
    <p:extLst>
      <p:ext uri="{BB962C8B-B14F-4D97-AF65-F5344CB8AC3E}">
        <p14:creationId xmlns:p14="http://schemas.microsoft.com/office/powerpoint/2010/main" val="369228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2376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21</a:t>
            </a:fld>
            <a:endParaRPr lang="zh-CN" altLang="en-US"/>
          </a:p>
        </p:txBody>
      </p:sp>
    </p:spTree>
    <p:extLst>
      <p:ext uri="{BB962C8B-B14F-4D97-AF65-F5344CB8AC3E}">
        <p14:creationId xmlns:p14="http://schemas.microsoft.com/office/powerpoint/2010/main" val="321987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2</a:t>
            </a:fld>
            <a:endParaRPr lang="zh-CN" altLang="en-US"/>
          </a:p>
        </p:txBody>
      </p:sp>
    </p:spTree>
    <p:extLst>
      <p:ext uri="{BB962C8B-B14F-4D97-AF65-F5344CB8AC3E}">
        <p14:creationId xmlns:p14="http://schemas.microsoft.com/office/powerpoint/2010/main" val="420538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6</a:t>
            </a:fld>
            <a:endParaRPr lang="zh-CN" altLang="en-US"/>
          </a:p>
        </p:txBody>
      </p:sp>
    </p:spTree>
    <p:extLst>
      <p:ext uri="{BB962C8B-B14F-4D97-AF65-F5344CB8AC3E}">
        <p14:creationId xmlns:p14="http://schemas.microsoft.com/office/powerpoint/2010/main" val="310500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7892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75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18</a:t>
            </a:fld>
            <a:endParaRPr lang="zh-CN" altLang="en-US"/>
          </a:p>
        </p:txBody>
      </p:sp>
    </p:spTree>
    <p:extLst>
      <p:ext uri="{BB962C8B-B14F-4D97-AF65-F5344CB8AC3E}">
        <p14:creationId xmlns:p14="http://schemas.microsoft.com/office/powerpoint/2010/main" val="22411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9554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47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9198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685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6493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533" y="-1392865"/>
            <a:ext cx="3347484" cy="3347484"/>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8036413" y="2957982"/>
            <a:ext cx="5996963" cy="5996963"/>
          </a:xfrm>
          <a:prstGeom prst="rect">
            <a:avLst/>
          </a:prstGeom>
        </p:spPr>
      </p:pic>
    </p:spTree>
    <p:extLst>
      <p:ext uri="{BB962C8B-B14F-4D97-AF65-F5344CB8AC3E}">
        <p14:creationId xmlns:p14="http://schemas.microsoft.com/office/powerpoint/2010/main" val="321890082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37F224-39FE-40F9-80D4-148FEF8DBB35}"/>
              </a:ext>
            </a:extLst>
          </p:cNvPr>
          <p:cNvSpPr/>
          <p:nvPr userDrawn="1"/>
        </p:nvSpPr>
        <p:spPr>
          <a:xfrm rot="5400000">
            <a:off x="-252633" y="252633"/>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
        <p:nvSpPr>
          <p:cNvPr id="6" name="Rectangle 5">
            <a:extLst>
              <a:ext uri="{FF2B5EF4-FFF2-40B4-BE49-F238E27FC236}">
                <a16:creationId xmlns:a16="http://schemas.microsoft.com/office/drawing/2014/main" id="{67B922B6-C436-4E5C-B07B-E1A06FE9F2DE}"/>
              </a:ext>
            </a:extLst>
          </p:cNvPr>
          <p:cNvSpPr/>
          <p:nvPr userDrawn="1"/>
        </p:nvSpPr>
        <p:spPr>
          <a:xfrm rot="16200000">
            <a:off x="11631590" y="6103258"/>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Tree>
    <p:extLst>
      <p:ext uri="{BB962C8B-B14F-4D97-AF65-F5344CB8AC3E}">
        <p14:creationId xmlns:p14="http://schemas.microsoft.com/office/powerpoint/2010/main" val="281980833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364200" y="198374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89271" y="-12575395"/>
            <a:ext cx="1881378" cy="1625303"/>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632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588006" y="178640"/>
            <a:ext cx="1106393"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588006" y="412943"/>
              <a:ext cx="1106393" cy="1938992"/>
            </a:xfrm>
            <a:prstGeom prst="rect">
              <a:avLst/>
            </a:prstGeom>
            <a:noFill/>
          </p:spPr>
          <p:txBody>
            <a:bodyPr wrap="none" lIns="91440" tIns="45720" rIns="91440" bIns="45720">
              <a:spAutoFit/>
            </a:bodyPr>
            <a:lstStyle/>
            <a:p>
              <a:pPr algn="ct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Tập</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làm</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văn</a:t>
              </a:r>
              <a:endParaRPr lang="en-US" sz="4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230078" y="2890665"/>
            <a:ext cx="4063933" cy="378565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XÂY DỰNG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ĐOẠN VĂN</a:t>
            </a:r>
            <a:b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b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MIÊU TẢ</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 CON VẬT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17" name="Picture 16">
            <a:extLst>
              <a:ext uri="{FF2B5EF4-FFF2-40B4-BE49-F238E27FC236}">
                <a16:creationId xmlns:a16="http://schemas.microsoft.com/office/drawing/2014/main" id="{FEFEBAB7-0B5E-44CE-9B5E-A9E737F86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474" y="25161"/>
            <a:ext cx="4005419" cy="3767655"/>
          </a:xfrm>
          <a:prstGeom prst="rect">
            <a:avLst/>
          </a:prstGeom>
        </p:spPr>
      </p:pic>
    </p:spTree>
    <p:extLst>
      <p:ext uri="{BB962C8B-B14F-4D97-AF65-F5344CB8AC3E}">
        <p14:creationId xmlns:p14="http://schemas.microsoft.com/office/powerpoint/2010/main" val="358204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2" presetClass="entr" presetSubtype="0" fill="hold" grpId="0" nodeType="with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Scale>
                                      <p:cBhvr>
                                        <p:cTn id="15"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24"/>
                                        </p:tgtEl>
                                        <p:attrNameLst>
                                          <p:attrName>ppt_x</p:attrName>
                                          <p:attrName>ppt_y</p:attrName>
                                        </p:attrNameLst>
                                      </p:cBhvr>
                                    </p:animMotion>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9064114"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640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par>
                                <p:cTn id="19" presetID="53" presetClass="entr" presetSubtype="16" fill="hold" grpId="0" nodeType="with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fltVal val="0"/>
                                          </p:val>
                                        </p:tav>
                                        <p:tav tm="100000">
                                          <p:val>
                                            <p:strVal val="#ppt_w"/>
                                          </p:val>
                                        </p:tav>
                                      </p:tavLst>
                                    </p:anim>
                                    <p:anim calcmode="lin" valueType="num">
                                      <p:cBhvr>
                                        <p:cTn id="22" dur="250" fill="hold"/>
                                        <p:tgtEl>
                                          <p:spTgt spid="10"/>
                                        </p:tgtEl>
                                        <p:attrNameLst>
                                          <p:attrName>ppt_h</p:attrName>
                                        </p:attrNameLst>
                                      </p:cBhvr>
                                      <p:tavLst>
                                        <p:tav tm="0">
                                          <p:val>
                                            <p:fltVal val="0"/>
                                          </p:val>
                                        </p:tav>
                                        <p:tav tm="100000">
                                          <p:val>
                                            <p:strVal val="#ppt_h"/>
                                          </p:val>
                                        </p:tav>
                                      </p:tavLst>
                                    </p:anim>
                                    <p:animEffect transition="in" filter="fade">
                                      <p:cBhvr>
                                        <p:cTn id="2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33763" y="71425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151377" y="2545231"/>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 name="Rectangle 9">
            <a:extLst>
              <a:ext uri="{FF2B5EF4-FFF2-40B4-BE49-F238E27FC236}">
                <a16:creationId xmlns:a16="http://schemas.microsoft.com/office/drawing/2014/main" id="{2576960A-8211-4A56-9006-EB32D0415847}"/>
              </a:ext>
            </a:extLst>
          </p:cNvPr>
          <p:cNvSpPr>
            <a:spLocks noChangeAspect="1"/>
          </p:cNvSpPr>
          <p:nvPr/>
        </p:nvSpPr>
        <p:spPr>
          <a:xfrm>
            <a:off x="284727" y="2800756"/>
            <a:ext cx="5544575" cy="3700684"/>
          </a:xfrm>
          <a:prstGeom prst="rect">
            <a:avLst/>
          </a:prstGeom>
          <a:noFill/>
          <a:ln w="38100">
            <a:noFill/>
          </a:ln>
        </p:spPr>
        <p:txBody>
          <a:bodyPr wrap="square" lIns="36000" tIns="36000" rIns="36000" bIns="36000" anchor="ctr" anchorCtr="0">
            <a:spAutoFit/>
          </a:bodyPr>
          <a:lstStyle/>
          <a:p>
            <a:pPr algn="just">
              <a:lnSpc>
                <a:spcPct val="150000"/>
              </a:lnSpc>
            </a:pPr>
            <a:r>
              <a:rPr lang="vi-VN" sz="2000">
                <a:ln w="0"/>
                <a:solidFill>
                  <a:srgbClr val="002060"/>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000">
                <a:ln w="0"/>
                <a:solidFill>
                  <a:schemeClr val="accent6">
                    <a:lumMod val="50000"/>
                  </a:schemeClr>
                </a:solidFill>
                <a:latin typeface="UTM Avo" panose="02040603050506020204" pitchFamily="18" charset="0"/>
              </a:rPr>
              <a:t>b. Con chim gáy hiền lành, béo nục.</a:t>
            </a:r>
          </a:p>
          <a:p>
            <a:pPr algn="just">
              <a:lnSpc>
                <a:spcPct val="150000"/>
              </a:lnSpc>
            </a:pPr>
            <a:r>
              <a:rPr lang="vi-VN" sz="2000">
                <a:ln w="0"/>
                <a:solidFill>
                  <a:srgbClr val="C00000"/>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35243" y="2967078"/>
            <a:ext cx="2946515" cy="2946515"/>
          </a:xfrm>
          <a:prstGeom prst="teardrop">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8ECBE3E6-3864-4B04-8F8B-BB22811D7F15}"/>
              </a:ext>
            </a:extLst>
          </p:cNvPr>
          <p:cNvSpPr/>
          <p:nvPr/>
        </p:nvSpPr>
        <p:spPr>
          <a:xfrm>
            <a:off x="6218289" y="2589993"/>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Right Brace 6">
            <a:extLst>
              <a:ext uri="{FF2B5EF4-FFF2-40B4-BE49-F238E27FC236}">
                <a16:creationId xmlns:a16="http://schemas.microsoft.com/office/drawing/2014/main" id="{A91C6BC7-E5F9-4A5C-8EFE-BB84831C0653}"/>
              </a:ext>
            </a:extLst>
          </p:cNvPr>
          <p:cNvSpPr/>
          <p:nvPr/>
        </p:nvSpPr>
        <p:spPr>
          <a:xfrm>
            <a:off x="5829302" y="2967078"/>
            <a:ext cx="388987" cy="1619436"/>
          </a:xfrm>
          <a:prstGeom prst="rightBrace">
            <a:avLst>
              <a:gd name="adj1" fmla="val 35774"/>
              <a:gd name="adj2" fmla="val 46415"/>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84EDC59-3A2E-4E4F-8DAA-BC80648EB3A4}"/>
              </a:ext>
            </a:extLst>
          </p:cNvPr>
          <p:cNvSpPr>
            <a:spLocks noChangeAspect="1"/>
          </p:cNvSpPr>
          <p:nvPr/>
        </p:nvSpPr>
        <p:spPr>
          <a:xfrm>
            <a:off x="6978188" y="3311448"/>
            <a:ext cx="4656856"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002060"/>
                </a:solidFill>
                <a:latin typeface="UTM Avo" panose="02040603050506020204" pitchFamily="18" charset="0"/>
              </a:rPr>
              <a:t>Miêu tả đôi mắt, bụng, cổ của con chim gáy.</a:t>
            </a:r>
            <a:endParaRPr lang="vi-VN" sz="2000">
              <a:ln w="0"/>
              <a:solidFill>
                <a:srgbClr val="C00000"/>
              </a:solidFill>
              <a:latin typeface="UTM Avo" panose="02040603050506020204" pitchFamily="18" charset="0"/>
            </a:endParaRPr>
          </a:p>
        </p:txBody>
      </p:sp>
      <p:sp>
        <p:nvSpPr>
          <p:cNvPr id="16" name="Rectangle 15">
            <a:extLst>
              <a:ext uri="{FF2B5EF4-FFF2-40B4-BE49-F238E27FC236}">
                <a16:creationId xmlns:a16="http://schemas.microsoft.com/office/drawing/2014/main" id="{58E2896F-7A01-4954-863A-0A08CAE4E3F3}"/>
              </a:ext>
            </a:extLst>
          </p:cNvPr>
          <p:cNvSpPr>
            <a:spLocks noChangeAspect="1"/>
          </p:cNvSpPr>
          <p:nvPr/>
        </p:nvSpPr>
        <p:spPr>
          <a:xfrm>
            <a:off x="6917044" y="4729082"/>
            <a:ext cx="4717999" cy="469030"/>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chemeClr val="accent6">
                    <a:lumMod val="50000"/>
                  </a:schemeClr>
                </a:solidFill>
                <a:latin typeface="UTM Avo" panose="02040603050506020204" pitchFamily="18" charset="0"/>
              </a:rPr>
              <a:t>Nhận xét bao quát về con chim gáy.</a:t>
            </a:r>
            <a:endParaRPr lang="vi-VN" sz="2000">
              <a:ln w="0"/>
              <a:solidFill>
                <a:schemeClr val="accent6">
                  <a:lumMod val="50000"/>
                </a:schemeClr>
              </a:solidFill>
              <a:latin typeface="UTM Avo" panose="02040603050506020204" pitchFamily="18" charset="0"/>
            </a:endParaRPr>
          </a:p>
        </p:txBody>
      </p:sp>
      <p:sp>
        <p:nvSpPr>
          <p:cNvPr id="17" name="Arrow: Right 16">
            <a:extLst>
              <a:ext uri="{FF2B5EF4-FFF2-40B4-BE49-F238E27FC236}">
                <a16:creationId xmlns:a16="http://schemas.microsoft.com/office/drawing/2014/main" id="{F11862D1-8F66-4227-A516-8DBDB7E36E1B}"/>
              </a:ext>
            </a:extLst>
          </p:cNvPr>
          <p:cNvSpPr/>
          <p:nvPr/>
        </p:nvSpPr>
        <p:spPr>
          <a:xfrm>
            <a:off x="4885402" y="4769092"/>
            <a:ext cx="1254588" cy="434026"/>
          </a:xfrm>
          <a:prstGeom prst="rightArrow">
            <a:avLst/>
          </a:prstGeom>
          <a:solidFill>
            <a:schemeClr val="accent6">
              <a:lumMod val="5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FE8E2DE9-6B91-4D6A-8B39-7B4957BF2713}"/>
              </a:ext>
            </a:extLst>
          </p:cNvPr>
          <p:cNvSpPr/>
          <p:nvPr/>
        </p:nvSpPr>
        <p:spPr>
          <a:xfrm>
            <a:off x="5832068" y="5198112"/>
            <a:ext cx="388987" cy="1397532"/>
          </a:xfrm>
          <a:prstGeom prst="rightBrace">
            <a:avLst>
              <a:gd name="adj1" fmla="val 35774"/>
              <a:gd name="adj2" fmla="val 464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8C87D0AC-D890-46DF-8CE2-32BACE095495}"/>
              </a:ext>
            </a:extLst>
          </p:cNvPr>
          <p:cNvSpPr>
            <a:spLocks noChangeAspect="1"/>
          </p:cNvSpPr>
          <p:nvPr/>
        </p:nvSpPr>
        <p:spPr>
          <a:xfrm>
            <a:off x="6978188" y="5371599"/>
            <a:ext cx="4656854"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C00000"/>
                </a:solidFill>
                <a:latin typeface="UTM Avo" panose="02040603050506020204" pitchFamily="18" charset="0"/>
              </a:rPr>
              <a:t>Đặc điểm: giọng chim gáy càng trong càng nhiều vòng cườm.</a:t>
            </a:r>
            <a:endParaRPr lang="vi-VN" sz="2000">
              <a:ln w="0"/>
              <a:solidFill>
                <a:srgbClr val="C00000"/>
              </a:solidFill>
              <a:latin typeface="UTM Avo" panose="02040603050506020204" pitchFamily="18" charset="0"/>
            </a:endParaRPr>
          </a:p>
        </p:txBody>
      </p:sp>
      <p:sp>
        <p:nvSpPr>
          <p:cNvPr id="8" name="Oval 7">
            <a:extLst>
              <a:ext uri="{FF2B5EF4-FFF2-40B4-BE49-F238E27FC236}">
                <a16:creationId xmlns:a16="http://schemas.microsoft.com/office/drawing/2014/main" id="{2F6D1DBE-95F5-434D-A69A-E7D4BBEA14F3}"/>
              </a:ext>
            </a:extLst>
          </p:cNvPr>
          <p:cNvSpPr/>
          <p:nvPr/>
        </p:nvSpPr>
        <p:spPr>
          <a:xfrm>
            <a:off x="6173145" y="4729082"/>
            <a:ext cx="698755" cy="69875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BEE951AE-2058-4BDC-8B90-93A4576A128E}"/>
              </a:ext>
            </a:extLst>
          </p:cNvPr>
          <p:cNvSpPr/>
          <p:nvPr/>
        </p:nvSpPr>
        <p:spPr>
          <a:xfrm>
            <a:off x="6139990" y="3892765"/>
            <a:ext cx="698755" cy="6987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2</a:t>
            </a:r>
          </a:p>
        </p:txBody>
      </p:sp>
      <p:sp>
        <p:nvSpPr>
          <p:cNvPr id="24" name="Oval 23">
            <a:extLst>
              <a:ext uri="{FF2B5EF4-FFF2-40B4-BE49-F238E27FC236}">
                <a16:creationId xmlns:a16="http://schemas.microsoft.com/office/drawing/2014/main" id="{D83D64F9-4471-4E0E-BF40-080BA2009B12}"/>
              </a:ext>
            </a:extLst>
          </p:cNvPr>
          <p:cNvSpPr/>
          <p:nvPr/>
        </p:nvSpPr>
        <p:spPr>
          <a:xfrm>
            <a:off x="6151614" y="5949556"/>
            <a:ext cx="698755" cy="698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3</a:t>
            </a:r>
          </a:p>
        </p:txBody>
      </p:sp>
    </p:spTree>
    <p:extLst>
      <p:ext uri="{BB962C8B-B14F-4D97-AF65-F5344CB8AC3E}">
        <p14:creationId xmlns:p14="http://schemas.microsoft.com/office/powerpoint/2010/main" val="73704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anim calcmode="lin" valueType="num">
                                      <p:cBhvr>
                                        <p:cTn id="38" dur="250" fill="hold"/>
                                        <p:tgtEl>
                                          <p:spTgt spid="8"/>
                                        </p:tgtEl>
                                        <p:attrNameLst>
                                          <p:attrName>ppt_x</p:attrName>
                                        </p:attrNameLst>
                                      </p:cBhvr>
                                      <p:tavLst>
                                        <p:tav tm="0">
                                          <p:val>
                                            <p:strVal val="#ppt_x"/>
                                          </p:val>
                                        </p:tav>
                                        <p:tav tm="100000">
                                          <p:val>
                                            <p:strVal val="#ppt_x"/>
                                          </p:val>
                                        </p:tav>
                                      </p:tavLst>
                                    </p:anim>
                                    <p:anim calcmode="lin" valueType="num">
                                      <p:cBhvr>
                                        <p:cTn id="3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anim calcmode="lin" valueType="num">
                                      <p:cBhvr>
                                        <p:cTn id="45" dur="250" fill="hold"/>
                                        <p:tgtEl>
                                          <p:spTgt spid="23"/>
                                        </p:tgtEl>
                                        <p:attrNameLst>
                                          <p:attrName>ppt_x</p:attrName>
                                        </p:attrNameLst>
                                      </p:cBhvr>
                                      <p:tavLst>
                                        <p:tav tm="0">
                                          <p:val>
                                            <p:strVal val="#ppt_x"/>
                                          </p:val>
                                        </p:tav>
                                        <p:tav tm="100000">
                                          <p:val>
                                            <p:strVal val="#ppt_x"/>
                                          </p:val>
                                        </p:tav>
                                      </p:tavLst>
                                    </p:anim>
                                    <p:anim calcmode="lin" valueType="num">
                                      <p:cBhvr>
                                        <p:cTn id="46"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anim calcmode="lin" valueType="num">
                                      <p:cBhvr>
                                        <p:cTn id="52" dur="250" fill="hold"/>
                                        <p:tgtEl>
                                          <p:spTgt spid="24"/>
                                        </p:tgtEl>
                                        <p:attrNameLst>
                                          <p:attrName>ppt_x</p:attrName>
                                        </p:attrNameLst>
                                      </p:cBhvr>
                                      <p:tavLst>
                                        <p:tav tm="0">
                                          <p:val>
                                            <p:strVal val="#ppt_x"/>
                                          </p:val>
                                        </p:tav>
                                        <p:tav tm="100000">
                                          <p:val>
                                            <p:strVal val="#ppt_x"/>
                                          </p:val>
                                        </p:tav>
                                      </p:tavLst>
                                    </p:anim>
                                    <p:anim calcmode="lin" valueType="num">
                                      <p:cBhvr>
                                        <p:cTn id="53"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P spid="18" grpId="0" animBg="1"/>
      <p:bldP spid="19" grpId="0"/>
      <p:bldP spid="8"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130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F68"/>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8564991" cy="4897683"/>
          </a:xfrm>
          <a:prstGeom prst="snip1Rect">
            <a:avLst/>
          </a:prstGeom>
          <a:noFill/>
          <a:ln w="38100">
            <a:noFill/>
          </a:ln>
        </p:spPr>
        <p:txBody>
          <a:bodyPr wrap="square" lIns="36000" tIns="36000" rIns="36000" bIns="36000" anchor="ctr" anchorCtr="0">
            <a:spAutoFit/>
          </a:bodyPr>
          <a:lstStyle/>
          <a:p>
            <a:pPr algn="just">
              <a:lnSpc>
                <a:spcPct val="150000"/>
              </a:lnSpc>
            </a:pP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Con chim gáy hiền lành, béo nục. Đôi mắt nâu trầm ngâm ngơ ngác nhìn xa, cái bụng mịn mượt, cổ yếm quàng chiếc tạp dề công nhân đầy hạt cườm lấp lánh biêng biếc.</a:t>
            </a: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Chàng chim gáy nào giọng càng trong, càng dài thì quanh cổ càng được đeo nhiều vòng cườm đẹp.</a:t>
            </a:r>
            <a:r>
              <a:rPr lang="en-US" sz="2800">
                <a:ln w="0"/>
                <a:noFill/>
                <a:latin typeface="UTM Avo" panose="02040603050506020204" pitchFamily="18" charset="0"/>
              </a:rPr>
              <a:t> abc</a:t>
            </a:r>
            <a:endParaRPr lang="vi-VN" sz="2800">
              <a:ln w="0"/>
              <a:noFill/>
              <a:latin typeface="UTM Avo" panose="02040603050506020204" pitchFamily="18" charset="0"/>
            </a:endParaRP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64456" y="-513158"/>
            <a:ext cx="2946515" cy="2946515"/>
          </a:xfrm>
          <a:prstGeom prst="teardrop">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5C900243-F808-4ACD-9402-7EA1B57495F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262" y="2901834"/>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580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12192000" cy="8113986"/>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0"/>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302735"/>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05389"/>
            <a:ext cx="731271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2100015"/>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399248" y="2115745"/>
            <a:ext cx="11963400" cy="642805"/>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Chú gà nhà em đã ra dáng một chú gà trống đẹp.</a:t>
            </a:r>
            <a:endParaRPr lang="vi-VN" sz="3200" b="1">
              <a:ln w="0"/>
              <a:solidFill>
                <a:srgbClr val="BD5F68"/>
              </a:solidFill>
              <a:latin typeface="UTM Avo" panose="02040603050506020204" pitchFamily="18" charset="0"/>
            </a:endParaRPr>
          </a:p>
        </p:txBody>
      </p:sp>
      <p:pic>
        <p:nvPicPr>
          <p:cNvPr id="10" name="Picture 9">
            <a:extLst>
              <a:ext uri="{FF2B5EF4-FFF2-40B4-BE49-F238E27FC236}">
                <a16:creationId xmlns:a16="http://schemas.microsoft.com/office/drawing/2014/main" id="{32B08C29-4786-4724-88BB-79910C90C034}"/>
              </a:ext>
            </a:extLst>
          </p:cNvPr>
          <p:cNvPicPr>
            <a:picLocks noChangeAspect="1"/>
          </p:cNvPicPr>
          <p:nvPr/>
        </p:nvPicPr>
        <p:blipFill rotWithShape="1">
          <a:blip r:embed="rId6">
            <a:extLst>
              <a:ext uri="{28A0092B-C50C-407E-A947-70E740481C1C}">
                <a14:useLocalDpi xmlns:a14="http://schemas.microsoft.com/office/drawing/2010/main" val="0"/>
              </a:ext>
            </a:extLst>
          </a:blip>
          <a:srcRect t="12713" b="20343"/>
          <a:stretch/>
        </p:blipFill>
        <p:spPr>
          <a:xfrm>
            <a:off x="5004049" y="2758550"/>
            <a:ext cx="6959351" cy="4658907"/>
          </a:xfrm>
          <a:prstGeom prst="rect">
            <a:avLst/>
          </a:prstGeom>
        </p:spPr>
      </p:pic>
      <p:sp>
        <p:nvSpPr>
          <p:cNvPr id="12" name="Speech Bubble: Oval 11">
            <a:extLst>
              <a:ext uri="{FF2B5EF4-FFF2-40B4-BE49-F238E27FC236}">
                <a16:creationId xmlns:a16="http://schemas.microsoft.com/office/drawing/2014/main" id="{434B1293-E76E-4F95-95C1-1B635757D4EC}"/>
              </a:ext>
            </a:extLst>
          </p:cNvPr>
          <p:cNvSpPr/>
          <p:nvPr/>
        </p:nvSpPr>
        <p:spPr>
          <a:xfrm>
            <a:off x="228600" y="3271522"/>
            <a:ext cx="5058697" cy="2212258"/>
          </a:xfrm>
          <a:prstGeom prst="wedgeEllipseCallout">
            <a:avLst>
              <a:gd name="adj1" fmla="val 69546"/>
              <a:gd name="adj2" fmla="val -20167"/>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2647"/>
                </a:solidFill>
                <a:latin typeface="UTM Avo" panose="02040603050506020204" pitchFamily="18" charset="0"/>
              </a:rPr>
              <a:t>Bạn cần viết tiếp những câu văn miêu tả các bộ phận của mình đấy!</a:t>
            </a:r>
          </a:p>
        </p:txBody>
      </p:sp>
      <p:sp>
        <p:nvSpPr>
          <p:cNvPr id="11" name="Rectangle 10">
            <a:extLst>
              <a:ext uri="{FF2B5EF4-FFF2-40B4-BE49-F238E27FC236}">
                <a16:creationId xmlns:a16="http://schemas.microsoft.com/office/drawing/2014/main" id="{C8527D7A-877D-4F20-82CC-B7A0F04E7E27}"/>
              </a:ext>
            </a:extLst>
          </p:cNvPr>
          <p:cNvSpPr>
            <a:spLocks noChangeAspect="1"/>
          </p:cNvSpPr>
          <p:nvPr/>
        </p:nvSpPr>
        <p:spPr>
          <a:xfrm>
            <a:off x="0" y="5607021"/>
            <a:ext cx="11963400" cy="562398"/>
          </a:xfrm>
          <a:prstGeom prst="rect">
            <a:avLst/>
          </a:prstGeom>
          <a:solidFill>
            <a:schemeClr val="bg1"/>
          </a:solidFill>
          <a:ln w="38100">
            <a:noFill/>
          </a:ln>
        </p:spPr>
        <p:txBody>
          <a:bodyPr wrap="square" lIns="0" tIns="0" rIns="0" bIns="0" anchor="ctr" anchorCtr="1">
            <a:spAutoFit/>
          </a:bodyPr>
          <a:lstStyle/>
          <a:p>
            <a:pPr>
              <a:lnSpc>
                <a:spcPct val="150000"/>
              </a:lnSpc>
            </a:pPr>
            <a:r>
              <a:rPr lang="en-US" sz="2800" b="1">
                <a:ln w="0"/>
                <a:solidFill>
                  <a:srgbClr val="D74A0D"/>
                </a:solidFill>
                <a:latin typeface="UTM Avo" panose="02040603050506020204" pitchFamily="18" charset="0"/>
              </a:rPr>
              <a:t>Em xem video và quan sát thật kĩ trước khi bắt đầu viết nhé!</a:t>
            </a:r>
            <a:endParaRPr lang="vi-VN" sz="2800" b="1">
              <a:ln w="0"/>
              <a:solidFill>
                <a:srgbClr val="D74A0D"/>
              </a:solidFill>
              <a:latin typeface="UTM Avo" panose="02040603050506020204" pitchFamily="18" charset="0"/>
            </a:endParaRPr>
          </a:p>
        </p:txBody>
      </p:sp>
    </p:spTree>
    <p:extLst>
      <p:ext uri="{BB962C8B-B14F-4D97-AF65-F5344CB8AC3E}">
        <p14:creationId xmlns:p14="http://schemas.microsoft.com/office/powerpoint/2010/main" val="171487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625"/>
                            </p:stCondLst>
                            <p:childTnLst>
                              <p:par>
                                <p:cTn id="38" presetID="16" presetClass="entr" presetSubtype="42"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6FED12-7F23-4738-B0C8-5AF18AD220F7}"/>
              </a:ext>
            </a:extLst>
          </p:cNvPr>
          <p:cNvSpPr>
            <a:spLocks noChangeAspect="1"/>
          </p:cNvSpPr>
          <p:nvPr/>
        </p:nvSpPr>
        <p:spPr>
          <a:xfrm>
            <a:off x="228600" y="2230570"/>
            <a:ext cx="1196340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Link video: https://www.youtube.com/watch?v=McsBOschNAA</a:t>
            </a:r>
          </a:p>
        </p:txBody>
      </p:sp>
    </p:spTree>
    <p:extLst>
      <p:ext uri="{BB962C8B-B14F-4D97-AF65-F5344CB8AC3E}">
        <p14:creationId xmlns:p14="http://schemas.microsoft.com/office/powerpoint/2010/main" val="2436636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85EA8-6750-49FE-AA93-5A118D62CEF2}"/>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20343"/>
          <a:stretch/>
        </p:blipFill>
        <p:spPr>
          <a:xfrm>
            <a:off x="2249600" y="854044"/>
            <a:ext cx="7692799" cy="5149911"/>
          </a:xfrm>
          <a:prstGeom prst="rect">
            <a:avLst/>
          </a:prstGeom>
          <a:effectLst>
            <a:innerShdw blurRad="63500" dist="50800" dir="2700000">
              <a:prstClr val="black">
                <a:alpha val="50000"/>
              </a:prstClr>
            </a:innerShdw>
          </a:effectLst>
        </p:spPr>
      </p:pic>
      <p:sp>
        <p:nvSpPr>
          <p:cNvPr id="3" name="Speech Bubble: Oval 2">
            <a:extLst>
              <a:ext uri="{FF2B5EF4-FFF2-40B4-BE49-F238E27FC236}">
                <a16:creationId xmlns:a16="http://schemas.microsoft.com/office/drawing/2014/main" id="{25B1FBF3-A0E1-4419-8AF0-25A06A80CE91}"/>
              </a:ext>
            </a:extLst>
          </p:cNvPr>
          <p:cNvSpPr/>
          <p:nvPr/>
        </p:nvSpPr>
        <p:spPr>
          <a:xfrm>
            <a:off x="5324167" y="368710"/>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Thân hình ra sao?</a:t>
            </a:r>
          </a:p>
        </p:txBody>
      </p:sp>
      <p:sp>
        <p:nvSpPr>
          <p:cNvPr id="5" name="Speech Bubble: Oval 4">
            <a:extLst>
              <a:ext uri="{FF2B5EF4-FFF2-40B4-BE49-F238E27FC236}">
                <a16:creationId xmlns:a16="http://schemas.microsoft.com/office/drawing/2014/main" id="{C2E26D1B-5DDD-4983-96CF-E203B739BB68}"/>
              </a:ext>
            </a:extLst>
          </p:cNvPr>
          <p:cNvSpPr/>
          <p:nvPr/>
        </p:nvSpPr>
        <p:spPr>
          <a:xfrm>
            <a:off x="265470" y="3428999"/>
            <a:ext cx="5058697" cy="2212258"/>
          </a:xfrm>
          <a:prstGeom prst="wedgeEllipseCallout">
            <a:avLst>
              <a:gd name="adj1" fmla="val 46915"/>
              <a:gd name="adj2" fmla="val -377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Bộ lông như thế nào?</a:t>
            </a:r>
          </a:p>
        </p:txBody>
      </p:sp>
      <p:sp>
        <p:nvSpPr>
          <p:cNvPr id="6" name="Speech Bubble: Oval 5">
            <a:extLst>
              <a:ext uri="{FF2B5EF4-FFF2-40B4-BE49-F238E27FC236}">
                <a16:creationId xmlns:a16="http://schemas.microsoft.com/office/drawing/2014/main" id="{137908AD-21CE-400A-A16A-3677366CB0AE}"/>
              </a:ext>
            </a:extLst>
          </p:cNvPr>
          <p:cNvSpPr/>
          <p:nvPr/>
        </p:nvSpPr>
        <p:spPr>
          <a:xfrm>
            <a:off x="1" y="110614"/>
            <a:ext cx="3771900" cy="2212258"/>
          </a:xfrm>
          <a:prstGeom prst="wedgeEllipseCallout">
            <a:avLst>
              <a:gd name="adj1" fmla="val 60046"/>
              <a:gd name="adj2" fmla="val 242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4577B"/>
                </a:solidFill>
                <a:latin typeface="UTM Avo" panose="02040603050506020204" pitchFamily="18" charset="0"/>
              </a:rPr>
              <a:t>Cái đầu, mào và mắt như thế nào?</a:t>
            </a:r>
          </a:p>
        </p:txBody>
      </p:sp>
      <p:sp>
        <p:nvSpPr>
          <p:cNvPr id="7" name="Speech Bubble: Oval 6">
            <a:extLst>
              <a:ext uri="{FF2B5EF4-FFF2-40B4-BE49-F238E27FC236}">
                <a16:creationId xmlns:a16="http://schemas.microsoft.com/office/drawing/2014/main" id="{60099012-6236-46D7-9772-BA96B80CCB07}"/>
              </a:ext>
            </a:extLst>
          </p:cNvPr>
          <p:cNvSpPr/>
          <p:nvPr/>
        </p:nvSpPr>
        <p:spPr>
          <a:xfrm>
            <a:off x="7573766" y="3066302"/>
            <a:ext cx="4618232" cy="3422987"/>
          </a:xfrm>
          <a:prstGeom prst="wedgeEllipseCallout">
            <a:avLst>
              <a:gd name="adj1" fmla="val -66722"/>
              <a:gd name="adj2" fmla="val -12404"/>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Còn cánh, đôi chân và cái đuôi thì như thế nào?</a:t>
            </a:r>
          </a:p>
        </p:txBody>
      </p:sp>
      <p:sp>
        <p:nvSpPr>
          <p:cNvPr id="8" name="Speech Bubble: Oval 7">
            <a:extLst>
              <a:ext uri="{FF2B5EF4-FFF2-40B4-BE49-F238E27FC236}">
                <a16:creationId xmlns:a16="http://schemas.microsoft.com/office/drawing/2014/main" id="{D6DE6420-F96E-4B8A-8BFA-A5C3A7E6FCD1}"/>
              </a:ext>
            </a:extLst>
          </p:cNvPr>
          <p:cNvSpPr/>
          <p:nvPr/>
        </p:nvSpPr>
        <p:spPr>
          <a:xfrm>
            <a:off x="5324167" y="365504"/>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Thân hình: </a:t>
            </a:r>
            <a:r>
              <a:rPr lang="en-US" sz="2800">
                <a:solidFill>
                  <a:srgbClr val="24577B"/>
                </a:solidFill>
                <a:latin typeface="UTM Avo" panose="02040603050506020204" pitchFamily="18" charset="0"/>
              </a:rPr>
              <a:t>t</a:t>
            </a:r>
            <a:r>
              <a:rPr lang="vi-VN" sz="2800">
                <a:solidFill>
                  <a:srgbClr val="24577B"/>
                </a:solidFill>
                <a:latin typeface="UTM Avo" panose="02040603050506020204" pitchFamily="18" charset="0"/>
              </a:rPr>
              <a:t>rông chú thật lực lưỡng, ai trông cũng phải khen đẹp. Chú cao to, dáng điệu oai vệ.</a:t>
            </a:r>
            <a:endParaRPr lang="en-US" sz="2800">
              <a:solidFill>
                <a:srgbClr val="24577B"/>
              </a:solidFill>
              <a:latin typeface="UTM Avo" panose="02040603050506020204" pitchFamily="18" charset="0"/>
            </a:endParaRPr>
          </a:p>
        </p:txBody>
      </p:sp>
      <p:sp>
        <p:nvSpPr>
          <p:cNvPr id="9" name="Speech Bubble: Oval 8">
            <a:extLst>
              <a:ext uri="{FF2B5EF4-FFF2-40B4-BE49-F238E27FC236}">
                <a16:creationId xmlns:a16="http://schemas.microsoft.com/office/drawing/2014/main" id="{1AF0C50D-B572-4181-B531-911CEEB729C1}"/>
              </a:ext>
            </a:extLst>
          </p:cNvPr>
          <p:cNvSpPr/>
          <p:nvPr/>
        </p:nvSpPr>
        <p:spPr>
          <a:xfrm>
            <a:off x="0" y="3321191"/>
            <a:ext cx="5324167" cy="2320065"/>
          </a:xfrm>
          <a:prstGeom prst="wedgeEllipseCallout">
            <a:avLst>
              <a:gd name="adj1" fmla="val 51810"/>
              <a:gd name="adj2" fmla="val -36028"/>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màu vàng</a:t>
            </a:r>
            <a:r>
              <a:rPr lang="en-US" sz="2800">
                <a:solidFill>
                  <a:srgbClr val="24577B"/>
                </a:solidFill>
                <a:latin typeface="UTM Avo" panose="02040603050506020204" pitchFamily="18" charset="0"/>
              </a:rPr>
              <a:t> cam</a:t>
            </a:r>
            <a:r>
              <a:rPr lang="vi-VN" sz="2800">
                <a:solidFill>
                  <a:srgbClr val="24577B"/>
                </a:solidFill>
                <a:latin typeface="UTM Avo" panose="02040603050506020204" pitchFamily="18" charset="0"/>
              </a:rPr>
              <a:t> sậm xen lẫn xanh đen óng ánh như pha kim tuyến.</a:t>
            </a:r>
            <a:endParaRPr lang="en-US" sz="2800">
              <a:solidFill>
                <a:srgbClr val="24577B"/>
              </a:solidFill>
              <a:latin typeface="UTM Avo" panose="02040603050506020204" pitchFamily="18" charset="0"/>
            </a:endParaRPr>
          </a:p>
        </p:txBody>
      </p:sp>
      <p:sp>
        <p:nvSpPr>
          <p:cNvPr id="10" name="Speech Bubble: Oval 9">
            <a:extLst>
              <a:ext uri="{FF2B5EF4-FFF2-40B4-BE49-F238E27FC236}">
                <a16:creationId xmlns:a16="http://schemas.microsoft.com/office/drawing/2014/main" id="{C4EC1D47-CCDD-4214-B9E4-AA64690FEA06}"/>
              </a:ext>
            </a:extLst>
          </p:cNvPr>
          <p:cNvSpPr/>
          <p:nvPr/>
        </p:nvSpPr>
        <p:spPr>
          <a:xfrm>
            <a:off x="-196068" y="7374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 </a:t>
            </a:r>
            <a:r>
              <a:rPr lang="en-US" sz="2400">
                <a:solidFill>
                  <a:srgbClr val="24577B"/>
                </a:solidFill>
                <a:latin typeface="UTM Avo" panose="02040603050506020204" pitchFamily="18" charset="0"/>
              </a:rPr>
              <a:t>T</a:t>
            </a:r>
            <a:r>
              <a:rPr lang="vi-VN" sz="2400">
                <a:solidFill>
                  <a:srgbClr val="24577B"/>
                </a:solidFill>
                <a:latin typeface="UTM Avo" panose="02040603050506020204" pitchFamily="18" charset="0"/>
              </a:rPr>
              <a:t>rên đầu chú đội một cái nón hình răng cưa đỏ thẫm như màu hồng nhung.</a:t>
            </a:r>
            <a:endParaRPr lang="en-US" sz="2400">
              <a:solidFill>
                <a:srgbClr val="24577B"/>
              </a:solidFill>
              <a:latin typeface="UTM Avo" panose="02040603050506020204" pitchFamily="18" charset="0"/>
            </a:endParaRPr>
          </a:p>
        </p:txBody>
      </p:sp>
      <p:sp>
        <p:nvSpPr>
          <p:cNvPr id="11" name="Speech Bubble: Oval 10">
            <a:extLst>
              <a:ext uri="{FF2B5EF4-FFF2-40B4-BE49-F238E27FC236}">
                <a16:creationId xmlns:a16="http://schemas.microsoft.com/office/drawing/2014/main" id="{89006AA1-0E47-4B0A-B70E-15839AFE232D}"/>
              </a:ext>
            </a:extLst>
          </p:cNvPr>
          <p:cNvSpPr/>
          <p:nvPr/>
        </p:nvSpPr>
        <p:spPr>
          <a:xfrm>
            <a:off x="-196068" y="117854"/>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Cái mỏ: khum khum hình trăng khuyết </a:t>
            </a:r>
            <a:r>
              <a:rPr lang="en-US" sz="2400">
                <a:solidFill>
                  <a:srgbClr val="24577B"/>
                </a:solidFill>
                <a:latin typeface="UTM Avo" panose="02040603050506020204" pitchFamily="18" charset="0"/>
              </a:rPr>
              <a:t>và cúp </a:t>
            </a:r>
            <a:r>
              <a:rPr lang="vi-VN" sz="2400">
                <a:solidFill>
                  <a:srgbClr val="24577B"/>
                </a:solidFill>
                <a:latin typeface="UTM Avo" panose="02040603050506020204" pitchFamily="18" charset="0"/>
              </a:rPr>
              <a:t>lại ở đầu chó</a:t>
            </a:r>
            <a:r>
              <a:rPr lang="en-US" sz="2400">
                <a:solidFill>
                  <a:srgbClr val="24577B"/>
                </a:solidFill>
                <a:latin typeface="UTM Avo" panose="02040603050506020204" pitchFamily="18" charset="0"/>
              </a:rPr>
              <a:t>p mỏ</a:t>
            </a:r>
            <a:r>
              <a:rPr lang="vi-VN" sz="2400">
                <a:solidFill>
                  <a:srgbClr val="24577B"/>
                </a:solidFill>
                <a:latin typeface="UTM Avo" panose="02040603050506020204" pitchFamily="18" charset="0"/>
              </a:rPr>
              <a:t>.</a:t>
            </a:r>
            <a:endParaRPr lang="en-US" sz="2400">
              <a:solidFill>
                <a:srgbClr val="24577B"/>
              </a:solidFill>
              <a:latin typeface="UTM Avo" panose="02040603050506020204" pitchFamily="18" charset="0"/>
            </a:endParaRPr>
          </a:p>
        </p:txBody>
      </p:sp>
      <p:sp>
        <p:nvSpPr>
          <p:cNvPr id="12" name="Speech Bubble: Oval 11">
            <a:extLst>
              <a:ext uri="{FF2B5EF4-FFF2-40B4-BE49-F238E27FC236}">
                <a16:creationId xmlns:a16="http://schemas.microsoft.com/office/drawing/2014/main" id="{D31CEF61-F2EE-4662-B19D-B4C2F7CEF6AD}"/>
              </a:ext>
            </a:extLst>
          </p:cNvPr>
          <p:cNvSpPr/>
          <p:nvPr/>
        </p:nvSpPr>
        <p:spPr>
          <a:xfrm>
            <a:off x="-377154" y="10337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Hai mắt: Tròn xoe như hai </a:t>
            </a:r>
            <a:r>
              <a:rPr lang="en-US" sz="2400">
                <a:solidFill>
                  <a:srgbClr val="24577B"/>
                </a:solidFill>
                <a:latin typeface="UTM Avo" panose="02040603050506020204" pitchFamily="18" charset="0"/>
              </a:rPr>
              <a:t>viên bi, sáng</a:t>
            </a:r>
            <a:r>
              <a:rPr lang="vi-VN" sz="2400">
                <a:solidFill>
                  <a:srgbClr val="24577B"/>
                </a:solidFill>
                <a:latin typeface="UTM Avo" panose="02040603050506020204" pitchFamily="18" charset="0"/>
              </a:rPr>
              <a:t> lấp lánh</a:t>
            </a:r>
            <a:r>
              <a:rPr lang="en-US" sz="2400">
                <a:solidFill>
                  <a:srgbClr val="24577B"/>
                </a:solidFill>
                <a:latin typeface="UTM Avo" panose="02040603050506020204" pitchFamily="18" charset="0"/>
              </a:rPr>
              <a:t> như</a:t>
            </a:r>
            <a:r>
              <a:rPr lang="vi-VN" sz="2400">
                <a:solidFill>
                  <a:srgbClr val="24577B"/>
                </a:solidFill>
                <a:latin typeface="UTM Avo" panose="02040603050506020204" pitchFamily="18" charset="0"/>
              </a:rPr>
              <a:t> ánh sao trời.</a:t>
            </a:r>
            <a:endParaRPr lang="en-US" sz="2400">
              <a:solidFill>
                <a:srgbClr val="24577B"/>
              </a:solidFill>
              <a:latin typeface="UTM Avo" panose="02040603050506020204" pitchFamily="18" charset="0"/>
            </a:endParaRPr>
          </a:p>
        </p:txBody>
      </p:sp>
      <p:sp>
        <p:nvSpPr>
          <p:cNvPr id="13" name="Speech Bubble: Oval 12">
            <a:extLst>
              <a:ext uri="{FF2B5EF4-FFF2-40B4-BE49-F238E27FC236}">
                <a16:creationId xmlns:a16="http://schemas.microsoft.com/office/drawing/2014/main" id="{425DA97D-4B28-4766-9F14-48A546D3C84B}"/>
              </a:ext>
            </a:extLst>
          </p:cNvPr>
          <p:cNvSpPr/>
          <p:nvPr/>
        </p:nvSpPr>
        <p:spPr>
          <a:xfrm>
            <a:off x="7067555" y="3133585"/>
            <a:ext cx="5124445" cy="3358162"/>
          </a:xfrm>
          <a:prstGeom prst="wedgeEllipseCallout">
            <a:avLst>
              <a:gd name="adj1" fmla="val -59025"/>
              <a:gd name="adj2" fmla="val 13916"/>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4577B"/>
                </a:solidFill>
                <a:latin typeface="UTM Avo" panose="02040603050506020204" pitchFamily="18" charset="0"/>
              </a:rPr>
              <a:t>Cặp chân: g</a:t>
            </a:r>
            <a:r>
              <a:rPr lang="vi-VN" sz="2000">
                <a:solidFill>
                  <a:srgbClr val="24577B"/>
                </a:solidFill>
                <a:latin typeface="UTM Avo" panose="02040603050506020204" pitchFamily="18" charset="0"/>
              </a:rPr>
              <a:t>iống như hai đoạn sắt được bọc bởi vô vàn những chiếc vảy màu vàng sậm, y như một chiếc áo giáp sắt của những người lính ra trận</a:t>
            </a:r>
            <a:r>
              <a:rPr lang="en-US" sz="2000">
                <a:solidFill>
                  <a:srgbClr val="24577B"/>
                </a:solidFill>
                <a:latin typeface="UTM Avo" panose="02040603050506020204" pitchFamily="18" charset="0"/>
              </a:rPr>
              <a:t>. </a:t>
            </a:r>
            <a:r>
              <a:rPr lang="vi-VN" sz="2000">
                <a:solidFill>
                  <a:srgbClr val="24577B"/>
                </a:solidFill>
                <a:latin typeface="UTM Avo" panose="02040603050506020204" pitchFamily="18" charset="0"/>
              </a:rPr>
              <a:t>Mỗi chân có một cái cựa dài nhọn hoắt như mũi dao bấm.</a:t>
            </a:r>
            <a:endParaRPr lang="en-US" sz="2000">
              <a:solidFill>
                <a:srgbClr val="24577B"/>
              </a:solidFill>
              <a:latin typeface="UTM Avo" panose="02040603050506020204" pitchFamily="18" charset="0"/>
            </a:endParaRPr>
          </a:p>
        </p:txBody>
      </p:sp>
      <p:sp>
        <p:nvSpPr>
          <p:cNvPr id="14" name="Speech Bubble: Oval 13">
            <a:extLst>
              <a:ext uri="{FF2B5EF4-FFF2-40B4-BE49-F238E27FC236}">
                <a16:creationId xmlns:a16="http://schemas.microsoft.com/office/drawing/2014/main" id="{0EDA3E03-4605-4FC5-A1EF-288B550182F7}"/>
              </a:ext>
            </a:extLst>
          </p:cNvPr>
          <p:cNvSpPr/>
          <p:nvPr/>
        </p:nvSpPr>
        <p:spPr>
          <a:xfrm>
            <a:off x="7067553" y="3098714"/>
            <a:ext cx="5124445" cy="3358162"/>
          </a:xfrm>
          <a:prstGeom prst="wedgeEllipseCallout">
            <a:avLst>
              <a:gd name="adj1" fmla="val -49360"/>
              <a:gd name="adj2" fmla="val -49051"/>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đuôi của chú mới đẹp làm sao, vừa dài vừa cong vút về sau như những cành liễu rũ ven hồ.</a:t>
            </a:r>
            <a:endParaRPr lang="en-US" sz="2800">
              <a:solidFill>
                <a:srgbClr val="24577B"/>
              </a:solidFill>
              <a:latin typeface="UTM Avo" panose="02040603050506020204" pitchFamily="18" charset="0"/>
            </a:endParaRPr>
          </a:p>
        </p:txBody>
      </p:sp>
    </p:spTree>
    <p:extLst>
      <p:ext uri="{BB962C8B-B14F-4D97-AF65-F5344CB8AC3E}">
        <p14:creationId xmlns:p14="http://schemas.microsoft.com/office/powerpoint/2010/main" val="149086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wd">
                                    <p:tmPct val="1000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iterate type="wd">
                                    <p:tmPct val="10000"/>
                                  </p:iterate>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iterate type="wd">
                                    <p:tmPct val="10000"/>
                                  </p:iterate>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iterate type="wd">
                                    <p:tmPct val="10000"/>
                                  </p:iterate>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
            <a:ext cx="12192000" cy="6857999"/>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147485"/>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155250"/>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56195"/>
            <a:ext cx="7312710" cy="984885"/>
          </a:xfrm>
          <a:prstGeom prst="rect">
            <a:avLst/>
          </a:prstGeom>
          <a:noFill/>
          <a:ln w="38100">
            <a:noFill/>
          </a:ln>
        </p:spPr>
        <p:txBody>
          <a:bodyPr wrap="square" lIns="0" tIns="0" rIns="0" bIns="0" anchor="ctr" anchorCtr="1">
            <a:spAutoFit/>
          </a:bodyPr>
          <a:lstStyle/>
          <a:p>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1417422"/>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228600" y="1418538"/>
            <a:ext cx="9379129" cy="562398"/>
          </a:xfrm>
          <a:prstGeom prst="rect">
            <a:avLst/>
          </a:prstGeom>
          <a:noFill/>
          <a:ln w="38100">
            <a:noFill/>
          </a:ln>
        </p:spPr>
        <p:txBody>
          <a:bodyPr wrap="square" lIns="0" tIns="0" rIns="0" bIns="0" anchor="ctr" anchorCtr="1">
            <a:spAutoFit/>
          </a:bodyPr>
          <a:lstStyle/>
          <a:p>
            <a:pPr>
              <a:lnSpc>
                <a:spcPct val="150000"/>
              </a:lnSpc>
            </a:pPr>
            <a:r>
              <a:rPr lang="en-US" sz="2800" b="1">
                <a:ln w="0"/>
                <a:solidFill>
                  <a:srgbClr val="BD5F68"/>
                </a:solidFill>
                <a:latin typeface="UTM Avo" panose="02040603050506020204" pitchFamily="18" charset="0"/>
              </a:rPr>
              <a:t>Chú gà nhà em đã ra dáng một chú gà trống đẹp.</a:t>
            </a:r>
            <a:endParaRPr lang="vi-VN" sz="2800" b="1">
              <a:ln w="0"/>
              <a:solidFill>
                <a:srgbClr val="BD5F68"/>
              </a:solidFill>
              <a:latin typeface="UTM Avo" panose="02040603050506020204" pitchFamily="18" charset="0"/>
            </a:endParaRPr>
          </a:p>
        </p:txBody>
      </p:sp>
      <p:sp>
        <p:nvSpPr>
          <p:cNvPr id="11" name="Rectangle 10">
            <a:extLst>
              <a:ext uri="{FF2B5EF4-FFF2-40B4-BE49-F238E27FC236}">
                <a16:creationId xmlns:a16="http://schemas.microsoft.com/office/drawing/2014/main" id="{FC73661A-3440-4C34-AC7E-034C50753E4E}"/>
              </a:ext>
            </a:extLst>
          </p:cNvPr>
          <p:cNvSpPr>
            <a:spLocks noChangeAspect="1"/>
          </p:cNvSpPr>
          <p:nvPr/>
        </p:nvSpPr>
        <p:spPr>
          <a:xfrm>
            <a:off x="228600" y="1999162"/>
            <a:ext cx="11734800" cy="4739759"/>
          </a:xfrm>
          <a:prstGeom prst="rect">
            <a:avLst/>
          </a:prstGeom>
          <a:noFill/>
          <a:ln w="38100">
            <a:noFill/>
          </a:ln>
        </p:spPr>
        <p:txBody>
          <a:bodyPr wrap="square" lIns="0" tIns="0" rIns="0" bIns="0" anchor="ctr" anchorCtr="1">
            <a:spAutoFit/>
          </a:bodyPr>
          <a:lstStyle/>
          <a:p>
            <a:pPr algn="just"/>
            <a:r>
              <a:rPr lang="vi-VN" sz="2800" b="1">
                <a:ln w="0"/>
                <a:solidFill>
                  <a:srgbClr val="2467B8"/>
                </a:solidFill>
                <a:latin typeface="UTM Avo" panose="02040603050506020204" pitchFamily="18" charset="0"/>
              </a:rPr>
              <a:t>Chú cao to, dáng điệu oai vệ</a:t>
            </a:r>
            <a:r>
              <a:rPr lang="en-US" sz="2800" b="1">
                <a:ln w="0"/>
                <a:solidFill>
                  <a:srgbClr val="2467B8"/>
                </a:solidFill>
                <a:latin typeface="UTM Avo" panose="02040603050506020204" pitchFamily="18" charset="0"/>
              </a:rPr>
              <a:t> và có thân hình l</a:t>
            </a:r>
            <a:r>
              <a:rPr lang="vi-VN" sz="2800" b="1">
                <a:ln w="0"/>
                <a:solidFill>
                  <a:srgbClr val="2467B8"/>
                </a:solidFill>
                <a:latin typeface="UTM Avo" panose="02040603050506020204" pitchFamily="18" charset="0"/>
              </a:rPr>
              <a:t>ực lưỡng</a:t>
            </a:r>
            <a:r>
              <a:rPr lang="en-US" sz="2800" b="1">
                <a:ln w="0"/>
                <a:solidFill>
                  <a:srgbClr val="2467B8"/>
                </a:solidFill>
                <a:latin typeface="UTM Avo" panose="02040603050506020204" pitchFamily="18" charset="0"/>
              </a:rPr>
              <a:t>. Bộ lông mượt mà, </a:t>
            </a:r>
            <a:r>
              <a:rPr lang="vi-VN" sz="2800" b="1">
                <a:ln w="0"/>
                <a:solidFill>
                  <a:srgbClr val="2467B8"/>
                </a:solidFill>
                <a:latin typeface="UTM Avo" panose="02040603050506020204" pitchFamily="18" charset="0"/>
              </a:rPr>
              <a:t>màu vàng</a:t>
            </a:r>
            <a:r>
              <a:rPr lang="en-US" sz="2800" b="1">
                <a:ln w="0"/>
                <a:solidFill>
                  <a:srgbClr val="2467B8"/>
                </a:solidFill>
                <a:latin typeface="UTM Avo" panose="02040603050506020204" pitchFamily="18" charset="0"/>
              </a:rPr>
              <a:t> cam</a:t>
            </a:r>
            <a:r>
              <a:rPr lang="vi-VN" sz="2800" b="1">
                <a:ln w="0"/>
                <a:solidFill>
                  <a:srgbClr val="2467B8"/>
                </a:solidFill>
                <a:latin typeface="UTM Avo" panose="02040603050506020204" pitchFamily="18" charset="0"/>
              </a:rPr>
              <a:t> sậm xen lẫn xanh đen óng ánh như pha kim tuyến</a:t>
            </a:r>
            <a:r>
              <a:rPr lang="en-US" sz="2800" b="1">
                <a:ln w="0"/>
                <a:solidFill>
                  <a:srgbClr val="2467B8"/>
                </a:solidFill>
                <a:latin typeface="UTM Avo" panose="02040603050506020204" pitchFamily="18" charset="0"/>
              </a:rPr>
              <a:t> vô cùng bắt mắt. T</a:t>
            </a:r>
            <a:r>
              <a:rPr lang="vi-VN" sz="2800" b="1">
                <a:ln w="0"/>
                <a:solidFill>
                  <a:srgbClr val="2467B8"/>
                </a:solidFill>
                <a:latin typeface="UTM Avo" panose="02040603050506020204" pitchFamily="18" charset="0"/>
              </a:rPr>
              <a:t>rên đầu chú đội một cái nón hình răng cưa đỏ thẫm như màu hồng nhung. </a:t>
            </a:r>
            <a:r>
              <a:rPr lang="en-US" sz="2800" b="1">
                <a:ln w="0"/>
                <a:solidFill>
                  <a:srgbClr val="2467B8"/>
                </a:solidFill>
                <a:latin typeface="UTM Avo" panose="02040603050506020204" pitchFamily="18" charset="0"/>
              </a:rPr>
              <a:t>Cái mỏ cứng, </a:t>
            </a:r>
            <a:r>
              <a:rPr lang="vi-VN" sz="2800" b="1">
                <a:ln w="0"/>
                <a:solidFill>
                  <a:srgbClr val="2467B8"/>
                </a:solidFill>
                <a:latin typeface="UTM Avo" panose="02040603050506020204" pitchFamily="18" charset="0"/>
              </a:rPr>
              <a:t>khum khum hình trăng khuyết và </a:t>
            </a:r>
            <a:r>
              <a:rPr lang="en-US" sz="2800" b="1">
                <a:ln w="0"/>
                <a:solidFill>
                  <a:srgbClr val="2467B8"/>
                </a:solidFill>
                <a:latin typeface="UTM Avo" panose="02040603050506020204" pitchFamily="18" charset="0"/>
              </a:rPr>
              <a:t>chóp mỏ cúp lại. Hai mắt chú tròn xoe như hai viên bi, sáng lấp lánh như ánh sao trời. Vũ khí của chú chính là cặp chân cứng </a:t>
            </a:r>
            <a:r>
              <a:rPr lang="vi-VN" sz="2800" b="1">
                <a:ln w="0"/>
                <a:solidFill>
                  <a:srgbClr val="2467B8"/>
                </a:solidFill>
                <a:latin typeface="UTM Avo" panose="02040603050506020204" pitchFamily="18" charset="0"/>
              </a:rPr>
              <a:t>như hai đoạn sắt được bọc bởi vô vàn những chiếc vảy màu vàng sậm</a:t>
            </a:r>
            <a:r>
              <a:rPr lang="en-US" sz="2800" b="1">
                <a:ln w="0"/>
                <a:solidFill>
                  <a:srgbClr val="2467B8"/>
                </a:solidFill>
                <a:latin typeface="UTM Avo" panose="02040603050506020204" pitchFamily="18" charset="0"/>
              </a:rPr>
              <a:t>. </a:t>
            </a:r>
            <a:r>
              <a:rPr lang="vi-VN" sz="2800" b="1">
                <a:ln w="0"/>
                <a:solidFill>
                  <a:srgbClr val="2467B8"/>
                </a:solidFill>
                <a:latin typeface="UTM Avo" panose="02040603050506020204" pitchFamily="18" charset="0"/>
              </a:rPr>
              <a:t>Mỗi chân có một cái cựa dài nhọn hoắt như mũi dao bấm.</a:t>
            </a:r>
            <a:r>
              <a:rPr lang="en-US" sz="2800" b="1">
                <a:ln w="0"/>
                <a:solidFill>
                  <a:srgbClr val="2467B8"/>
                </a:solidFill>
                <a:latin typeface="UTM Avo" panose="02040603050506020204" pitchFamily="18" charset="0"/>
              </a:rPr>
              <a:t> Tuyệt vời nhất là b</a:t>
            </a:r>
            <a:r>
              <a:rPr lang="vi-VN" sz="2800" b="1">
                <a:ln w="0"/>
                <a:solidFill>
                  <a:srgbClr val="2467B8"/>
                </a:solidFill>
                <a:latin typeface="UTM Avo" panose="02040603050506020204" pitchFamily="18" charset="0"/>
              </a:rPr>
              <a:t>ộ lông đuôi của chú</a:t>
            </a:r>
            <a:r>
              <a:rPr lang="en-US" sz="2800" b="1">
                <a:ln w="0"/>
                <a:solidFill>
                  <a:srgbClr val="2467B8"/>
                </a:solidFill>
                <a:latin typeface="UTM Avo" panose="02040603050506020204" pitchFamily="18" charset="0"/>
              </a:rPr>
              <a:t>. Nó</a:t>
            </a:r>
            <a:r>
              <a:rPr lang="vi-VN" sz="2800" b="1">
                <a:ln w="0"/>
                <a:solidFill>
                  <a:srgbClr val="2467B8"/>
                </a:solidFill>
                <a:latin typeface="UTM Avo" panose="02040603050506020204" pitchFamily="18" charset="0"/>
              </a:rPr>
              <a:t> mới đẹp làm sao, vừa dài vừa cong vút về sau như những cành liễu rũ ven hồ.</a:t>
            </a:r>
          </a:p>
        </p:txBody>
      </p:sp>
    </p:spTree>
    <p:extLst>
      <p:ext uri="{BB962C8B-B14F-4D97-AF65-F5344CB8AC3E}">
        <p14:creationId xmlns:p14="http://schemas.microsoft.com/office/powerpoint/2010/main" val="1787147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par>
                          <p:cTn id="25" fill="hold">
                            <p:stCondLst>
                              <p:cond delay="1000"/>
                            </p:stCondLst>
                            <p:childTnLst>
                              <p:par>
                                <p:cTn id="26" presetID="16" presetClass="entr" presetSubtype="42" fill="hold" grpId="0" nodeType="afterEffect">
                                  <p:stCondLst>
                                    <p:cond delay="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out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745045" y="592545"/>
            <a:ext cx="4701928"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NHẬN XÉT</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66487151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4206707" y="592545"/>
            <a:ext cx="3778600"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DẶN DÒ</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371862185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402795" y="592545"/>
            <a:ext cx="5386411" cy="1323439"/>
          </a:xfrm>
          <a:prstGeom prst="rect">
            <a:avLst/>
          </a:prstGeom>
          <a:noFill/>
        </p:spPr>
        <p:txBody>
          <a:bodyPr wrap="none" lIns="91440" tIns="45720" rIns="91440" bIns="45720">
            <a:spAutoFit/>
          </a:bodyPr>
          <a:lstStyle/>
          <a:p>
            <a:pPr algn="ctr"/>
            <a:r>
              <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KH</a:t>
            </a: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ỞI ĐỘNG</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908562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形状 "/>
          <p:cNvSpPr/>
          <p:nvPr>
            <p:custDataLst>
              <p:tags r:id="rId1"/>
            </p:custDataLst>
          </p:nvPr>
        </p:nvSpPr>
        <p:spPr>
          <a:xfrm>
            <a:off x="1092960"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6" name="PA_库_Circle "/>
          <p:cNvSpPr/>
          <p:nvPr>
            <p:custDataLst>
              <p:tags r:id="rId2"/>
            </p:custDataLst>
          </p:nvPr>
        </p:nvSpPr>
        <p:spPr>
          <a:xfrm>
            <a:off x="1713648" y="1749480"/>
            <a:ext cx="981125" cy="981125"/>
          </a:xfrm>
          <a:prstGeom prst="ellipse">
            <a:avLst/>
          </a:prstGeom>
          <a:solidFill>
            <a:srgbClr val="3B7148"/>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dirty="0">
              <a:ln>
                <a:noFill/>
              </a:ln>
              <a:solidFill>
                <a:srgbClr val="737572"/>
              </a:solidFill>
              <a:effectLst/>
              <a:uLnTx/>
              <a:uFillTx/>
              <a:latin typeface="印品黑体" panose="00000500000000000000" pitchFamily="2" charset="-122"/>
              <a:ea typeface="印品黑体" panose="00000500000000000000" pitchFamily="2" charset="-122"/>
              <a:sym typeface="Lato Light"/>
            </a:endParaRPr>
          </a:p>
        </p:txBody>
      </p:sp>
      <p:sp>
        <p:nvSpPr>
          <p:cNvPr id="11" name="PA_库_形状 "/>
          <p:cNvSpPr/>
          <p:nvPr>
            <p:custDataLst>
              <p:tags r:id="rId3"/>
            </p:custDataLst>
          </p:nvPr>
        </p:nvSpPr>
        <p:spPr>
          <a:xfrm>
            <a:off x="8860366"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12" name="PA_库_Circle "/>
          <p:cNvSpPr/>
          <p:nvPr>
            <p:custDataLst>
              <p:tags r:id="rId4"/>
            </p:custDataLst>
          </p:nvPr>
        </p:nvSpPr>
        <p:spPr>
          <a:xfrm>
            <a:off x="9464880" y="1749480"/>
            <a:ext cx="981126" cy="981125"/>
          </a:xfrm>
          <a:prstGeom prst="ellipse">
            <a:avLst/>
          </a:prstGeom>
          <a:solidFill>
            <a:srgbClr val="89B193"/>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pic>
        <p:nvPicPr>
          <p:cNvPr id="20" name="图片 2" descr="图片包含 鲜花, 就坐, 小, 餐桌&#10;&#10;自动生成的说明">
            <a:extLst>
              <a:ext uri="{FF2B5EF4-FFF2-40B4-BE49-F238E27FC236}">
                <a16:creationId xmlns:a16="http://schemas.microsoft.com/office/drawing/2014/main" id="{7A530103-96B9-46EE-98EE-2E4C228C4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48598" y="94032"/>
            <a:ext cx="6858000" cy="6858000"/>
          </a:xfrm>
          <a:prstGeom prst="rect">
            <a:avLst/>
          </a:prstGeom>
        </p:spPr>
      </p:pic>
      <p:sp>
        <p:nvSpPr>
          <p:cNvPr id="21" name="Rectangle 20">
            <a:extLst>
              <a:ext uri="{FF2B5EF4-FFF2-40B4-BE49-F238E27FC236}">
                <a16:creationId xmlns:a16="http://schemas.microsoft.com/office/drawing/2014/main" id="{21D97781-49AA-4C05-BCCA-851DC5F304B1}"/>
              </a:ext>
            </a:extLst>
          </p:cNvPr>
          <p:cNvSpPr>
            <a:spLocks noChangeAspect="1"/>
          </p:cNvSpPr>
          <p:nvPr/>
        </p:nvSpPr>
        <p:spPr>
          <a:xfrm>
            <a:off x="1213620" y="3050154"/>
            <a:ext cx="1981181" cy="2501390"/>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3B7148"/>
                </a:solidFill>
                <a:latin typeface="UTM Avo" panose="02040603050506020204" pitchFamily="18" charset="0"/>
              </a:rPr>
              <a:t>Xem lại bài, hoàn chỉnh bài viết</a:t>
            </a:r>
            <a:endParaRPr lang="vi-VN" sz="2800" b="1">
              <a:ln w="0"/>
              <a:solidFill>
                <a:srgbClr val="3B7148"/>
              </a:solidFill>
              <a:latin typeface="UTM Avo" panose="02040603050506020204" pitchFamily="18" charset="0"/>
            </a:endParaRPr>
          </a:p>
        </p:txBody>
      </p:sp>
      <p:sp>
        <p:nvSpPr>
          <p:cNvPr id="22" name="Rectangle 21">
            <a:extLst>
              <a:ext uri="{FF2B5EF4-FFF2-40B4-BE49-F238E27FC236}">
                <a16:creationId xmlns:a16="http://schemas.microsoft.com/office/drawing/2014/main" id="{346776B2-1A1F-4371-9425-C6F502F0F538}"/>
              </a:ext>
            </a:extLst>
          </p:cNvPr>
          <p:cNvSpPr>
            <a:spLocks noChangeAspect="1"/>
          </p:cNvSpPr>
          <p:nvPr/>
        </p:nvSpPr>
        <p:spPr>
          <a:xfrm>
            <a:off x="8981026" y="3523032"/>
            <a:ext cx="1981181" cy="1208729"/>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89B193"/>
                </a:solidFill>
                <a:latin typeface="UTM Avo" panose="02040603050506020204" pitchFamily="18" charset="0"/>
              </a:rPr>
              <a:t>Chuẩn bị bài sau</a:t>
            </a:r>
            <a:endParaRPr lang="vi-VN" sz="2800" b="1">
              <a:ln w="0"/>
              <a:solidFill>
                <a:srgbClr val="89B193"/>
              </a:solidFill>
              <a:latin typeface="UTM Avo" panose="02040603050506020204" pitchFamily="18" charset="0"/>
            </a:endParaRPr>
          </a:p>
        </p:txBody>
      </p:sp>
    </p:spTree>
    <p:extLst>
      <p:ext uri="{BB962C8B-B14F-4D97-AF65-F5344CB8AC3E}">
        <p14:creationId xmlns:p14="http://schemas.microsoft.com/office/powerpoint/2010/main" val="22259481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15" dur="1500" fill="hold"/>
                                        <p:tgtEl>
                                          <p:spTgt spid="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6">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6">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6">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xEl>
                                              <p:charRg st="4294967295" end="4294967295"/>
                                            </p:txEl>
                                          </p:spTgt>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3"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1">
                                            <p:txEl>
                                              <p:charRg st="4294967295" end="4294967295"/>
                                            </p:txEl>
                                          </p:spTgt>
                                        </p:tgtEl>
                                      </p:cBhvr>
                                    </p:animEffect>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1"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1" grpId="0" autoUpdateAnimBg="0"/>
      <p:bldP spid="12" grpId="0" autoUpdateAnimBg="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659735" y="178640"/>
            <a:ext cx="3310890"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851587" y="540269"/>
              <a:ext cx="659519" cy="1938992"/>
            </a:xfrm>
            <a:prstGeom prst="rect">
              <a:avLst/>
            </a:prstGeom>
            <a:noFill/>
          </p:spPr>
          <p:txBody>
            <a:bodyPr wrap="none" lIns="91440" tIns="45720" rIns="91440" bIns="45720">
              <a:spAutoFit/>
            </a:bodyPr>
            <a:lstStyle/>
            <a:p>
              <a:pPr algn="ctr"/>
              <a:r>
                <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rPr>
                <a:t>T</a:t>
              </a: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ạm </a:t>
              </a:r>
            </a:p>
            <a:p>
              <a:pPr algn="ct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biệt!</a:t>
              </a:r>
              <a:endPar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522304" y="3279526"/>
            <a:ext cx="3408304" cy="193899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CHÚC EM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HỌC TỐT!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spTree>
    <p:extLst>
      <p:ext uri="{BB962C8B-B14F-4D97-AF65-F5344CB8AC3E}">
        <p14:creationId xmlns:p14="http://schemas.microsoft.com/office/powerpoint/2010/main" val="12512022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2" presetClass="entr" presetSubtype="0" fill="hold" grpId="0" nodeType="withEffect">
                                  <p:stCondLst>
                                    <p:cond delay="0"/>
                                  </p:stCondLst>
                                  <p:iterate type="wd">
                                    <p:tmPct val="10000"/>
                                  </p:iterate>
                                  <p:childTnLst>
                                    <p:set>
                                      <p:cBhvr>
                                        <p:cTn id="11" dur="1" fill="hold">
                                          <p:stCondLst>
                                            <p:cond delay="0"/>
                                          </p:stCondLst>
                                        </p:cTn>
                                        <p:tgtEl>
                                          <p:spTgt spid="24"/>
                                        </p:tgtEl>
                                        <p:attrNameLst>
                                          <p:attrName>style.visibility</p:attrName>
                                        </p:attrNameLst>
                                      </p:cBhvr>
                                      <p:to>
                                        <p:strVal val="visible"/>
                                      </p:to>
                                    </p:set>
                                    <p:animScale>
                                      <p:cBhvr>
                                        <p:cTn id="12"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4"/>
                                        </p:tgtEl>
                                        <p:attrNameLst>
                                          <p:attrName>ppt_x</p:attrName>
                                          <p:attrName>ppt_y</p:attrName>
                                        </p:attrNameLst>
                                      </p:cBhvr>
                                    </p:animMotion>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654871" y="5894293"/>
            <a:ext cx="3290553" cy="971550"/>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3"/>
            <a:ext cx="10909710" cy="28523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1467237" y="1094805"/>
            <a:ext cx="9257527" cy="1200329"/>
          </a:xfrm>
          <a:prstGeom prst="rect">
            <a:avLst/>
          </a:prstGeom>
          <a:noFill/>
        </p:spPr>
        <p:txBody>
          <a:bodyPr wrap="square" lIns="91440" tIns="45720" rIns="91440" bIns="45720">
            <a:spAutoFit/>
          </a:bodyPr>
          <a:lstStyle/>
          <a:p>
            <a:pPr algn="ctr"/>
            <a:r>
              <a:rPr lang="vi-VN" sz="3600">
                <a:ln w="0"/>
                <a:solidFill>
                  <a:srgbClr val="305841"/>
                </a:solidFill>
                <a:latin typeface="UTM Avo" panose="02040603050506020204" pitchFamily="18" charset="0"/>
              </a:rPr>
              <a:t>Con gì đôi cánh mỏng tang</a:t>
            </a:r>
          </a:p>
          <a:p>
            <a:pPr algn="ctr"/>
            <a:r>
              <a:rPr lang="vi-VN" sz="3600">
                <a:ln w="0"/>
                <a:solidFill>
                  <a:srgbClr val="305841"/>
                </a:solidFill>
                <a:latin typeface="UTM Avo" panose="02040603050506020204" pitchFamily="18" charset="0"/>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296" y="2111436"/>
            <a:ext cx="5229937" cy="5229937"/>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096000" y="3761610"/>
            <a:ext cx="5275384" cy="646331"/>
          </a:xfrm>
          <a:prstGeom prst="rect">
            <a:avLst/>
          </a:prstGeom>
          <a:noFill/>
        </p:spPr>
        <p:txBody>
          <a:bodyPr wrap="square" lIns="91440" tIns="45720" rIns="91440" bIns="45720">
            <a:spAutoFit/>
          </a:bodyPr>
          <a:lstStyle/>
          <a:p>
            <a:pPr algn="ctr"/>
            <a:r>
              <a:rPr lang="en-US" sz="3600" b="1">
                <a:ln w="0"/>
                <a:solidFill>
                  <a:srgbClr val="3797B4"/>
                </a:solidFill>
                <a:latin typeface="UTM Avo" panose="02040603050506020204" pitchFamily="18" charset="0"/>
              </a:rPr>
              <a:t>Con chuồn chuồn</a:t>
            </a:r>
            <a:endParaRPr lang="vi-VN" sz="3600" b="1">
              <a:ln w="0"/>
              <a:solidFill>
                <a:srgbClr val="3797B4"/>
              </a:solidFill>
              <a:latin typeface="UTM Avo" panose="02040603050506020204" pitchFamily="18" charset="0"/>
            </a:endParaRPr>
          </a:p>
        </p:txBody>
      </p:sp>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116087" y="5994184"/>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Đầu đội mũ đỏ,</a:t>
            </a:r>
          </a:p>
          <a:p>
            <a:r>
              <a:rPr lang="vi-VN" sz="3600">
                <a:ln w="0"/>
                <a:solidFill>
                  <a:srgbClr val="305841"/>
                </a:solidFill>
                <a:latin typeface="UTM Avo" panose="02040603050506020204" pitchFamily="18" charset="0"/>
              </a:rPr>
              <a:t>Chân xỏ giày vàng,</a:t>
            </a:r>
          </a:p>
          <a:p>
            <a:r>
              <a:rPr lang="vi-VN" sz="3600">
                <a:ln w="0"/>
                <a:solidFill>
                  <a:srgbClr val="305841"/>
                </a:solidFill>
                <a:latin typeface="UTM Avo" panose="02040603050506020204" pitchFamily="18" charset="0"/>
              </a:rPr>
              <a:t>Miệng gọi loa vang,</a:t>
            </a:r>
          </a:p>
          <a:p>
            <a:r>
              <a:rPr lang="vi-VN" sz="3600">
                <a:ln w="0"/>
                <a:solidFill>
                  <a:srgbClr val="305841"/>
                </a:solidFill>
                <a:latin typeface="UTM Avo" panose="02040603050506020204" pitchFamily="18" charset="0"/>
              </a:rPr>
              <a:t>Cả làng thức giấc</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522" y="2836819"/>
            <a:ext cx="4513712" cy="4513712"/>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891407" y="3745924"/>
            <a:ext cx="5275384" cy="646331"/>
          </a:xfrm>
          <a:prstGeom prst="rect">
            <a:avLst/>
          </a:prstGeom>
          <a:noFill/>
        </p:spPr>
        <p:txBody>
          <a:bodyPr wrap="square" lIns="91440" tIns="45720" rIns="91440" bIns="45720">
            <a:spAutoFit/>
          </a:bodyPr>
          <a:lstStyle/>
          <a:p>
            <a:pPr algn="ctr"/>
            <a:r>
              <a:rPr lang="en-US" sz="3600" b="1">
                <a:ln w="0"/>
                <a:solidFill>
                  <a:srgbClr val="D6102E"/>
                </a:solidFill>
                <a:latin typeface="UTM Avo" panose="02040603050506020204" pitchFamily="18" charset="0"/>
              </a:rPr>
              <a:t>Con gà trống</a:t>
            </a:r>
            <a:endParaRPr lang="vi-VN" sz="3600" b="1">
              <a:ln w="0"/>
              <a:solidFill>
                <a:srgbClr val="D6102E"/>
              </a:solidFill>
              <a:latin typeface="UTM Avo" panose="02040603050506020204" pitchFamily="18" charset="0"/>
            </a:endParaRPr>
          </a:p>
        </p:txBody>
      </p:sp>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Cũng mang tên mèo</a:t>
            </a:r>
          </a:p>
          <a:p>
            <a:r>
              <a:rPr lang="vi-VN" sz="3600">
                <a:ln w="0"/>
                <a:solidFill>
                  <a:srgbClr val="305841"/>
                </a:solidFill>
                <a:latin typeface="UTM Avo" panose="02040603050506020204" pitchFamily="18" charset="0"/>
              </a:rPr>
              <a:t>Nhưng thuộc loài chim</a:t>
            </a:r>
          </a:p>
          <a:p>
            <a:r>
              <a:rPr lang="vi-VN" sz="3600">
                <a:ln w="0"/>
                <a:solidFill>
                  <a:srgbClr val="305841"/>
                </a:solidFill>
                <a:latin typeface="UTM Avo" panose="02040603050506020204" pitchFamily="18" charset="0"/>
              </a:rPr>
              <a:t>Ngày ngủ lim dim</a:t>
            </a:r>
          </a:p>
          <a:p>
            <a:r>
              <a:rPr lang="vi-VN" sz="3600">
                <a:ln w="0"/>
                <a:solidFill>
                  <a:srgbClr val="305841"/>
                </a:solidFill>
                <a:latin typeface="UTM Avo" panose="02040603050506020204" pitchFamily="18" charset="0"/>
              </a:rPr>
              <a:t>Đêm bay lùng chuột</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9630" y="3091278"/>
            <a:ext cx="4111161" cy="411116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288528" y="4078358"/>
            <a:ext cx="5275384" cy="646331"/>
          </a:xfrm>
          <a:prstGeom prst="rect">
            <a:avLst/>
          </a:prstGeom>
          <a:noFill/>
        </p:spPr>
        <p:txBody>
          <a:bodyPr wrap="square" lIns="91440" tIns="45720" rIns="91440" bIns="45720">
            <a:spAutoFit/>
          </a:bodyPr>
          <a:lstStyle/>
          <a:p>
            <a:pPr algn="ctr"/>
            <a:r>
              <a:rPr lang="en-US" sz="3600" b="1">
                <a:ln w="0"/>
                <a:solidFill>
                  <a:srgbClr val="6C371F"/>
                </a:solidFill>
                <a:latin typeface="UTM Avo" panose="02040603050506020204" pitchFamily="18" charset="0"/>
              </a:rPr>
              <a:t>Con cú mèo</a:t>
            </a:r>
            <a:endParaRPr lang="vi-VN" sz="3600" b="1">
              <a:ln w="0"/>
              <a:solidFill>
                <a:srgbClr val="6C371F"/>
              </a:solidFill>
              <a:latin typeface="UTM Avo" panose="02040603050506020204" pitchFamily="18" charset="0"/>
            </a:endParaRPr>
          </a:p>
        </p:txBody>
      </p:sp>
      <p:sp>
        <p:nvSpPr>
          <p:cNvPr id="2" name="Oval 1">
            <a:extLst>
              <a:ext uri="{FF2B5EF4-FFF2-40B4-BE49-F238E27FC236}">
                <a16:creationId xmlns:a16="http://schemas.microsoft.com/office/drawing/2014/main" id="{D383A17B-9042-4F3A-AF93-EF271D80C0D0}"/>
              </a:ext>
            </a:extLst>
          </p:cNvPr>
          <p:cNvSpPr/>
          <p:nvPr/>
        </p:nvSpPr>
        <p:spPr>
          <a:xfrm>
            <a:off x="7250" y="5923103"/>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554" y="3221787"/>
            <a:ext cx="3542357" cy="3542357"/>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561688" y="592545"/>
            <a:ext cx="5068632"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LUYỆN TẬP</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878935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7" y="495300"/>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834" y="905190"/>
            <a:ext cx="1847273" cy="1847273"/>
          </a:xfrm>
          <a:prstGeom prst="ellipse">
            <a:avLst/>
          </a:prstGeom>
          <a:solidFill>
            <a:srgbClr val="BD5F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6" y="1513711"/>
            <a:ext cx="1481135" cy="646331"/>
          </a:xfrm>
          <a:prstGeom prst="rect">
            <a:avLst/>
          </a:prstGeom>
          <a:noFill/>
        </p:spPr>
        <p:txBody>
          <a:bodyPr wrap="square" lIns="91440" tIns="45720" rIns="91440" bIns="45720">
            <a:spAutoFit/>
          </a:bodyPr>
          <a:lstStyle/>
          <a:p>
            <a:pPr algn="ctr"/>
            <a:r>
              <a:rPr lang="en-US" sz="3600" b="1">
                <a:ln w="0"/>
                <a:solidFill>
                  <a:srgbClr val="F2F2F2"/>
                </a:solidFill>
                <a:latin typeface="UTM Avo" panose="02040603050506020204" pitchFamily="18" charset="0"/>
              </a:rPr>
              <a:t>Bài 1</a:t>
            </a:r>
            <a:endParaRPr lang="vi-VN" sz="3600" b="1">
              <a:ln w="0"/>
              <a:solidFill>
                <a:srgbClr val="F2F2F2"/>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p:nvPr/>
        </p:nvSpPr>
        <p:spPr>
          <a:xfrm>
            <a:off x="3067431" y="1023060"/>
            <a:ext cx="8942117" cy="1492233"/>
          </a:xfrm>
          <a:prstGeom prst="snip1Rect">
            <a:avLst/>
          </a:prstGeom>
          <a:solidFill>
            <a:srgbClr val="BD5F68"/>
          </a:solidFill>
          <a:ln w="38100">
            <a:solidFill>
              <a:srgbClr val="F0F0F0"/>
            </a:solidFill>
          </a:ln>
        </p:spPr>
        <p:txBody>
          <a:bodyPr wrap="square" lIns="0" tIns="0" rIns="0" bIns="0" anchor="ctr" anchorCtr="1">
            <a:spAutoFit/>
          </a:bodyPr>
          <a:lstStyle/>
          <a:p>
            <a:pPr>
              <a:lnSpc>
                <a:spcPct val="150000"/>
              </a:lnSpc>
            </a:pPr>
            <a:r>
              <a:rPr lang="vi-VN" sz="3200">
                <a:ln w="0"/>
                <a:solidFill>
                  <a:srgbClr val="FCF9F7"/>
                </a:solidFill>
                <a:latin typeface="UTM Avo" panose="02040603050506020204" pitchFamily="18" charset="0"/>
              </a:rPr>
              <a:t>Bài </a:t>
            </a:r>
            <a:r>
              <a:rPr lang="en-US" sz="3200" b="1">
                <a:ln w="0"/>
                <a:solidFill>
                  <a:srgbClr val="FCF9F7"/>
                </a:solidFill>
                <a:latin typeface="UTM Avo" panose="02040603050506020204" pitchFamily="18" charset="0"/>
              </a:rPr>
              <a:t>C</a:t>
            </a:r>
            <a:r>
              <a:rPr lang="vi-VN" sz="3200" b="1">
                <a:ln w="0"/>
                <a:solidFill>
                  <a:srgbClr val="FCF9F7"/>
                </a:solidFill>
                <a:latin typeface="UTM Avo" panose="02040603050506020204" pitchFamily="18" charset="0"/>
              </a:rPr>
              <a:t>on chuồn chuồn nước</a:t>
            </a:r>
            <a:r>
              <a:rPr lang="vi-VN" sz="3200">
                <a:ln w="0"/>
                <a:solidFill>
                  <a:srgbClr val="FCF9F7"/>
                </a:solidFill>
                <a:latin typeface="UTM Avo" panose="02040603050506020204" pitchFamily="18" charset="0"/>
              </a:rPr>
              <a:t> có mấy đoạn? </a:t>
            </a:r>
            <a:endParaRPr lang="en-US" sz="3200">
              <a:ln w="0"/>
              <a:solidFill>
                <a:srgbClr val="FCF9F7"/>
              </a:solidFill>
              <a:latin typeface="UTM Avo" panose="02040603050506020204" pitchFamily="18" charset="0"/>
            </a:endParaRPr>
          </a:p>
          <a:p>
            <a:pPr>
              <a:lnSpc>
                <a:spcPct val="150000"/>
              </a:lnSpc>
            </a:pPr>
            <a:r>
              <a:rPr lang="vi-VN" sz="3200">
                <a:ln w="0"/>
                <a:solidFill>
                  <a:srgbClr val="FCF9F7"/>
                </a:solidFill>
                <a:latin typeface="UTM Avo" panose="02040603050506020204" pitchFamily="18" charset="0"/>
              </a:rPr>
              <a:t>Tìm ý chính của mỗi đoạn?</a:t>
            </a:r>
          </a:p>
        </p:txBody>
      </p:sp>
      <p:pic>
        <p:nvPicPr>
          <p:cNvPr id="9" name="Picture 8">
            <a:extLst>
              <a:ext uri="{FF2B5EF4-FFF2-40B4-BE49-F238E27FC236}">
                <a16:creationId xmlns:a16="http://schemas.microsoft.com/office/drawing/2014/main" id="{4D9119A8-B9D0-42F3-B6D8-A6426AEFB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776" y="3043053"/>
            <a:ext cx="6010099" cy="360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4139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250"/>
                            </p:stCondLst>
                            <p:childTnLst>
                              <p:par>
                                <p:cTn id="20" presetID="21"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68092" y="421105"/>
            <a:ext cx="64883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176186" y="1199566"/>
            <a:ext cx="11839628"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176186" y="3162287"/>
            <a:ext cx="11839628"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213204B-ED10-49F0-9AF2-BC60903803EB}"/>
              </a:ext>
            </a:extLst>
          </p:cNvPr>
          <p:cNvSpPr/>
          <p:nvPr/>
        </p:nvSpPr>
        <p:spPr>
          <a:xfrm>
            <a:off x="176186" y="1199566"/>
            <a:ext cx="11839628" cy="5478423"/>
          </a:xfrm>
          <a:prstGeom prst="rect">
            <a:avLst/>
          </a:prstGeom>
          <a:noFill/>
        </p:spPr>
        <p:txBody>
          <a:bodyPr wrap="square" lIns="91440" tIns="45720" rIns="91440" bIns="45720">
            <a:spAutoFit/>
          </a:bodyPr>
          <a:lstStyle/>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2500">
              <a:ln w="0"/>
              <a:solidFill>
                <a:srgbClr val="26663F"/>
              </a:solidFill>
              <a:latin typeface="UTM Avo" panose="02040603050506020204" pitchFamily="18" charset="0"/>
            </a:endParaRPr>
          </a:p>
          <a:p>
            <a:pPr algn="r"/>
            <a:r>
              <a:rPr lang="vi-VN" sz="2500">
                <a:ln w="0"/>
                <a:solidFill>
                  <a:srgbClr val="26663F"/>
                </a:solidFill>
                <a:latin typeface="UTM Avo" panose="02040603050506020204" pitchFamily="18" charset="0"/>
              </a:rPr>
              <a:t>NGUYỄN THẾ HỘI</a:t>
            </a:r>
          </a:p>
        </p:txBody>
      </p:sp>
    </p:spTree>
    <p:extLst>
      <p:ext uri="{BB962C8B-B14F-4D97-AF65-F5344CB8AC3E}">
        <p14:creationId xmlns:p14="http://schemas.microsoft.com/office/powerpoint/2010/main" val="208844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213204B-ED10-49F0-9AF2-BC60903803EB}"/>
              </a:ext>
            </a:extLst>
          </p:cNvPr>
          <p:cNvSpPr/>
          <p:nvPr/>
        </p:nvSpPr>
        <p:spPr>
          <a:xfrm>
            <a:off x="176186" y="1199566"/>
            <a:ext cx="5538814" cy="4770537"/>
          </a:xfrm>
          <a:prstGeom prst="rect">
            <a:avLst/>
          </a:prstGeom>
          <a:noFill/>
        </p:spPr>
        <p:txBody>
          <a:bodyPr wrap="square" lIns="91440" tIns="45720" rIns="91440" bIns="45720">
            <a:spAutoFit/>
          </a:bodyPr>
          <a:lstStyle/>
          <a:p>
            <a:pPr algn="just"/>
            <a:r>
              <a:rPr lang="en-US" sz="1600">
                <a:ln w="0"/>
                <a:solidFill>
                  <a:srgbClr val="26663F"/>
                </a:solidFill>
                <a:latin typeface="UTM Avo" panose="02040603050506020204" pitchFamily="18" charset="0"/>
              </a:rPr>
              <a:t>	</a:t>
            </a:r>
            <a:r>
              <a:rPr lang="vi-VN" sz="1600">
                <a:ln w="0"/>
                <a:solidFill>
                  <a:srgbClr val="D69E00"/>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1600">
                <a:ln w="0"/>
                <a:solidFill>
                  <a:srgbClr val="26663F"/>
                </a:solidFill>
                <a:latin typeface="UTM Avo" panose="02040603050506020204" pitchFamily="18" charset="0"/>
              </a:rPr>
              <a:t>	</a:t>
            </a:r>
            <a:r>
              <a:rPr lang="vi-VN" sz="1600">
                <a:ln w="0"/>
                <a:solidFill>
                  <a:srgbClr val="D05F12"/>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1600">
              <a:ln w="0"/>
              <a:solidFill>
                <a:srgbClr val="26663F"/>
              </a:solidFill>
              <a:latin typeface="UTM Avo" panose="02040603050506020204" pitchFamily="18" charset="0"/>
            </a:endParaRPr>
          </a:p>
          <a:p>
            <a:pPr algn="r"/>
            <a:r>
              <a:rPr lang="vi-VN" sz="1600">
                <a:ln w="0"/>
                <a:solidFill>
                  <a:srgbClr val="26663F"/>
                </a:solidFill>
                <a:latin typeface="UTM Avo" panose="02040603050506020204" pitchFamily="18" charset="0"/>
              </a:rPr>
              <a:t>NGUYỄN THẾ HỘI</a:t>
            </a:r>
          </a:p>
        </p:txBody>
      </p:sp>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36396" y="407327"/>
            <a:ext cx="61835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6045080" y="1199566"/>
            <a:ext cx="5970734"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6045080" y="3162287"/>
            <a:ext cx="5970734"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6E987-7534-4502-B2B0-D8C9FF6DB997}"/>
              </a:ext>
            </a:extLst>
          </p:cNvPr>
          <p:cNvSpPr/>
          <p:nvPr/>
        </p:nvSpPr>
        <p:spPr>
          <a:xfrm>
            <a:off x="6045081" y="1393506"/>
            <a:ext cx="5970733" cy="1569660"/>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1: </a:t>
            </a:r>
            <a:r>
              <a:rPr lang="vi-VN" sz="3200">
                <a:ln w="0"/>
                <a:solidFill>
                  <a:srgbClr val="660066"/>
                </a:solidFill>
                <a:latin typeface="UTM Avo" panose="02040603050506020204" pitchFamily="18" charset="0"/>
              </a:rPr>
              <a:t>Tả ngoại hình của chú chuồn chuồn nước lúc đậu một chỗ.</a:t>
            </a:r>
          </a:p>
        </p:txBody>
      </p:sp>
      <p:sp>
        <p:nvSpPr>
          <p:cNvPr id="10" name="Rectangle 9">
            <a:extLst>
              <a:ext uri="{FF2B5EF4-FFF2-40B4-BE49-F238E27FC236}">
                <a16:creationId xmlns:a16="http://schemas.microsoft.com/office/drawing/2014/main" id="{1A62EE1A-CF0F-4833-813C-09F247906415}"/>
              </a:ext>
            </a:extLst>
          </p:cNvPr>
          <p:cNvSpPr/>
          <p:nvPr/>
        </p:nvSpPr>
        <p:spPr>
          <a:xfrm>
            <a:off x="6096000" y="3356227"/>
            <a:ext cx="5970733" cy="2554545"/>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2: </a:t>
            </a:r>
            <a:r>
              <a:rPr lang="vi-VN" sz="3200">
                <a:ln w="0"/>
                <a:solidFill>
                  <a:srgbClr val="660066"/>
                </a:solidFill>
                <a:latin typeface="UTM Avo" panose="02040603050506020204" pitchFamily="18" charset="0"/>
              </a:rPr>
              <a:t>Tả chú chuồn chuồn nước lúc tung cánh bay, kết hợp tả cảnh đẹp của</a:t>
            </a:r>
            <a:br>
              <a:rPr lang="en-US" sz="3200">
                <a:ln w="0"/>
                <a:solidFill>
                  <a:srgbClr val="660066"/>
                </a:solidFill>
                <a:latin typeface="UTM Avo" panose="02040603050506020204" pitchFamily="18" charset="0"/>
              </a:rPr>
            </a:br>
            <a:r>
              <a:rPr lang="vi-VN" sz="3200">
                <a:ln w="0"/>
                <a:solidFill>
                  <a:srgbClr val="660066"/>
                </a:solidFill>
                <a:latin typeface="UTM Avo" panose="02040603050506020204" pitchFamily="18" charset="0"/>
              </a:rPr>
              <a:t> thiên nhiên theo cánh bay của chú chuồn chuồn.</a:t>
            </a:r>
          </a:p>
        </p:txBody>
      </p:sp>
    </p:spTree>
    <p:extLst>
      <p:ext uri="{BB962C8B-B14F-4D97-AF65-F5344CB8AC3E}">
        <p14:creationId xmlns:p14="http://schemas.microsoft.com/office/powerpoint/2010/main" val="303654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942</Words>
  <Application>Microsoft Office PowerPoint</Application>
  <PresentationFormat>Widescreen</PresentationFormat>
  <Paragraphs>104</Paragraphs>
  <Slides>21</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Arial</vt:lpstr>
      <vt:lpstr>Lato Light</vt:lpstr>
      <vt:lpstr>Times New Roman</vt:lpstr>
      <vt:lpstr>UTM American Sans</vt:lpstr>
      <vt:lpstr>UTM Avo</vt:lpstr>
      <vt:lpstr>UTM Cookies</vt:lpstr>
      <vt:lpstr>UTM Essendine Caps</vt:lpstr>
      <vt:lpstr>印品黑体</vt:lpstr>
      <vt:lpstr>方正清刻本悦宋简体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Admin</dc:creator>
  <cp:keywords>Thy Tho</cp:keywords>
  <cp:lastModifiedBy>KTUTS</cp:lastModifiedBy>
  <cp:revision>144</cp:revision>
  <dcterms:created xsi:type="dcterms:W3CDTF">2018-12-22T13:30:35Z</dcterms:created>
  <dcterms:modified xsi:type="dcterms:W3CDTF">2022-04-16T04:04:25Z</dcterms:modified>
  <cp:version>F27</cp:version>
</cp:coreProperties>
</file>