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56" r:id="rId2"/>
    <p:sldId id="257" r:id="rId3"/>
    <p:sldId id="284" r:id="rId4"/>
    <p:sldId id="282" r:id="rId5"/>
    <p:sldId id="268" r:id="rId6"/>
    <p:sldId id="283" r:id="rId7"/>
    <p:sldId id="258" r:id="rId8"/>
    <p:sldId id="286" r:id="rId9"/>
    <p:sldId id="285" r:id="rId10"/>
    <p:sldId id="287" r:id="rId11"/>
    <p:sldId id="279" r:id="rId12"/>
    <p:sldId id="288" r:id="rId13"/>
    <p:sldId id="291" r:id="rId14"/>
    <p:sldId id="294" r:id="rId15"/>
    <p:sldId id="295" r:id="rId16"/>
    <p:sldId id="298" r:id="rId17"/>
    <p:sldId id="299" r:id="rId18"/>
    <p:sldId id="296" r:id="rId19"/>
    <p:sldId id="300" r:id="rId20"/>
    <p:sldId id="272" r:id="rId21"/>
    <p:sldId id="289" r:id="rId22"/>
    <p:sldId id="293" r:id="rId23"/>
    <p:sldId id="290" r:id="rId24"/>
    <p:sldId id="292" r:id="rId25"/>
    <p:sldId id="275" r:id="rId26"/>
    <p:sldId id="281" r:id="rId27"/>
  </p:sldIdLst>
  <p:sldSz cx="12192000" cy="6858000"/>
  <p:notesSz cx="6858000" cy="9144000"/>
  <p:embeddedFontLst>
    <p:embeddedFont>
      <p:font typeface="UTM Avo" panose="02040603050506020204" pitchFamily="18" charset="0"/>
      <p:regular r:id="rId29"/>
      <p:bold r:id="rId30"/>
      <p:italic r:id="rId31"/>
      <p:boldItalic r:id="rId32"/>
    </p:embeddedFont>
    <p:embeddedFont>
      <p:font typeface="UVN Minh Map" panose="00000400000000000000" pitchFamily="2" charset="0"/>
      <p:regular r:id="rId33"/>
    </p:embeddedFont>
    <p:embeddedFont>
      <p:font typeface="UVN Hoa Dao" panose="00000400000000000000" pitchFamily="2" charset="0"/>
      <p:regular r:id="rId34"/>
    </p:embeddedFont>
  </p:embeddedFontLst>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CC"/>
    <a:srgbClr val="CCCCFF"/>
    <a:srgbClr val="FF99FF"/>
    <a:srgbClr val="FFCC99"/>
    <a:srgbClr val="1C91D2"/>
    <a:srgbClr val="E6E6E6"/>
    <a:srgbClr val="B30B87"/>
    <a:srgbClr val="E8C163"/>
    <a:srgbClr val="EAC76B"/>
    <a:srgbClr val="F5E2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663" autoAdjust="0"/>
  </p:normalViewPr>
  <p:slideViewPr>
    <p:cSldViewPr snapToGrid="0">
      <p:cViewPr>
        <p:scale>
          <a:sx n="66" d="100"/>
          <a:sy n="66" d="100"/>
        </p:scale>
        <p:origin x="571" y="3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8F430D-4D9A-4F15-BAD2-9AC0BC49889F}" type="datetimeFigureOut">
              <a:rPr lang="zh-CN" altLang="en-US" smtClean="0"/>
              <a:t>2022/3/27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4D8AB5-FF6F-4CE0-919E-3760AFAF5213}" type="slidenum">
              <a:rPr lang="zh-CN" altLang="en-US" smtClean="0"/>
              <a:t>‹#›</a:t>
            </a:fld>
            <a:endParaRPr lang="zh-CN" altLang="en-US"/>
          </a:p>
        </p:txBody>
      </p:sp>
    </p:spTree>
    <p:extLst>
      <p:ext uri="{BB962C8B-B14F-4D97-AF65-F5344CB8AC3E}">
        <p14:creationId xmlns:p14="http://schemas.microsoft.com/office/powerpoint/2010/main" val="2433857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mtClean="0"/>
              <a:t>https://vnexpress.net/hanh-trinh-vong-quanh-the-gioi-cua-magellan-3989249.html</a:t>
            </a:r>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1</a:t>
            </a:fld>
            <a:endParaRPr lang="zh-CN" altLang="en-US"/>
          </a:p>
        </p:txBody>
      </p:sp>
    </p:spTree>
    <p:extLst>
      <p:ext uri="{BB962C8B-B14F-4D97-AF65-F5344CB8AC3E}">
        <p14:creationId xmlns:p14="http://schemas.microsoft.com/office/powerpoint/2010/main" val="1415134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500" b="0" smtClean="0">
                <a:solidFill>
                  <a:srgbClr val="006600"/>
                </a:solidFill>
                <a:latin typeface="Times New Roman" panose="02020603050405020304" pitchFamily="18" charset="0"/>
                <a:cs typeface="Times New Roman" panose="02020603050405020304" pitchFamily="18" charset="0"/>
              </a:rPr>
              <a:t>* Thời bấy giờ để đi từ phương Tây sang phương Đông người ta chỉ biết đến con đường trên bộ còn gọi là “Con đường tơ lụa”. Con đường trên biển còn chưa được khám phá. Những chuyến thám hiểm trước đây đều thất bại, họ cho rằng không thể đi từ phương Tây sang phương Đông bằng đường biển. Ma-gen lăng không nghĩ như vậy, ông quyết tâm khám phá  ra con đường đó.</a:t>
            </a:r>
          </a:p>
        </p:txBody>
      </p:sp>
      <p:sp>
        <p:nvSpPr>
          <p:cNvPr id="4" name="Slide Number Placeholder 3"/>
          <p:cNvSpPr>
            <a:spLocks noGrp="1"/>
          </p:cNvSpPr>
          <p:nvPr>
            <p:ph type="sldNum" sz="quarter" idx="10"/>
          </p:nvPr>
        </p:nvSpPr>
        <p:spPr/>
        <p:txBody>
          <a:bodyPr/>
          <a:lstStyle/>
          <a:p>
            <a:fld id="{ED4D8AB5-FF6F-4CE0-919E-3760AFAF5213}" type="slidenum">
              <a:rPr lang="zh-CN" altLang="en-US" smtClean="0"/>
              <a:t>13</a:t>
            </a:fld>
            <a:endParaRPr lang="zh-CN" altLang="en-US"/>
          </a:p>
        </p:txBody>
      </p:sp>
    </p:spTree>
    <p:extLst>
      <p:ext uri="{BB962C8B-B14F-4D97-AF65-F5344CB8AC3E}">
        <p14:creationId xmlns:p14="http://schemas.microsoft.com/office/powerpoint/2010/main" val="3621173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500" b="0" smtClean="0">
                <a:solidFill>
                  <a:srgbClr val="006600"/>
                </a:solidFill>
                <a:latin typeface="Times New Roman" panose="02020603050405020304" pitchFamily="18" charset="0"/>
                <a:cs typeface="Times New Roman" panose="02020603050405020304" pitchFamily="18" charset="0"/>
              </a:rPr>
              <a:t>* Thời bấy giờ để đi từ phương Tây sang phương Đông người ta chỉ biết đến con đường trên bộ còn gọi là “Con đường tơ lụa”. Con đường trên biển còn chưa được khám phá. Những chuyến thám hiểm trước đây đều thất bại, họ cho rằng không thể đi từ phương Tây sang phương Đông bằng đường biển. Ma-gen lăng không nghĩ như vậy, ông quyết tâm khám phá  ra con đường đó.</a:t>
            </a:r>
          </a:p>
        </p:txBody>
      </p:sp>
      <p:sp>
        <p:nvSpPr>
          <p:cNvPr id="4" name="Slide Number Placeholder 3"/>
          <p:cNvSpPr>
            <a:spLocks noGrp="1"/>
          </p:cNvSpPr>
          <p:nvPr>
            <p:ph type="sldNum" sz="quarter" idx="10"/>
          </p:nvPr>
        </p:nvSpPr>
        <p:spPr/>
        <p:txBody>
          <a:bodyPr/>
          <a:lstStyle/>
          <a:p>
            <a:fld id="{ED4D8AB5-FF6F-4CE0-919E-3760AFAF5213}" type="slidenum">
              <a:rPr lang="zh-CN" altLang="en-US" smtClean="0"/>
              <a:t>14</a:t>
            </a:fld>
            <a:endParaRPr lang="zh-CN" altLang="en-US"/>
          </a:p>
        </p:txBody>
      </p:sp>
    </p:spTree>
    <p:extLst>
      <p:ext uri="{BB962C8B-B14F-4D97-AF65-F5344CB8AC3E}">
        <p14:creationId xmlns:p14="http://schemas.microsoft.com/office/powerpoint/2010/main" val="1512869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500" b="0" smtClean="0">
              <a:solidFill>
                <a:srgbClr val="0066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D4D8AB5-FF6F-4CE0-919E-3760AFAF5213}" type="slidenum">
              <a:rPr lang="zh-CN" altLang="en-US" smtClean="0"/>
              <a:t>15</a:t>
            </a:fld>
            <a:endParaRPr lang="zh-CN" altLang="en-US"/>
          </a:p>
        </p:txBody>
      </p:sp>
    </p:spTree>
    <p:extLst>
      <p:ext uri="{BB962C8B-B14F-4D97-AF65-F5344CB8AC3E}">
        <p14:creationId xmlns:p14="http://schemas.microsoft.com/office/powerpoint/2010/main" val="1673606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16</a:t>
            </a:fld>
            <a:endParaRPr lang="zh-CN" altLang="en-US"/>
          </a:p>
        </p:txBody>
      </p:sp>
    </p:spTree>
    <p:extLst>
      <p:ext uri="{BB962C8B-B14F-4D97-AF65-F5344CB8AC3E}">
        <p14:creationId xmlns:p14="http://schemas.microsoft.com/office/powerpoint/2010/main" val="3445355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500" b="0" smtClean="0">
              <a:solidFill>
                <a:srgbClr val="0066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D4D8AB5-FF6F-4CE0-919E-3760AFAF5213}" type="slidenum">
              <a:rPr lang="zh-CN" altLang="en-US" smtClean="0"/>
              <a:t>18</a:t>
            </a:fld>
            <a:endParaRPr lang="zh-CN" altLang="en-US"/>
          </a:p>
        </p:txBody>
      </p:sp>
    </p:spTree>
    <p:extLst>
      <p:ext uri="{BB962C8B-B14F-4D97-AF65-F5344CB8AC3E}">
        <p14:creationId xmlns:p14="http://schemas.microsoft.com/office/powerpoint/2010/main" val="320620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20</a:t>
            </a:fld>
            <a:endParaRPr lang="zh-CN" altLang="en-US"/>
          </a:p>
        </p:txBody>
      </p:sp>
    </p:spTree>
    <p:extLst>
      <p:ext uri="{BB962C8B-B14F-4D97-AF65-F5344CB8AC3E}">
        <p14:creationId xmlns:p14="http://schemas.microsoft.com/office/powerpoint/2010/main" val="1124734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21</a:t>
            </a:fld>
            <a:endParaRPr lang="zh-CN" altLang="en-US"/>
          </a:p>
        </p:txBody>
      </p:sp>
    </p:spTree>
    <p:extLst>
      <p:ext uri="{BB962C8B-B14F-4D97-AF65-F5344CB8AC3E}">
        <p14:creationId xmlns:p14="http://schemas.microsoft.com/office/powerpoint/2010/main" val="3910672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23</a:t>
            </a:fld>
            <a:endParaRPr lang="zh-CN" altLang="en-US"/>
          </a:p>
        </p:txBody>
      </p:sp>
    </p:spTree>
    <p:extLst>
      <p:ext uri="{BB962C8B-B14F-4D97-AF65-F5344CB8AC3E}">
        <p14:creationId xmlns:p14="http://schemas.microsoft.com/office/powerpoint/2010/main" val="1311317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24</a:t>
            </a:fld>
            <a:endParaRPr lang="zh-CN" altLang="en-US"/>
          </a:p>
        </p:txBody>
      </p:sp>
    </p:spTree>
    <p:extLst>
      <p:ext uri="{BB962C8B-B14F-4D97-AF65-F5344CB8AC3E}">
        <p14:creationId xmlns:p14="http://schemas.microsoft.com/office/powerpoint/2010/main" val="2665675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D4D8AB5-FF6F-4CE0-919E-3760AFAF5213}" type="slidenum">
              <a:rPr lang="zh-CN" altLang="en-US" smtClean="0"/>
              <a:t>25</a:t>
            </a:fld>
            <a:endParaRPr lang="zh-CN" altLang="en-US"/>
          </a:p>
        </p:txBody>
      </p:sp>
    </p:spTree>
    <p:extLst>
      <p:ext uri="{BB962C8B-B14F-4D97-AF65-F5344CB8AC3E}">
        <p14:creationId xmlns:p14="http://schemas.microsoft.com/office/powerpoint/2010/main" val="2215490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2</a:t>
            </a:fld>
            <a:endParaRPr lang="zh-CN" altLang="en-US"/>
          </a:p>
        </p:txBody>
      </p:sp>
    </p:spTree>
    <p:extLst>
      <p:ext uri="{BB962C8B-B14F-4D97-AF65-F5344CB8AC3E}">
        <p14:creationId xmlns:p14="http://schemas.microsoft.com/office/powerpoint/2010/main" val="2778249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26</a:t>
            </a:fld>
            <a:endParaRPr lang="zh-CN" altLang="en-US"/>
          </a:p>
        </p:txBody>
      </p:sp>
    </p:spTree>
    <p:extLst>
      <p:ext uri="{BB962C8B-B14F-4D97-AF65-F5344CB8AC3E}">
        <p14:creationId xmlns:p14="http://schemas.microsoft.com/office/powerpoint/2010/main" val="1274761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Source: https://www.youtube.com/watch?v=0_4OtXvj358</a:t>
            </a:r>
            <a:endParaRPr lang="en-US"/>
          </a:p>
        </p:txBody>
      </p:sp>
      <p:sp>
        <p:nvSpPr>
          <p:cNvPr id="4" name="Slide Number Placeholder 3"/>
          <p:cNvSpPr>
            <a:spLocks noGrp="1"/>
          </p:cNvSpPr>
          <p:nvPr>
            <p:ph type="sldNum" sz="quarter" idx="10"/>
          </p:nvPr>
        </p:nvSpPr>
        <p:spPr/>
        <p:txBody>
          <a:bodyPr/>
          <a:lstStyle/>
          <a:p>
            <a:fld id="{ED4D8AB5-FF6F-4CE0-919E-3760AFAF5213}" type="slidenum">
              <a:rPr lang="zh-CN" altLang="en-US" smtClean="0"/>
              <a:t>3</a:t>
            </a:fld>
            <a:endParaRPr lang="zh-CN" altLang="en-US"/>
          </a:p>
        </p:txBody>
      </p:sp>
    </p:spTree>
    <p:extLst>
      <p:ext uri="{BB962C8B-B14F-4D97-AF65-F5344CB8AC3E}">
        <p14:creationId xmlns:p14="http://schemas.microsoft.com/office/powerpoint/2010/main" val="104059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5</a:t>
            </a:fld>
            <a:endParaRPr lang="zh-CN" altLang="en-US"/>
          </a:p>
        </p:txBody>
      </p:sp>
    </p:spTree>
    <p:extLst>
      <p:ext uri="{BB962C8B-B14F-4D97-AF65-F5344CB8AC3E}">
        <p14:creationId xmlns:p14="http://schemas.microsoft.com/office/powerpoint/2010/main" val="3708371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7</a:t>
            </a:fld>
            <a:endParaRPr lang="zh-CN" altLang="en-US"/>
          </a:p>
        </p:txBody>
      </p:sp>
    </p:spTree>
    <p:extLst>
      <p:ext uri="{BB962C8B-B14F-4D97-AF65-F5344CB8AC3E}">
        <p14:creationId xmlns:p14="http://schemas.microsoft.com/office/powerpoint/2010/main" val="2988475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8</a:t>
            </a:fld>
            <a:endParaRPr lang="zh-CN" altLang="en-US"/>
          </a:p>
        </p:txBody>
      </p:sp>
    </p:spTree>
    <p:extLst>
      <p:ext uri="{BB962C8B-B14F-4D97-AF65-F5344CB8AC3E}">
        <p14:creationId xmlns:p14="http://schemas.microsoft.com/office/powerpoint/2010/main" val="796827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10</a:t>
            </a:fld>
            <a:endParaRPr lang="zh-CN" altLang="en-US"/>
          </a:p>
        </p:txBody>
      </p:sp>
    </p:spTree>
    <p:extLst>
      <p:ext uri="{BB962C8B-B14F-4D97-AF65-F5344CB8AC3E}">
        <p14:creationId xmlns:p14="http://schemas.microsoft.com/office/powerpoint/2010/main" val="1385435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mtClean="0"/>
              <a:t>Source: https://vintagemenumania.com/products/1899-official-us-navy-map-philippine-islands-isla-cebu-mactan-camotes-bantayan?variant=31265826078789</a:t>
            </a:r>
          </a:p>
        </p:txBody>
      </p:sp>
      <p:sp>
        <p:nvSpPr>
          <p:cNvPr id="4" name="灯片编号占位符 3"/>
          <p:cNvSpPr>
            <a:spLocks noGrp="1"/>
          </p:cNvSpPr>
          <p:nvPr>
            <p:ph type="sldNum" sz="quarter" idx="5"/>
          </p:nvPr>
        </p:nvSpPr>
        <p:spPr/>
        <p:txBody>
          <a:bodyPr/>
          <a:lstStyle/>
          <a:p>
            <a:fld id="{ED4D8AB5-FF6F-4CE0-919E-3760AFAF5213}" type="slidenum">
              <a:rPr lang="zh-CN" altLang="en-US" smtClean="0"/>
              <a:t>11</a:t>
            </a:fld>
            <a:endParaRPr lang="zh-CN" altLang="en-US"/>
          </a:p>
        </p:txBody>
      </p:sp>
    </p:spTree>
    <p:extLst>
      <p:ext uri="{BB962C8B-B14F-4D97-AF65-F5344CB8AC3E}">
        <p14:creationId xmlns:p14="http://schemas.microsoft.com/office/powerpoint/2010/main" val="3592541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12</a:t>
            </a:fld>
            <a:endParaRPr lang="zh-CN" altLang="en-US"/>
          </a:p>
        </p:txBody>
      </p:sp>
    </p:spTree>
    <p:extLst>
      <p:ext uri="{BB962C8B-B14F-4D97-AF65-F5344CB8AC3E}">
        <p14:creationId xmlns:p14="http://schemas.microsoft.com/office/powerpoint/2010/main" val="10202044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4">
            <a:extLst>
              <a:ext uri="{FF2B5EF4-FFF2-40B4-BE49-F238E27FC236}">
                <a16:creationId xmlns:a16="http://schemas.microsoft.com/office/drawing/2014/main" id="{7ECC81B8-9F83-4E3E-B50E-0895AAAF85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06" b="920"/>
          <a:stretch/>
        </p:blipFill>
        <p:spPr>
          <a:xfrm>
            <a:off x="0" y="0"/>
            <a:ext cx="12192000" cy="6858000"/>
          </a:xfrm>
          <a:prstGeom prst="rect">
            <a:avLst/>
          </a:prstGeom>
        </p:spPr>
      </p:pic>
      <p:sp>
        <p:nvSpPr>
          <p:cNvPr id="4" name="矩形 3">
            <a:extLst>
              <a:ext uri="{FF2B5EF4-FFF2-40B4-BE49-F238E27FC236}">
                <a16:creationId xmlns:a16="http://schemas.microsoft.com/office/drawing/2014/main" id="{601A1451-CDCC-4DF6-94B3-4D5CFDDB9490}"/>
              </a:ext>
            </a:extLst>
          </p:cNvPr>
          <p:cNvSpPr/>
          <p:nvPr userDrawn="1"/>
        </p:nvSpPr>
        <p:spPr>
          <a:xfrm>
            <a:off x="923581" y="627961"/>
            <a:ext cx="10344838" cy="5585552"/>
          </a:xfrm>
          <a:prstGeom prst="rect">
            <a:avLst/>
          </a:prstGeom>
          <a:noFill/>
          <a:ln w="101600">
            <a:solidFill>
              <a:schemeClr val="bg1"/>
            </a:solidFill>
          </a:ln>
          <a:effectLst>
            <a:outerShdw blurRad="50800" dist="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图片包含 LEGO, 玩具&#10;&#10;描述已自动生成">
            <a:extLst>
              <a:ext uri="{FF2B5EF4-FFF2-40B4-BE49-F238E27FC236}">
                <a16:creationId xmlns:a16="http://schemas.microsoft.com/office/drawing/2014/main" id="{B294F5A8-98F9-4339-9B3B-C06DDE34F45E}"/>
              </a:ext>
            </a:extLst>
          </p:cNvPr>
          <p:cNvPicPr>
            <a:picLocks noChangeAspect="1"/>
          </p:cNvPicPr>
          <p:nvPr userDrawn="1"/>
        </p:nvPicPr>
        <p:blipFill>
          <a:blip r:embed="rId3" cstate="hqprint">
            <a:extLst>
              <a:ext uri="{BEBA8EAE-BF5A-486C-A8C5-ECC9F3942E4B}">
                <a14:imgProps xmlns:a14="http://schemas.microsoft.com/office/drawing/2010/main">
                  <a14:imgLayer r:embed="rId4">
                    <a14:imgEffect>
                      <a14:backgroundRemoval t="0" b="99886" l="9947" r="99952">
                        <a14:foregroundMark x1="44918" y1="5157" x2="89644" y2="6295"/>
                        <a14:foregroundMark x1="31840" y1="15283" x2="94798" y2="91809"/>
                        <a14:foregroundMark x1="87452" y1="96473" x2="87452" y2="96473"/>
                        <a14:foregroundMark x1="15631" y1="27190" x2="27794" y2="46303"/>
                        <a14:foregroundMark x1="30371" y1="32689" x2="16185" y2="49488"/>
                      </a14:backgroundRemoval>
                    </a14:imgEffect>
                  </a14:imgLayer>
                </a14:imgProps>
              </a:ext>
              <a:ext uri="{28A0092B-C50C-407E-A947-70E740481C1C}">
                <a14:useLocalDpi xmlns:a14="http://schemas.microsoft.com/office/drawing/2010/main" val="0"/>
              </a:ext>
            </a:extLst>
          </a:blip>
          <a:stretch>
            <a:fillRect/>
          </a:stretch>
        </p:blipFill>
        <p:spPr>
          <a:xfrm>
            <a:off x="5706737" y="2722756"/>
            <a:ext cx="6286959" cy="3992946"/>
          </a:xfrm>
          <a:prstGeom prst="rect">
            <a:avLst/>
          </a:prstGeom>
        </p:spPr>
      </p:pic>
      <p:pic>
        <p:nvPicPr>
          <p:cNvPr id="5" name="图片 4" descr="图片包含 室内, 顶部, 屏幕, 就坐&#10;&#10;描述已自动生成">
            <a:extLst>
              <a:ext uri="{FF2B5EF4-FFF2-40B4-BE49-F238E27FC236}">
                <a16:creationId xmlns:a16="http://schemas.microsoft.com/office/drawing/2014/main" id="{49F7AEBD-22A2-4A1E-B6CE-9716F0E8303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0310" t="41678" r="10009" b="36976"/>
          <a:stretch/>
        </p:blipFill>
        <p:spPr>
          <a:xfrm>
            <a:off x="1248733" y="5394080"/>
            <a:ext cx="2039801" cy="1463920"/>
          </a:xfrm>
          <a:prstGeom prst="rect">
            <a:avLst/>
          </a:prstGeom>
        </p:spPr>
      </p:pic>
      <p:pic>
        <p:nvPicPr>
          <p:cNvPr id="7" name="图片 6" descr="图片包含 室内, 顶部, 屏幕, 就坐&#10;&#10;描述已自动生成">
            <a:extLst>
              <a:ext uri="{FF2B5EF4-FFF2-40B4-BE49-F238E27FC236}">
                <a16:creationId xmlns:a16="http://schemas.microsoft.com/office/drawing/2014/main" id="{99B2A709-C647-4D7A-B87E-B16700705DA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3079" t="72167" r="7240" b="6487"/>
          <a:stretch/>
        </p:blipFill>
        <p:spPr>
          <a:xfrm>
            <a:off x="7699992" y="-133500"/>
            <a:ext cx="2723830" cy="1954832"/>
          </a:xfrm>
          <a:prstGeom prst="rect">
            <a:avLst/>
          </a:prstGeom>
        </p:spPr>
      </p:pic>
      <p:pic>
        <p:nvPicPr>
          <p:cNvPr id="2" name="Picture 1"/>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flipH="1">
            <a:off x="6549769" y="4164160"/>
            <a:ext cx="2300447" cy="2300447"/>
          </a:xfrm>
          <a:prstGeom prst="rect">
            <a:avLst/>
          </a:prstGeom>
        </p:spPr>
      </p:pic>
      <p:pic>
        <p:nvPicPr>
          <p:cNvPr id="8" name="图片 7">
            <a:extLst>
              <a:ext uri="{FF2B5EF4-FFF2-40B4-BE49-F238E27FC236}">
                <a16:creationId xmlns:a16="http://schemas.microsoft.com/office/drawing/2014/main" id="{E649F5D6-686D-480C-852F-5B396C96377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301131" y="2757421"/>
            <a:ext cx="2807383" cy="2807383"/>
          </a:xfrm>
          <a:prstGeom prst="rect">
            <a:avLst/>
          </a:prstGeom>
        </p:spPr>
      </p:pic>
      <p:sp>
        <p:nvSpPr>
          <p:cNvPr id="13" name="Rectangle 12">
            <a:extLst>
              <a:ext uri="{FF2B5EF4-FFF2-40B4-BE49-F238E27FC236}">
                <a16:creationId xmlns:a16="http://schemas.microsoft.com/office/drawing/2014/main" id="{D52FA337-A2C9-41A1-A941-00675E0EF69B}"/>
              </a:ext>
            </a:extLst>
          </p:cNvPr>
          <p:cNvSpPr/>
          <p:nvPr userDrawn="1"/>
        </p:nvSpPr>
        <p:spPr>
          <a:xfrm rot="16200000">
            <a:off x="-167507" y="132613"/>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
        <p:nvSpPr>
          <p:cNvPr id="14" name="Rectangle 13">
            <a:extLst>
              <a:ext uri="{FF2B5EF4-FFF2-40B4-BE49-F238E27FC236}">
                <a16:creationId xmlns:a16="http://schemas.microsoft.com/office/drawing/2014/main" id="{76F7DF52-5EBF-4D6B-93F6-F4A9E2627FBF}"/>
              </a:ext>
            </a:extLst>
          </p:cNvPr>
          <p:cNvSpPr/>
          <p:nvPr userDrawn="1"/>
        </p:nvSpPr>
        <p:spPr>
          <a:xfrm rot="5400000" flipH="1">
            <a:off x="11776782" y="6438227"/>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Tree>
    <p:extLst>
      <p:ext uri="{BB962C8B-B14F-4D97-AF65-F5344CB8AC3E}">
        <p14:creationId xmlns:p14="http://schemas.microsoft.com/office/powerpoint/2010/main" val="293012878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1" presetClass="entr" presetSubtype="1"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1)">
                                      <p:cBhvr>
                                        <p:cTn id="18" dur="1000"/>
                                        <p:tgtEl>
                                          <p:spTgt spid="4"/>
                                        </p:tgtEl>
                                      </p:cBhvr>
                                    </p:animEffect>
                                  </p:childTnLst>
                                </p:cTn>
                              </p:par>
                            </p:childTnLst>
                          </p:cTn>
                        </p:par>
                        <p:par>
                          <p:cTn id="19" fill="hold">
                            <p:stCondLst>
                              <p:cond delay="1500"/>
                            </p:stCondLst>
                            <p:childTnLst>
                              <p:par>
                                <p:cTn id="20" presetID="14" presetClass="entr" presetSubtype="1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2000"/>
                            </p:stCondLst>
                            <p:childTnLst>
                              <p:par>
                                <p:cTn id="27" presetID="2" presetClass="entr" presetSubtype="8"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1500" fill="hold"/>
                                        <p:tgtEl>
                                          <p:spTgt spid="2"/>
                                        </p:tgtEl>
                                        <p:attrNameLst>
                                          <p:attrName>ppt_x</p:attrName>
                                        </p:attrNameLst>
                                      </p:cBhvr>
                                      <p:tavLst>
                                        <p:tav tm="0">
                                          <p:val>
                                            <p:strVal val="0-#ppt_w/2"/>
                                          </p:val>
                                        </p:tav>
                                        <p:tav tm="100000">
                                          <p:val>
                                            <p:strVal val="#ppt_x"/>
                                          </p:val>
                                        </p:tav>
                                      </p:tavLst>
                                    </p:anim>
                                    <p:anim calcmode="lin" valueType="num">
                                      <p:cBhvr additive="base">
                                        <p:cTn id="30" dur="1500" fill="hold"/>
                                        <p:tgtEl>
                                          <p:spTgt spid="2"/>
                                        </p:tgtEl>
                                        <p:attrNameLst>
                                          <p:attrName>ppt_y</p:attrName>
                                        </p:attrNameLst>
                                      </p:cBhvr>
                                      <p:tavLst>
                                        <p:tav tm="0">
                                          <p:val>
                                            <p:strVal val="#ppt_y"/>
                                          </p:val>
                                        </p:tav>
                                        <p:tav tm="100000">
                                          <p:val>
                                            <p:strVal val="#ppt_y"/>
                                          </p:val>
                                        </p:tav>
                                      </p:tavLst>
                                    </p:anim>
                                  </p:childTnLst>
                                </p:cTn>
                              </p:par>
                              <p:par>
                                <p:cTn id="31" presetID="32" presetClass="emph" presetSubtype="0" fill="hold" nodeType="withEffect">
                                  <p:stCondLst>
                                    <p:cond delay="0"/>
                                  </p:stCondLst>
                                  <p:childTnLst>
                                    <p:animRot by="120000">
                                      <p:cBhvr>
                                        <p:cTn id="32" dur="150" fill="hold">
                                          <p:stCondLst>
                                            <p:cond delay="0"/>
                                          </p:stCondLst>
                                        </p:cTn>
                                        <p:tgtEl>
                                          <p:spTgt spid="2"/>
                                        </p:tgtEl>
                                        <p:attrNameLst>
                                          <p:attrName>r</p:attrName>
                                        </p:attrNameLst>
                                      </p:cBhvr>
                                    </p:animRot>
                                    <p:animRot by="-240000">
                                      <p:cBhvr>
                                        <p:cTn id="33" dur="300" fill="hold">
                                          <p:stCondLst>
                                            <p:cond delay="300"/>
                                          </p:stCondLst>
                                        </p:cTn>
                                        <p:tgtEl>
                                          <p:spTgt spid="2"/>
                                        </p:tgtEl>
                                        <p:attrNameLst>
                                          <p:attrName>r</p:attrName>
                                        </p:attrNameLst>
                                      </p:cBhvr>
                                    </p:animRot>
                                    <p:animRot by="240000">
                                      <p:cBhvr>
                                        <p:cTn id="34" dur="300" fill="hold">
                                          <p:stCondLst>
                                            <p:cond delay="600"/>
                                          </p:stCondLst>
                                        </p:cTn>
                                        <p:tgtEl>
                                          <p:spTgt spid="2"/>
                                        </p:tgtEl>
                                        <p:attrNameLst>
                                          <p:attrName>r</p:attrName>
                                        </p:attrNameLst>
                                      </p:cBhvr>
                                    </p:animRot>
                                    <p:animRot by="-240000">
                                      <p:cBhvr>
                                        <p:cTn id="35" dur="300" fill="hold">
                                          <p:stCondLst>
                                            <p:cond delay="900"/>
                                          </p:stCondLst>
                                        </p:cTn>
                                        <p:tgtEl>
                                          <p:spTgt spid="2"/>
                                        </p:tgtEl>
                                        <p:attrNameLst>
                                          <p:attrName>r</p:attrName>
                                        </p:attrNameLst>
                                      </p:cBhvr>
                                    </p:animRot>
                                    <p:animRot by="120000">
                                      <p:cBhvr>
                                        <p:cTn id="36" dur="300" fill="hold">
                                          <p:stCondLst>
                                            <p:cond delay="12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06811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7ECC81B8-9F83-4E3E-B50E-0895AAAF85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06" b="920"/>
          <a:stretch/>
        </p:blipFill>
        <p:spPr>
          <a:xfrm>
            <a:off x="0" y="0"/>
            <a:ext cx="12192000" cy="6858000"/>
          </a:xfrm>
          <a:prstGeom prst="rect">
            <a:avLst/>
          </a:prstGeom>
        </p:spPr>
      </p:pic>
      <p:sp>
        <p:nvSpPr>
          <p:cNvPr id="3" name="矩形 2">
            <a:extLst>
              <a:ext uri="{FF2B5EF4-FFF2-40B4-BE49-F238E27FC236}">
                <a16:creationId xmlns:a16="http://schemas.microsoft.com/office/drawing/2014/main" id="{58FAAD34-78D7-4F0C-A787-7DFA55DF9216}"/>
              </a:ext>
            </a:extLst>
          </p:cNvPr>
          <p:cNvSpPr/>
          <p:nvPr userDrawn="1"/>
        </p:nvSpPr>
        <p:spPr>
          <a:xfrm>
            <a:off x="923581" y="627961"/>
            <a:ext cx="10344838" cy="5585552"/>
          </a:xfrm>
          <a:prstGeom prst="rect">
            <a:avLst/>
          </a:prstGeom>
          <a:noFill/>
          <a:ln w="101600">
            <a:solidFill>
              <a:schemeClr val="bg1"/>
            </a:solidFill>
          </a:ln>
          <a:effectLst>
            <a:outerShdw blurRad="50800" dist="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a16="http://schemas.microsoft.com/office/drawing/2014/main" id="{E0C6FB9B-34B5-4E66-82B0-B068B332564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71949" y="4276844"/>
            <a:ext cx="2720051" cy="2720051"/>
          </a:xfrm>
          <a:prstGeom prst="rect">
            <a:avLst/>
          </a:prstGeom>
        </p:spPr>
      </p:pic>
      <p:pic>
        <p:nvPicPr>
          <p:cNvPr id="4" name="图片 3" descr="图片包含 室内, 顶部, 屏幕, 就坐&#10;&#10;描述已自动生成">
            <a:extLst>
              <a:ext uri="{FF2B5EF4-FFF2-40B4-BE49-F238E27FC236}">
                <a16:creationId xmlns:a16="http://schemas.microsoft.com/office/drawing/2014/main" id="{EB2ADF39-7969-432E-9CF3-8120AB80BFD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1788" t="8119" r="8135" b="64893"/>
          <a:stretch/>
        </p:blipFill>
        <p:spPr>
          <a:xfrm>
            <a:off x="9834391" y="0"/>
            <a:ext cx="2357609" cy="2118066"/>
          </a:xfrm>
          <a:prstGeom prst="rect">
            <a:avLst/>
          </a:prstGeom>
        </p:spPr>
      </p:pic>
      <p:pic>
        <p:nvPicPr>
          <p:cNvPr id="5" name="图片 4">
            <a:extLst>
              <a:ext uri="{FF2B5EF4-FFF2-40B4-BE49-F238E27FC236}">
                <a16:creationId xmlns:a16="http://schemas.microsoft.com/office/drawing/2014/main" id="{87C6AC5B-A899-4A6D-A044-CF4C24E53A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621171"/>
            <a:ext cx="2220303" cy="2220303"/>
          </a:xfrm>
          <a:prstGeom prst="rect">
            <a:avLst/>
          </a:prstGeom>
        </p:spPr>
      </p:pic>
      <p:sp>
        <p:nvSpPr>
          <p:cNvPr id="7" name="Rectangle 6">
            <a:extLst>
              <a:ext uri="{FF2B5EF4-FFF2-40B4-BE49-F238E27FC236}">
                <a16:creationId xmlns:a16="http://schemas.microsoft.com/office/drawing/2014/main" id="{D52FA337-A2C9-41A1-A941-00675E0EF69B}"/>
              </a:ext>
            </a:extLst>
          </p:cNvPr>
          <p:cNvSpPr/>
          <p:nvPr userDrawn="1"/>
        </p:nvSpPr>
        <p:spPr>
          <a:xfrm rot="16200000">
            <a:off x="-167507" y="132613"/>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
        <p:nvSpPr>
          <p:cNvPr id="8" name="Rectangle 7">
            <a:extLst>
              <a:ext uri="{FF2B5EF4-FFF2-40B4-BE49-F238E27FC236}">
                <a16:creationId xmlns:a16="http://schemas.microsoft.com/office/drawing/2014/main" id="{76F7DF52-5EBF-4D6B-93F6-F4A9E2627FBF}"/>
              </a:ext>
            </a:extLst>
          </p:cNvPr>
          <p:cNvSpPr/>
          <p:nvPr userDrawn="1"/>
        </p:nvSpPr>
        <p:spPr>
          <a:xfrm rot="5400000" flipH="1">
            <a:off x="11776782" y="6438227"/>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Tree>
    <p:extLst>
      <p:ext uri="{BB962C8B-B14F-4D97-AF65-F5344CB8AC3E}">
        <p14:creationId xmlns:p14="http://schemas.microsoft.com/office/powerpoint/2010/main" val="214934512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7ECC81B8-9F83-4E3E-B50E-0895AAAF85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06" b="920"/>
          <a:stretch/>
        </p:blipFill>
        <p:spPr>
          <a:xfrm>
            <a:off x="0" y="0"/>
            <a:ext cx="12192000" cy="6858000"/>
          </a:xfrm>
          <a:prstGeom prst="rect">
            <a:avLst/>
          </a:prstGeom>
        </p:spPr>
      </p:pic>
      <p:pic>
        <p:nvPicPr>
          <p:cNvPr id="8" name="图片 7">
            <a:extLst>
              <a:ext uri="{FF2B5EF4-FFF2-40B4-BE49-F238E27FC236}">
                <a16:creationId xmlns:a16="http://schemas.microsoft.com/office/drawing/2014/main" id="{E649F5D6-686D-480C-852F-5B396C9637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0097339">
            <a:off x="859381" y="1614814"/>
            <a:ext cx="2807383" cy="2807383"/>
          </a:xfrm>
          <a:prstGeom prst="rect">
            <a:avLst/>
          </a:prstGeom>
        </p:spPr>
      </p:pic>
      <p:pic>
        <p:nvPicPr>
          <p:cNvPr id="3" name="图片 2" descr="图片包含 室内, 顶部, 屏幕, 就坐&#10;&#10;描述已自动生成">
            <a:extLst>
              <a:ext uri="{FF2B5EF4-FFF2-40B4-BE49-F238E27FC236}">
                <a16:creationId xmlns:a16="http://schemas.microsoft.com/office/drawing/2014/main" id="{B1F62D84-ADFF-4427-86DB-39E38616749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0310" t="41678" r="10009" b="36976"/>
          <a:stretch/>
        </p:blipFill>
        <p:spPr>
          <a:xfrm>
            <a:off x="397144" y="5115030"/>
            <a:ext cx="2039801" cy="1463920"/>
          </a:xfrm>
          <a:prstGeom prst="rect">
            <a:avLst/>
          </a:prstGeom>
        </p:spPr>
      </p:pic>
      <p:pic>
        <p:nvPicPr>
          <p:cNvPr id="4" name="图片 3" descr="图片包含 室内, 顶部, 屏幕, 就坐&#10;&#10;描述已自动生成">
            <a:extLst>
              <a:ext uri="{FF2B5EF4-FFF2-40B4-BE49-F238E27FC236}">
                <a16:creationId xmlns:a16="http://schemas.microsoft.com/office/drawing/2014/main" id="{C9030393-48CE-46F4-B659-37885BC9543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3079" t="72167" r="7240" b="6487"/>
          <a:stretch/>
        </p:blipFill>
        <p:spPr>
          <a:xfrm>
            <a:off x="9285559" y="259090"/>
            <a:ext cx="2723830" cy="1954832"/>
          </a:xfrm>
          <a:prstGeom prst="rect">
            <a:avLst/>
          </a:prstGeom>
        </p:spPr>
      </p:pic>
      <p:pic>
        <p:nvPicPr>
          <p:cNvPr id="5" name="图片 4">
            <a:extLst>
              <a:ext uri="{FF2B5EF4-FFF2-40B4-BE49-F238E27FC236}">
                <a16:creationId xmlns:a16="http://schemas.microsoft.com/office/drawing/2014/main" id="{7D5ACFE0-7564-4787-BE73-34F643177E3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9988951" y="5115030"/>
            <a:ext cx="1724881" cy="1511849"/>
          </a:xfrm>
          <a:prstGeom prst="rect">
            <a:avLst/>
          </a:prstGeom>
        </p:spPr>
      </p:pic>
      <p:sp>
        <p:nvSpPr>
          <p:cNvPr id="7" name="Rectangle 6">
            <a:extLst>
              <a:ext uri="{FF2B5EF4-FFF2-40B4-BE49-F238E27FC236}">
                <a16:creationId xmlns:a16="http://schemas.microsoft.com/office/drawing/2014/main" id="{D52FA337-A2C9-41A1-A941-00675E0EF69B}"/>
              </a:ext>
            </a:extLst>
          </p:cNvPr>
          <p:cNvSpPr/>
          <p:nvPr userDrawn="1"/>
        </p:nvSpPr>
        <p:spPr>
          <a:xfrm rot="16200000">
            <a:off x="-167507" y="132613"/>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
        <p:nvSpPr>
          <p:cNvPr id="9" name="Rectangle 8">
            <a:extLst>
              <a:ext uri="{FF2B5EF4-FFF2-40B4-BE49-F238E27FC236}">
                <a16:creationId xmlns:a16="http://schemas.microsoft.com/office/drawing/2014/main" id="{76F7DF52-5EBF-4D6B-93F6-F4A9E2627FBF}"/>
              </a:ext>
            </a:extLst>
          </p:cNvPr>
          <p:cNvSpPr/>
          <p:nvPr userDrawn="1"/>
        </p:nvSpPr>
        <p:spPr>
          <a:xfrm rot="5400000" flipH="1">
            <a:off x="11776782" y="6438227"/>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Tree>
    <p:extLst>
      <p:ext uri="{BB962C8B-B14F-4D97-AF65-F5344CB8AC3E}">
        <p14:creationId xmlns:p14="http://schemas.microsoft.com/office/powerpoint/2010/main" val="122630645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7ECC81B8-9F83-4E3E-B50E-0895AAAF85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06" b="920"/>
          <a:stretch/>
        </p:blipFill>
        <p:spPr>
          <a:xfrm>
            <a:off x="0" y="0"/>
            <a:ext cx="12192000" cy="6858000"/>
          </a:xfrm>
          <a:prstGeom prst="rect">
            <a:avLst/>
          </a:prstGeom>
        </p:spPr>
      </p:pic>
      <p:sp>
        <p:nvSpPr>
          <p:cNvPr id="12" name="直角三角形 11">
            <a:extLst>
              <a:ext uri="{FF2B5EF4-FFF2-40B4-BE49-F238E27FC236}">
                <a16:creationId xmlns:a16="http://schemas.microsoft.com/office/drawing/2014/main" id="{DE5FB5FC-9B20-4439-A422-358FF9B37A5A}"/>
              </a:ext>
            </a:extLst>
          </p:cNvPr>
          <p:cNvSpPr/>
          <p:nvPr userDrawn="1"/>
        </p:nvSpPr>
        <p:spPr>
          <a:xfrm flipH="1" flipV="1">
            <a:off x="243421" y="1415214"/>
            <a:ext cx="367096" cy="297455"/>
          </a:xfrm>
          <a:prstGeom prst="rtTriangle">
            <a:avLst/>
          </a:prstGeom>
          <a:solidFill>
            <a:srgbClr val="1C9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14F78248-D980-4E32-BCEC-835BFBCCE3C3}"/>
              </a:ext>
            </a:extLst>
          </p:cNvPr>
          <p:cNvSpPr/>
          <p:nvPr userDrawn="1"/>
        </p:nvSpPr>
        <p:spPr>
          <a:xfrm>
            <a:off x="610518" y="568057"/>
            <a:ext cx="10970964" cy="5721886"/>
          </a:xfrm>
          <a:prstGeom prst="rect">
            <a:avLst/>
          </a:prstGeom>
          <a:solidFill>
            <a:schemeClr val="bg1"/>
          </a:solidFill>
          <a:ln w="63500">
            <a:solidFill>
              <a:schemeClr val="bg1"/>
            </a:solidFill>
          </a:ln>
          <a:effectLst>
            <a:outerShdw blurRad="50800" dist="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室内, 顶部, 屏幕, 就坐&#10;&#10;描述已自动生成">
            <a:extLst>
              <a:ext uri="{FF2B5EF4-FFF2-40B4-BE49-F238E27FC236}">
                <a16:creationId xmlns:a16="http://schemas.microsoft.com/office/drawing/2014/main" id="{8CE6D982-34A8-41D9-94B3-85E70ADCD46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220" t="68314" r="55703" b="6216"/>
          <a:stretch/>
        </p:blipFill>
        <p:spPr>
          <a:xfrm>
            <a:off x="10229948" y="0"/>
            <a:ext cx="1962052" cy="1663547"/>
          </a:xfrm>
          <a:prstGeom prst="rect">
            <a:avLst/>
          </a:prstGeom>
        </p:spPr>
      </p:pic>
      <p:sp>
        <p:nvSpPr>
          <p:cNvPr id="11" name="矩形: 圆顶角 10">
            <a:extLst>
              <a:ext uri="{FF2B5EF4-FFF2-40B4-BE49-F238E27FC236}">
                <a16:creationId xmlns:a16="http://schemas.microsoft.com/office/drawing/2014/main" id="{48BF0E28-8FBF-4E0A-A050-203F8E6B967D}"/>
              </a:ext>
            </a:extLst>
          </p:cNvPr>
          <p:cNvSpPr/>
          <p:nvPr userDrawn="1"/>
        </p:nvSpPr>
        <p:spPr>
          <a:xfrm rot="5400000">
            <a:off x="1430895" y="-365669"/>
            <a:ext cx="610622" cy="2985571"/>
          </a:xfrm>
          <a:prstGeom prst="round2SameRect">
            <a:avLst>
              <a:gd name="adj1" fmla="val 18535"/>
              <a:gd name="adj2" fmla="val 0"/>
            </a:avLst>
          </a:prstGeom>
          <a:solidFill>
            <a:srgbClr val="70C0EC"/>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7" name="Rectangle 6">
            <a:extLst>
              <a:ext uri="{FF2B5EF4-FFF2-40B4-BE49-F238E27FC236}">
                <a16:creationId xmlns:a16="http://schemas.microsoft.com/office/drawing/2014/main" id="{D52FA337-A2C9-41A1-A941-00675E0EF69B}"/>
              </a:ext>
            </a:extLst>
          </p:cNvPr>
          <p:cNvSpPr/>
          <p:nvPr userDrawn="1"/>
        </p:nvSpPr>
        <p:spPr>
          <a:xfrm rot="16200000">
            <a:off x="-167507" y="132613"/>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
        <p:nvSpPr>
          <p:cNvPr id="10" name="Rectangle 9">
            <a:extLst>
              <a:ext uri="{FF2B5EF4-FFF2-40B4-BE49-F238E27FC236}">
                <a16:creationId xmlns:a16="http://schemas.microsoft.com/office/drawing/2014/main" id="{76F7DF52-5EBF-4D6B-93F6-F4A9E2627FBF}"/>
              </a:ext>
            </a:extLst>
          </p:cNvPr>
          <p:cNvSpPr/>
          <p:nvPr userDrawn="1"/>
        </p:nvSpPr>
        <p:spPr>
          <a:xfrm rot="5400000" flipH="1">
            <a:off x="11776782" y="6438227"/>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Tree>
    <p:extLst>
      <p:ext uri="{BB962C8B-B14F-4D97-AF65-F5344CB8AC3E}">
        <p14:creationId xmlns:p14="http://schemas.microsoft.com/office/powerpoint/2010/main" val="41361919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11"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7ECC81B8-9F83-4E3E-B50E-0895AAAF85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06" b="920"/>
          <a:stretch/>
        </p:blipFill>
        <p:spPr>
          <a:xfrm>
            <a:off x="0" y="0"/>
            <a:ext cx="12192000" cy="6858000"/>
          </a:xfrm>
          <a:prstGeom prst="rect">
            <a:avLst/>
          </a:prstGeom>
        </p:spPr>
      </p:pic>
      <p:sp>
        <p:nvSpPr>
          <p:cNvPr id="11" name="直角三角形 10">
            <a:extLst>
              <a:ext uri="{FF2B5EF4-FFF2-40B4-BE49-F238E27FC236}">
                <a16:creationId xmlns:a16="http://schemas.microsoft.com/office/drawing/2014/main" id="{74C65DB5-E456-40D7-B518-B7C12614A20B}"/>
              </a:ext>
            </a:extLst>
          </p:cNvPr>
          <p:cNvSpPr/>
          <p:nvPr userDrawn="1"/>
        </p:nvSpPr>
        <p:spPr>
          <a:xfrm flipH="1" flipV="1">
            <a:off x="243421" y="1415214"/>
            <a:ext cx="367096" cy="297455"/>
          </a:xfrm>
          <a:prstGeom prst="rtTriangle">
            <a:avLst/>
          </a:prstGeom>
          <a:solidFill>
            <a:srgbClr val="1C9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69B15518-3DA2-44B2-8071-C82969EAD09D}"/>
              </a:ext>
            </a:extLst>
          </p:cNvPr>
          <p:cNvSpPr/>
          <p:nvPr userDrawn="1"/>
        </p:nvSpPr>
        <p:spPr>
          <a:xfrm>
            <a:off x="610518" y="568057"/>
            <a:ext cx="10970964" cy="5721886"/>
          </a:xfrm>
          <a:prstGeom prst="rect">
            <a:avLst/>
          </a:prstGeom>
          <a:solidFill>
            <a:schemeClr val="bg1"/>
          </a:solidFill>
          <a:ln w="63500">
            <a:solidFill>
              <a:schemeClr val="bg1"/>
            </a:solidFill>
          </a:ln>
          <a:effectLst>
            <a:outerShdw blurRad="50800" dist="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顶角 11">
            <a:extLst>
              <a:ext uri="{FF2B5EF4-FFF2-40B4-BE49-F238E27FC236}">
                <a16:creationId xmlns:a16="http://schemas.microsoft.com/office/drawing/2014/main" id="{B36D0EED-BD1A-4675-B9E0-53BE1D129BF0}"/>
              </a:ext>
            </a:extLst>
          </p:cNvPr>
          <p:cNvSpPr/>
          <p:nvPr userDrawn="1"/>
        </p:nvSpPr>
        <p:spPr>
          <a:xfrm rot="5400000">
            <a:off x="1425107" y="-371456"/>
            <a:ext cx="622197" cy="2985571"/>
          </a:xfrm>
          <a:prstGeom prst="round2SameRect">
            <a:avLst>
              <a:gd name="adj1" fmla="val 18535"/>
              <a:gd name="adj2" fmla="val 0"/>
            </a:avLst>
          </a:prstGeom>
          <a:solidFill>
            <a:srgbClr val="70C0EC"/>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pic>
        <p:nvPicPr>
          <p:cNvPr id="13" name="图片 12" descr="图片包含 室内, 顶部, 屏幕, 就坐&#10;&#10;描述已自动生成">
            <a:extLst>
              <a:ext uri="{FF2B5EF4-FFF2-40B4-BE49-F238E27FC236}">
                <a16:creationId xmlns:a16="http://schemas.microsoft.com/office/drawing/2014/main" id="{29BEC3A7-3AD0-4BE7-9347-14593199BA7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5869" t="70620" r="10218" b="6403"/>
          <a:stretch/>
        </p:blipFill>
        <p:spPr>
          <a:xfrm>
            <a:off x="0" y="4865475"/>
            <a:ext cx="2129742" cy="1925047"/>
          </a:xfrm>
          <a:prstGeom prst="rect">
            <a:avLst/>
          </a:prstGeom>
        </p:spPr>
      </p:pic>
      <p:sp>
        <p:nvSpPr>
          <p:cNvPr id="7" name="Rectangle 6">
            <a:extLst>
              <a:ext uri="{FF2B5EF4-FFF2-40B4-BE49-F238E27FC236}">
                <a16:creationId xmlns:a16="http://schemas.microsoft.com/office/drawing/2014/main" id="{D52FA337-A2C9-41A1-A941-00675E0EF69B}"/>
              </a:ext>
            </a:extLst>
          </p:cNvPr>
          <p:cNvSpPr/>
          <p:nvPr userDrawn="1"/>
        </p:nvSpPr>
        <p:spPr>
          <a:xfrm rot="16200000">
            <a:off x="-167507" y="132613"/>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
        <p:nvSpPr>
          <p:cNvPr id="8" name="Rectangle 7">
            <a:extLst>
              <a:ext uri="{FF2B5EF4-FFF2-40B4-BE49-F238E27FC236}">
                <a16:creationId xmlns:a16="http://schemas.microsoft.com/office/drawing/2014/main" id="{76F7DF52-5EBF-4D6B-93F6-F4A9E2627FBF}"/>
              </a:ext>
            </a:extLst>
          </p:cNvPr>
          <p:cNvSpPr/>
          <p:nvPr userDrawn="1"/>
        </p:nvSpPr>
        <p:spPr>
          <a:xfrm rot="5400000" flipH="1">
            <a:off x="11776782" y="6438227"/>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Tree>
    <p:extLst>
      <p:ext uri="{BB962C8B-B14F-4D97-AF65-F5344CB8AC3E}">
        <p14:creationId xmlns:p14="http://schemas.microsoft.com/office/powerpoint/2010/main" val="130794235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2"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0" name="图片 4">
            <a:extLst>
              <a:ext uri="{FF2B5EF4-FFF2-40B4-BE49-F238E27FC236}">
                <a16:creationId xmlns:a16="http://schemas.microsoft.com/office/drawing/2014/main" id="{7ECC81B8-9F83-4E3E-B50E-0895AAAF85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06" b="920"/>
          <a:stretch/>
        </p:blipFill>
        <p:spPr>
          <a:xfrm>
            <a:off x="0" y="0"/>
            <a:ext cx="12192000" cy="6858000"/>
          </a:xfrm>
          <a:prstGeom prst="rect">
            <a:avLst/>
          </a:prstGeom>
        </p:spPr>
      </p:pic>
      <p:sp>
        <p:nvSpPr>
          <p:cNvPr id="7" name="直角三角形 6">
            <a:extLst>
              <a:ext uri="{FF2B5EF4-FFF2-40B4-BE49-F238E27FC236}">
                <a16:creationId xmlns:a16="http://schemas.microsoft.com/office/drawing/2014/main" id="{0475460D-ED46-47DA-8571-6CBCF252B439}"/>
              </a:ext>
            </a:extLst>
          </p:cNvPr>
          <p:cNvSpPr/>
          <p:nvPr userDrawn="1"/>
        </p:nvSpPr>
        <p:spPr>
          <a:xfrm flipH="1" flipV="1">
            <a:off x="243421" y="1415214"/>
            <a:ext cx="367096" cy="297455"/>
          </a:xfrm>
          <a:prstGeom prst="rtTriangle">
            <a:avLst/>
          </a:prstGeom>
          <a:solidFill>
            <a:srgbClr val="1C9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FF5DD3B1-F251-4FD7-8B37-AA3B6FFAD6F4}"/>
              </a:ext>
            </a:extLst>
          </p:cNvPr>
          <p:cNvSpPr/>
          <p:nvPr userDrawn="1"/>
        </p:nvSpPr>
        <p:spPr>
          <a:xfrm>
            <a:off x="610518" y="568057"/>
            <a:ext cx="10970964" cy="5721886"/>
          </a:xfrm>
          <a:prstGeom prst="rect">
            <a:avLst/>
          </a:prstGeom>
          <a:solidFill>
            <a:schemeClr val="bg1"/>
          </a:solidFill>
          <a:ln w="63500">
            <a:solidFill>
              <a:schemeClr val="bg1"/>
            </a:solidFill>
          </a:ln>
          <a:effectLst>
            <a:outerShdw blurRad="50800" dist="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顶角 7">
            <a:extLst>
              <a:ext uri="{FF2B5EF4-FFF2-40B4-BE49-F238E27FC236}">
                <a16:creationId xmlns:a16="http://schemas.microsoft.com/office/drawing/2014/main" id="{1AEB258C-6C51-4C1C-8188-16C1644B93B4}"/>
              </a:ext>
            </a:extLst>
          </p:cNvPr>
          <p:cNvSpPr/>
          <p:nvPr userDrawn="1"/>
        </p:nvSpPr>
        <p:spPr>
          <a:xfrm rot="5400000">
            <a:off x="1430895" y="-365669"/>
            <a:ext cx="610622" cy="2985571"/>
          </a:xfrm>
          <a:prstGeom prst="round2SameRect">
            <a:avLst>
              <a:gd name="adj1" fmla="val 18535"/>
              <a:gd name="adj2" fmla="val 0"/>
            </a:avLst>
          </a:prstGeom>
          <a:solidFill>
            <a:srgbClr val="70C0EC"/>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pic>
        <p:nvPicPr>
          <p:cNvPr id="9" name="图片 8" descr="图片包含 室内, 顶部, 屏幕, 就坐&#10;&#10;描述已自动生成">
            <a:extLst>
              <a:ext uri="{FF2B5EF4-FFF2-40B4-BE49-F238E27FC236}">
                <a16:creationId xmlns:a16="http://schemas.microsoft.com/office/drawing/2014/main" id="{A8D6FC1E-44AB-4D2F-B06F-929DB8B3F3F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1683" t="8855" r="8240" b="65675"/>
          <a:stretch/>
        </p:blipFill>
        <p:spPr>
          <a:xfrm>
            <a:off x="10229948" y="0"/>
            <a:ext cx="1962052" cy="1663547"/>
          </a:xfrm>
          <a:prstGeom prst="rect">
            <a:avLst/>
          </a:prstGeom>
        </p:spPr>
      </p:pic>
      <p:sp>
        <p:nvSpPr>
          <p:cNvPr id="11" name="Rectangle 10">
            <a:extLst>
              <a:ext uri="{FF2B5EF4-FFF2-40B4-BE49-F238E27FC236}">
                <a16:creationId xmlns:a16="http://schemas.microsoft.com/office/drawing/2014/main" id="{D52FA337-A2C9-41A1-A941-00675E0EF69B}"/>
              </a:ext>
            </a:extLst>
          </p:cNvPr>
          <p:cNvSpPr/>
          <p:nvPr userDrawn="1"/>
        </p:nvSpPr>
        <p:spPr>
          <a:xfrm rot="16200000">
            <a:off x="-167507" y="132613"/>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
        <p:nvSpPr>
          <p:cNvPr id="12" name="Rectangle 11">
            <a:extLst>
              <a:ext uri="{FF2B5EF4-FFF2-40B4-BE49-F238E27FC236}">
                <a16:creationId xmlns:a16="http://schemas.microsoft.com/office/drawing/2014/main" id="{76F7DF52-5EBF-4D6B-93F6-F4A9E2627FBF}"/>
              </a:ext>
            </a:extLst>
          </p:cNvPr>
          <p:cNvSpPr/>
          <p:nvPr userDrawn="1"/>
        </p:nvSpPr>
        <p:spPr>
          <a:xfrm rot="5400000" flipH="1">
            <a:off x="11776782" y="6438227"/>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Tree>
    <p:extLst>
      <p:ext uri="{BB962C8B-B14F-4D97-AF65-F5344CB8AC3E}">
        <p14:creationId xmlns:p14="http://schemas.microsoft.com/office/powerpoint/2010/main" val="335307795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9" name="图片 4">
            <a:extLst>
              <a:ext uri="{FF2B5EF4-FFF2-40B4-BE49-F238E27FC236}">
                <a16:creationId xmlns:a16="http://schemas.microsoft.com/office/drawing/2014/main" id="{7ECC81B8-9F83-4E3E-B50E-0895AAAF85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06" b="920"/>
          <a:stretch/>
        </p:blipFill>
        <p:spPr>
          <a:xfrm>
            <a:off x="0" y="0"/>
            <a:ext cx="12192000" cy="6858000"/>
          </a:xfrm>
          <a:prstGeom prst="rect">
            <a:avLst/>
          </a:prstGeom>
        </p:spPr>
      </p:pic>
      <p:sp>
        <p:nvSpPr>
          <p:cNvPr id="5" name="矩形 4">
            <a:extLst>
              <a:ext uri="{FF2B5EF4-FFF2-40B4-BE49-F238E27FC236}">
                <a16:creationId xmlns:a16="http://schemas.microsoft.com/office/drawing/2014/main" id="{C1891676-25F6-4AB0-8A6E-9AE7F864270F}"/>
              </a:ext>
            </a:extLst>
          </p:cNvPr>
          <p:cNvSpPr/>
          <p:nvPr userDrawn="1"/>
        </p:nvSpPr>
        <p:spPr>
          <a:xfrm>
            <a:off x="610518" y="568057"/>
            <a:ext cx="10970964" cy="5721886"/>
          </a:xfrm>
          <a:prstGeom prst="rect">
            <a:avLst/>
          </a:prstGeom>
          <a:solidFill>
            <a:schemeClr val="bg1"/>
          </a:solidFill>
          <a:ln w="63500">
            <a:solidFill>
              <a:schemeClr val="bg1"/>
            </a:solidFill>
          </a:ln>
          <a:effectLst>
            <a:outerShdw blurRad="50800" dist="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图片包含 室内, 顶部, 屏幕, 就坐&#10;&#10;描述已自动生成">
            <a:extLst>
              <a:ext uri="{FF2B5EF4-FFF2-40B4-BE49-F238E27FC236}">
                <a16:creationId xmlns:a16="http://schemas.microsoft.com/office/drawing/2014/main" id="{C9FEE981-57CC-4AD7-AA6E-0BDBADF672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857" t="6879" r="53066" b="67651"/>
          <a:stretch/>
        </p:blipFill>
        <p:spPr>
          <a:xfrm>
            <a:off x="10244592" y="5194453"/>
            <a:ext cx="1962052" cy="1663547"/>
          </a:xfrm>
          <a:prstGeom prst="rect">
            <a:avLst/>
          </a:prstGeom>
        </p:spPr>
      </p:pic>
      <p:sp>
        <p:nvSpPr>
          <p:cNvPr id="10" name="Rectangle 9">
            <a:extLst>
              <a:ext uri="{FF2B5EF4-FFF2-40B4-BE49-F238E27FC236}">
                <a16:creationId xmlns:a16="http://schemas.microsoft.com/office/drawing/2014/main" id="{D52FA337-A2C9-41A1-A941-00675E0EF69B}"/>
              </a:ext>
            </a:extLst>
          </p:cNvPr>
          <p:cNvSpPr/>
          <p:nvPr userDrawn="1"/>
        </p:nvSpPr>
        <p:spPr>
          <a:xfrm rot="16200000">
            <a:off x="-167507" y="132613"/>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
        <p:nvSpPr>
          <p:cNvPr id="11" name="Rectangle 10">
            <a:extLst>
              <a:ext uri="{FF2B5EF4-FFF2-40B4-BE49-F238E27FC236}">
                <a16:creationId xmlns:a16="http://schemas.microsoft.com/office/drawing/2014/main" id="{76F7DF52-5EBF-4D6B-93F6-F4A9E2627FBF}"/>
              </a:ext>
            </a:extLst>
          </p:cNvPr>
          <p:cNvSpPr/>
          <p:nvPr userDrawn="1"/>
        </p:nvSpPr>
        <p:spPr>
          <a:xfrm rot="5400000" flipH="1">
            <a:off x="11776782" y="6438227"/>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Tree>
    <p:extLst>
      <p:ext uri="{BB962C8B-B14F-4D97-AF65-F5344CB8AC3E}">
        <p14:creationId xmlns:p14="http://schemas.microsoft.com/office/powerpoint/2010/main" val="248129313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7ECC81B8-9F83-4E3E-B50E-0895AAAF85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06" b="920"/>
          <a:stretch/>
        </p:blipFill>
        <p:spPr>
          <a:xfrm>
            <a:off x="0" y="0"/>
            <a:ext cx="12192000" cy="6858000"/>
          </a:xfrm>
          <a:prstGeom prst="rect">
            <a:avLst/>
          </a:prstGeom>
        </p:spPr>
      </p:pic>
      <p:sp>
        <p:nvSpPr>
          <p:cNvPr id="3" name="Rectangle 2">
            <a:extLst>
              <a:ext uri="{FF2B5EF4-FFF2-40B4-BE49-F238E27FC236}">
                <a16:creationId xmlns:a16="http://schemas.microsoft.com/office/drawing/2014/main" id="{D52FA337-A2C9-41A1-A941-00675E0EF69B}"/>
              </a:ext>
            </a:extLst>
          </p:cNvPr>
          <p:cNvSpPr/>
          <p:nvPr userDrawn="1"/>
        </p:nvSpPr>
        <p:spPr>
          <a:xfrm rot="16200000">
            <a:off x="-167507" y="132613"/>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
        <p:nvSpPr>
          <p:cNvPr id="4" name="Rectangle 3">
            <a:extLst>
              <a:ext uri="{FF2B5EF4-FFF2-40B4-BE49-F238E27FC236}">
                <a16:creationId xmlns:a16="http://schemas.microsoft.com/office/drawing/2014/main" id="{76F7DF52-5EBF-4D6B-93F6-F4A9E2627FBF}"/>
              </a:ext>
            </a:extLst>
          </p:cNvPr>
          <p:cNvSpPr/>
          <p:nvPr userDrawn="1"/>
        </p:nvSpPr>
        <p:spPr>
          <a:xfrm rot="5400000" flipH="1">
            <a:off x="11776782" y="6438227"/>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Tree>
    <p:extLst>
      <p:ext uri="{BB962C8B-B14F-4D97-AF65-F5344CB8AC3E}">
        <p14:creationId xmlns:p14="http://schemas.microsoft.com/office/powerpoint/2010/main" val="373056523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7ECC81B8-9F83-4E3E-B50E-0895AAAF85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06" b="920"/>
          <a:stretch/>
        </p:blipFill>
        <p:spPr>
          <a:xfrm>
            <a:off x="-29290" y="0"/>
            <a:ext cx="12221290" cy="6858000"/>
          </a:xfrm>
          <a:prstGeom prst="rect">
            <a:avLst/>
          </a:prstGeom>
        </p:spPr>
      </p:pic>
      <p:sp>
        <p:nvSpPr>
          <p:cNvPr id="4" name="矩形 3">
            <a:extLst>
              <a:ext uri="{FF2B5EF4-FFF2-40B4-BE49-F238E27FC236}">
                <a16:creationId xmlns:a16="http://schemas.microsoft.com/office/drawing/2014/main" id="{601A1451-CDCC-4DF6-94B3-4D5CFDDB9490}"/>
              </a:ext>
            </a:extLst>
          </p:cNvPr>
          <p:cNvSpPr/>
          <p:nvPr userDrawn="1"/>
        </p:nvSpPr>
        <p:spPr>
          <a:xfrm>
            <a:off x="277000" y="0"/>
            <a:ext cx="11652643" cy="6858000"/>
          </a:xfrm>
          <a:prstGeom prst="rect">
            <a:avLst/>
          </a:prstGeom>
          <a:solidFill>
            <a:schemeClr val="bg1">
              <a:alpha val="80000"/>
            </a:schemeClr>
          </a:solidFill>
          <a:ln w="101600">
            <a:noFill/>
          </a:ln>
          <a:effectLst>
            <a:outerShdw blurRad="50800" dist="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a:extLst>
              <a:ext uri="{FF2B5EF4-FFF2-40B4-BE49-F238E27FC236}">
                <a16:creationId xmlns:a16="http://schemas.microsoft.com/office/drawing/2014/main" id="{D52FA337-A2C9-41A1-A941-00675E0EF69B}"/>
              </a:ext>
            </a:extLst>
          </p:cNvPr>
          <p:cNvSpPr/>
          <p:nvPr userDrawn="1"/>
        </p:nvSpPr>
        <p:spPr>
          <a:xfrm rot="16200000">
            <a:off x="-167507" y="132613"/>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
        <p:nvSpPr>
          <p:cNvPr id="6" name="Rectangle 5">
            <a:extLst>
              <a:ext uri="{FF2B5EF4-FFF2-40B4-BE49-F238E27FC236}">
                <a16:creationId xmlns:a16="http://schemas.microsoft.com/office/drawing/2014/main" id="{76F7DF52-5EBF-4D6B-93F6-F4A9E2627FBF}"/>
              </a:ext>
            </a:extLst>
          </p:cNvPr>
          <p:cNvSpPr/>
          <p:nvPr userDrawn="1"/>
        </p:nvSpPr>
        <p:spPr>
          <a:xfrm rot="5400000" flipH="1">
            <a:off x="11776782" y="6438227"/>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Tree>
    <p:extLst>
      <p:ext uri="{BB962C8B-B14F-4D97-AF65-F5344CB8AC3E}">
        <p14:creationId xmlns:p14="http://schemas.microsoft.com/office/powerpoint/2010/main" val="123124413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hyperlink" Target="https://www.facebook.com/teamKTUTS"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12">
            <a:extLst>
              <a:ext uri="{FF2B5EF4-FFF2-40B4-BE49-F238E27FC236}">
                <a16:creationId xmlns:a16="http://schemas.microsoft.com/office/drawing/2014/main" id="{0938A347-B499-4DBE-9AF4-AD4A410AD437}"/>
              </a:ext>
            </a:extLst>
          </p:cNvPr>
          <p:cNvSpPr txBox="1"/>
          <p:nvPr userDrawn="1"/>
        </p:nvSpPr>
        <p:spPr>
          <a:xfrm>
            <a:off x="2042580" y="7649975"/>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Liên</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hệ</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page:</a:t>
            </a:r>
          </a:p>
          <a:p>
            <a:r>
              <a:rPr lang="en-US" dirty="0">
                <a:solidFill>
                  <a:schemeClr val="accent5">
                    <a:lumMod val="60000"/>
                    <a:lumOff val="40000"/>
                  </a:schemeClr>
                </a:solidFill>
                <a:latin typeface="Times New Roman" panose="02020603050405020304" pitchFamily="18" charset="0"/>
                <a:cs typeface="Times New Roman" panose="02020603050405020304" pitchFamily="18" charset="0"/>
                <a:hlinkClick r:id="rId12"/>
              </a:rPr>
              <a:t>https://www.facebook.com/teamKTUTS</a:t>
            </a:r>
            <a:endParaRPr lang="en-US" dirty="0">
              <a:solidFill>
                <a:schemeClr val="accent5">
                  <a:lumMod val="60000"/>
                  <a:lumOff val="40000"/>
                </a:schemeClr>
              </a:solidFill>
              <a:latin typeface="Times New Roman" panose="02020603050405020304" pitchFamily="18" charset="0"/>
              <a:cs typeface="Times New Roman" panose="02020603050405020304" pitchFamily="18" charset="0"/>
            </a:endParaRPr>
          </a:p>
          <a:p>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Đây</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là</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sản</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phẩm</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của</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nhóm</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KTUTS.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Mọi</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chi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tiết</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vui</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lòng</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liên</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hệ</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page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hoặc</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SĐT: 0922 645 654</a:t>
            </a:r>
          </a:p>
        </p:txBody>
      </p:sp>
      <p:pic>
        <p:nvPicPr>
          <p:cNvPr id="4" name="Picture 3">
            <a:extLst>
              <a:ext uri="{FF2B5EF4-FFF2-40B4-BE49-F238E27FC236}">
                <a16:creationId xmlns:a16="http://schemas.microsoft.com/office/drawing/2014/main" id="{9B6A0C26-40C8-4187-B66F-E29D356D53D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0313630" y="-3791909"/>
            <a:ext cx="1771856" cy="1417417"/>
          </a:xfrm>
          <a:prstGeom prst="rect">
            <a:avLst/>
          </a:prstGeom>
        </p:spPr>
      </p:pic>
      <p:pic>
        <p:nvPicPr>
          <p:cNvPr id="6" name="Picture 5">
            <a:extLst>
              <a:ext uri="{FF2B5EF4-FFF2-40B4-BE49-F238E27FC236}">
                <a16:creationId xmlns:a16="http://schemas.microsoft.com/office/drawing/2014/main" id="{3396A4EC-0D88-4A3E-9050-6B43835EFE65}"/>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20834964" y="-3791910"/>
            <a:ext cx="1771856" cy="1417417"/>
          </a:xfrm>
          <a:prstGeom prst="rect">
            <a:avLst/>
          </a:prstGeom>
        </p:spPr>
      </p:pic>
      <p:pic>
        <p:nvPicPr>
          <p:cNvPr id="7" name="Picture 6">
            <a:extLst>
              <a:ext uri="{FF2B5EF4-FFF2-40B4-BE49-F238E27FC236}">
                <a16:creationId xmlns:a16="http://schemas.microsoft.com/office/drawing/2014/main" id="{F1C494CF-1EB0-4239-8FBD-C0A7DC0CED20}"/>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1199558" y="14902491"/>
            <a:ext cx="1771856" cy="1417417"/>
          </a:xfrm>
          <a:prstGeom prst="rect">
            <a:avLst/>
          </a:prstGeom>
        </p:spPr>
      </p:pic>
      <p:pic>
        <p:nvPicPr>
          <p:cNvPr id="8" name="Picture 7">
            <a:extLst>
              <a:ext uri="{FF2B5EF4-FFF2-40B4-BE49-F238E27FC236}">
                <a16:creationId xmlns:a16="http://schemas.microsoft.com/office/drawing/2014/main" id="{FEC72C76-CB78-43A8-A6CC-9ADD604C3CD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9949036" y="14902490"/>
            <a:ext cx="1771856" cy="1417417"/>
          </a:xfrm>
          <a:prstGeom prst="rect">
            <a:avLst/>
          </a:prstGeom>
        </p:spPr>
      </p:pic>
      <p:pic>
        <p:nvPicPr>
          <p:cNvPr id="9" name="Picture 8">
            <a:extLst>
              <a:ext uri="{FF2B5EF4-FFF2-40B4-BE49-F238E27FC236}">
                <a16:creationId xmlns:a16="http://schemas.microsoft.com/office/drawing/2014/main" id="{459FA330-E958-4C8D-A603-29B43F073BB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92" y="7402931"/>
            <a:ext cx="1771856" cy="1417417"/>
          </a:xfrm>
          <a:prstGeom prst="rect">
            <a:avLst/>
          </a:prstGeom>
        </p:spPr>
      </p:pic>
      <p:sp>
        <p:nvSpPr>
          <p:cNvPr id="10" name="Rectangle 9">
            <a:extLst>
              <a:ext uri="{FF2B5EF4-FFF2-40B4-BE49-F238E27FC236}">
                <a16:creationId xmlns:a16="http://schemas.microsoft.com/office/drawing/2014/main" id="{D52FA337-A2C9-41A1-A941-00675E0EF69B}"/>
              </a:ext>
            </a:extLst>
          </p:cNvPr>
          <p:cNvSpPr/>
          <p:nvPr userDrawn="1"/>
        </p:nvSpPr>
        <p:spPr>
          <a:xfrm rot="16200000">
            <a:off x="-167507" y="132613"/>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
        <p:nvSpPr>
          <p:cNvPr id="11" name="Rectangle 10">
            <a:extLst>
              <a:ext uri="{FF2B5EF4-FFF2-40B4-BE49-F238E27FC236}">
                <a16:creationId xmlns:a16="http://schemas.microsoft.com/office/drawing/2014/main" id="{76F7DF52-5EBF-4D6B-93F6-F4A9E2627FBF}"/>
              </a:ext>
            </a:extLst>
          </p:cNvPr>
          <p:cNvSpPr/>
          <p:nvPr userDrawn="1"/>
        </p:nvSpPr>
        <p:spPr>
          <a:xfrm rot="5400000" flipH="1">
            <a:off x="11776782" y="6438227"/>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Tree>
    <p:extLst>
      <p:ext uri="{BB962C8B-B14F-4D97-AF65-F5344CB8AC3E}">
        <p14:creationId xmlns:p14="http://schemas.microsoft.com/office/powerpoint/2010/main" val="3315504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24.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42540673-3E16-402E-A95C-0F60667F1F44}"/>
              </a:ext>
            </a:extLst>
          </p:cNvPr>
          <p:cNvSpPr txBox="1"/>
          <p:nvPr/>
        </p:nvSpPr>
        <p:spPr>
          <a:xfrm rot="464511">
            <a:off x="243335" y="445383"/>
            <a:ext cx="2340705" cy="1631216"/>
          </a:xfrm>
          <a:prstGeom prst="rect">
            <a:avLst/>
          </a:prstGeom>
          <a:noFill/>
        </p:spPr>
        <p:txBody>
          <a:bodyPr wrap="none" rtlCol="0">
            <a:spAutoFit/>
          </a:bodyPr>
          <a:lstStyle/>
          <a:p>
            <a:r>
              <a:rPr lang="en-US" altLang="zh-CN" sz="10000" smtClean="0">
                <a:solidFill>
                  <a:srgbClr val="E04C3E"/>
                </a:solidFill>
                <a:latin typeface="UVN Hoa Dao" panose="00000400000000000000" pitchFamily="2" charset="0"/>
                <a:ea typeface="字魂80号-萌趣小鱼体" panose="00000500000000000000" pitchFamily="2" charset="-122"/>
              </a:rPr>
              <a:t>Hơn</a:t>
            </a:r>
            <a:endParaRPr lang="zh-CN" altLang="en-US" sz="10000" dirty="0">
              <a:solidFill>
                <a:srgbClr val="E04C3E"/>
              </a:solidFill>
              <a:latin typeface="UVN Hoa Dao" panose="00000400000000000000" pitchFamily="2" charset="0"/>
              <a:ea typeface="字魂80号-萌趣小鱼体" panose="00000500000000000000" pitchFamily="2" charset="-122"/>
            </a:endParaRPr>
          </a:p>
        </p:txBody>
      </p:sp>
      <p:sp>
        <p:nvSpPr>
          <p:cNvPr id="4" name="文本框 3">
            <a:extLst>
              <a:ext uri="{FF2B5EF4-FFF2-40B4-BE49-F238E27FC236}">
                <a16:creationId xmlns:a16="http://schemas.microsoft.com/office/drawing/2014/main" id="{440C096B-B372-4F70-8013-755843C17D0F}"/>
              </a:ext>
            </a:extLst>
          </p:cNvPr>
          <p:cNvSpPr txBox="1"/>
          <p:nvPr/>
        </p:nvSpPr>
        <p:spPr>
          <a:xfrm rot="21249185">
            <a:off x="2262606" y="1162674"/>
            <a:ext cx="2321469" cy="1631216"/>
          </a:xfrm>
          <a:prstGeom prst="rect">
            <a:avLst/>
          </a:prstGeom>
          <a:noFill/>
        </p:spPr>
        <p:txBody>
          <a:bodyPr wrap="none" rtlCol="0">
            <a:spAutoFit/>
          </a:bodyPr>
          <a:lstStyle/>
          <a:p>
            <a:r>
              <a:rPr lang="en-US" altLang="zh-CN" sz="10000" smtClean="0">
                <a:solidFill>
                  <a:srgbClr val="E04C3E"/>
                </a:solidFill>
                <a:latin typeface="UVN Hoa Dao" panose="00000400000000000000" pitchFamily="2" charset="0"/>
                <a:ea typeface="字魂80号-萌趣小鱼体" panose="00000500000000000000" pitchFamily="2" charset="-122"/>
              </a:rPr>
              <a:t>một</a:t>
            </a:r>
            <a:endParaRPr lang="zh-CN" altLang="en-US" sz="10000" dirty="0">
              <a:solidFill>
                <a:srgbClr val="E04C3E"/>
              </a:solidFill>
              <a:latin typeface="UVN Hoa Dao" panose="00000400000000000000" pitchFamily="2" charset="0"/>
              <a:ea typeface="字魂80号-萌趣小鱼体" panose="00000500000000000000" pitchFamily="2" charset="-122"/>
            </a:endParaRPr>
          </a:p>
        </p:txBody>
      </p:sp>
      <p:sp>
        <p:nvSpPr>
          <p:cNvPr id="5" name="文本框 4">
            <a:extLst>
              <a:ext uri="{FF2B5EF4-FFF2-40B4-BE49-F238E27FC236}">
                <a16:creationId xmlns:a16="http://schemas.microsoft.com/office/drawing/2014/main" id="{69AF6A6E-40C9-4408-B335-27265F9BFE95}"/>
              </a:ext>
            </a:extLst>
          </p:cNvPr>
          <p:cNvSpPr txBox="1"/>
          <p:nvPr/>
        </p:nvSpPr>
        <p:spPr>
          <a:xfrm rot="21249185">
            <a:off x="4417019" y="445383"/>
            <a:ext cx="3129383" cy="1631216"/>
          </a:xfrm>
          <a:prstGeom prst="rect">
            <a:avLst/>
          </a:prstGeom>
          <a:noFill/>
        </p:spPr>
        <p:txBody>
          <a:bodyPr wrap="none" rtlCol="0">
            <a:spAutoFit/>
          </a:bodyPr>
          <a:lstStyle/>
          <a:p>
            <a:r>
              <a:rPr lang="en-US" altLang="zh-CN" sz="10000" smtClean="0">
                <a:solidFill>
                  <a:srgbClr val="E04C3E"/>
                </a:solidFill>
                <a:latin typeface="UVN Hoa Dao" panose="00000400000000000000" pitchFamily="2" charset="0"/>
                <a:ea typeface="字魂80号-萌趣小鱼体" panose="00000500000000000000" pitchFamily="2" charset="-122"/>
              </a:rPr>
              <a:t>nghìn</a:t>
            </a:r>
            <a:endParaRPr lang="zh-CN" altLang="en-US" sz="10000" dirty="0">
              <a:solidFill>
                <a:srgbClr val="E04C3E"/>
              </a:solidFill>
              <a:latin typeface="UVN Hoa Dao" panose="00000400000000000000" pitchFamily="2" charset="0"/>
              <a:ea typeface="字魂80号-萌趣小鱼体" panose="00000500000000000000" pitchFamily="2" charset="-122"/>
            </a:endParaRPr>
          </a:p>
        </p:txBody>
      </p:sp>
      <p:sp>
        <p:nvSpPr>
          <p:cNvPr id="6" name="文本框 5">
            <a:extLst>
              <a:ext uri="{FF2B5EF4-FFF2-40B4-BE49-F238E27FC236}">
                <a16:creationId xmlns:a16="http://schemas.microsoft.com/office/drawing/2014/main" id="{0B4E21DA-3AA4-4064-92E6-FCB985E52380}"/>
              </a:ext>
            </a:extLst>
          </p:cNvPr>
          <p:cNvSpPr txBox="1"/>
          <p:nvPr/>
        </p:nvSpPr>
        <p:spPr>
          <a:xfrm rot="594393">
            <a:off x="7571834" y="933756"/>
            <a:ext cx="2749471" cy="1631216"/>
          </a:xfrm>
          <a:prstGeom prst="rect">
            <a:avLst/>
          </a:prstGeom>
          <a:noFill/>
        </p:spPr>
        <p:txBody>
          <a:bodyPr wrap="none" rtlCol="0">
            <a:spAutoFit/>
          </a:bodyPr>
          <a:lstStyle/>
          <a:p>
            <a:r>
              <a:rPr lang="en-US" altLang="zh-CN" sz="10000" smtClean="0">
                <a:solidFill>
                  <a:srgbClr val="E04C3E"/>
                </a:solidFill>
                <a:latin typeface="UVN Hoa Dao" panose="00000400000000000000" pitchFamily="2" charset="0"/>
                <a:ea typeface="字魂80号-萌趣小鱼体" panose="00000500000000000000" pitchFamily="2" charset="-122"/>
              </a:rPr>
              <a:t>ngày</a:t>
            </a:r>
            <a:endParaRPr lang="zh-CN" altLang="en-US" sz="10000" dirty="0">
              <a:solidFill>
                <a:srgbClr val="E04C3E"/>
              </a:solidFill>
              <a:latin typeface="UVN Hoa Dao" panose="00000400000000000000" pitchFamily="2" charset="0"/>
              <a:ea typeface="字魂80号-萌趣小鱼体" panose="00000500000000000000" pitchFamily="2" charset="-122"/>
            </a:endParaRPr>
          </a:p>
        </p:txBody>
      </p:sp>
      <p:sp>
        <p:nvSpPr>
          <p:cNvPr id="12" name="文本框 11">
            <a:extLst>
              <a:ext uri="{FF2B5EF4-FFF2-40B4-BE49-F238E27FC236}">
                <a16:creationId xmlns:a16="http://schemas.microsoft.com/office/drawing/2014/main" id="{143797DB-B828-4845-85C1-0D3375223FC3}"/>
              </a:ext>
            </a:extLst>
          </p:cNvPr>
          <p:cNvSpPr txBox="1"/>
          <p:nvPr/>
        </p:nvSpPr>
        <p:spPr>
          <a:xfrm>
            <a:off x="469011" y="2907892"/>
            <a:ext cx="6983002" cy="861774"/>
          </a:xfrm>
          <a:prstGeom prst="rect">
            <a:avLst/>
          </a:prstGeom>
          <a:solidFill>
            <a:srgbClr val="FFCC99"/>
          </a:solidFill>
        </p:spPr>
        <p:txBody>
          <a:bodyPr wrap="none" rtlCol="0">
            <a:spAutoFit/>
          </a:bodyPr>
          <a:lstStyle/>
          <a:p>
            <a:r>
              <a:rPr lang="en-US" altLang="zh-CN" sz="5000" smtClean="0">
                <a:solidFill>
                  <a:srgbClr val="0070C0"/>
                </a:solidFill>
                <a:effectLst>
                  <a:outerShdw blurRad="38100" dist="38100" dir="2700000" algn="tl">
                    <a:srgbClr val="000000">
                      <a:alpha val="43137"/>
                    </a:srgbClr>
                  </a:outerShdw>
                </a:effectLst>
                <a:latin typeface="UVN Minh Map" panose="00000400000000000000" pitchFamily="2" charset="0"/>
                <a:ea typeface="字魂80号-萌趣小鱼体" panose="00000500000000000000" pitchFamily="2" charset="-122"/>
              </a:rPr>
              <a:t>vòng quanh</a:t>
            </a:r>
            <a:endParaRPr lang="zh-CN" altLang="en-US" sz="5000" dirty="0">
              <a:solidFill>
                <a:srgbClr val="0070C0"/>
              </a:solidFill>
              <a:effectLst>
                <a:outerShdw blurRad="38100" dist="38100" dir="2700000" algn="tl">
                  <a:srgbClr val="000000">
                    <a:alpha val="43137"/>
                  </a:srgbClr>
                </a:outerShdw>
              </a:effectLst>
              <a:latin typeface="UVN Minh Map" panose="00000400000000000000" pitchFamily="2" charset="0"/>
              <a:ea typeface="字魂80号-萌趣小鱼体" panose="00000500000000000000" pitchFamily="2" charset="-122"/>
            </a:endParaRPr>
          </a:p>
        </p:txBody>
      </p:sp>
      <p:sp>
        <p:nvSpPr>
          <p:cNvPr id="11" name="文本框 11">
            <a:extLst>
              <a:ext uri="{FF2B5EF4-FFF2-40B4-BE49-F238E27FC236}">
                <a16:creationId xmlns:a16="http://schemas.microsoft.com/office/drawing/2014/main" id="{143797DB-B828-4845-85C1-0D3375223FC3}"/>
              </a:ext>
            </a:extLst>
          </p:cNvPr>
          <p:cNvSpPr txBox="1"/>
          <p:nvPr/>
        </p:nvSpPr>
        <p:spPr>
          <a:xfrm>
            <a:off x="1210233" y="4222568"/>
            <a:ext cx="5091458" cy="861774"/>
          </a:xfrm>
          <a:prstGeom prst="rect">
            <a:avLst/>
          </a:prstGeom>
          <a:solidFill>
            <a:srgbClr val="FFCC99"/>
          </a:solidFill>
        </p:spPr>
        <p:txBody>
          <a:bodyPr wrap="none" rtlCol="0">
            <a:spAutoFit/>
          </a:bodyPr>
          <a:lstStyle/>
          <a:p>
            <a:r>
              <a:rPr lang="en-US" altLang="zh-CN" sz="5000" smtClean="0">
                <a:solidFill>
                  <a:srgbClr val="0070C0"/>
                </a:solidFill>
                <a:effectLst>
                  <a:outerShdw blurRad="38100" dist="38100" dir="2700000" algn="tl">
                    <a:srgbClr val="000000">
                      <a:alpha val="43137"/>
                    </a:srgbClr>
                  </a:outerShdw>
                </a:effectLst>
                <a:latin typeface="UVN Minh Map" panose="00000400000000000000" pitchFamily="2" charset="0"/>
                <a:ea typeface="字魂80号-萌趣小鱼体" panose="00000500000000000000" pitchFamily="2" charset="-122"/>
              </a:rPr>
              <a:t>Trái Đất</a:t>
            </a:r>
            <a:endParaRPr lang="zh-CN" altLang="en-US" sz="5000" dirty="0">
              <a:solidFill>
                <a:srgbClr val="0070C0"/>
              </a:solidFill>
              <a:effectLst>
                <a:outerShdw blurRad="38100" dist="38100" dir="2700000" algn="tl">
                  <a:srgbClr val="000000">
                    <a:alpha val="43137"/>
                  </a:srgbClr>
                </a:outerShdw>
              </a:effectLst>
              <a:latin typeface="UVN Minh Map" panose="00000400000000000000" pitchFamily="2" charset="0"/>
              <a:ea typeface="字魂80号-萌趣小鱼体" panose="00000500000000000000" pitchFamily="2" charset="-122"/>
            </a:endParaRPr>
          </a:p>
        </p:txBody>
      </p:sp>
    </p:spTree>
    <p:extLst>
      <p:ext uri="{BB962C8B-B14F-4D97-AF65-F5344CB8AC3E}">
        <p14:creationId xmlns:p14="http://schemas.microsoft.com/office/powerpoint/2010/main" val="39255181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250"/>
                            </p:stCondLst>
                            <p:childTnLst>
                              <p:par>
                                <p:cTn id="18" presetID="41" presetClass="entr" presetSubtype="0" fill="hold" grpId="1" nodeType="afterEffect">
                                  <p:stCondLst>
                                    <p:cond delay="0"/>
                                  </p:stCondLst>
                                  <p:iterate type="lt">
                                    <p:tmPct val="10000"/>
                                  </p:iterate>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2"/>
                                        </p:tgtEl>
                                        <p:attrNameLst>
                                          <p:attrName>ppt_y</p:attrName>
                                        </p:attrNameLst>
                                      </p:cBhvr>
                                      <p:tavLst>
                                        <p:tav tm="0">
                                          <p:val>
                                            <p:strVal val="#ppt_y"/>
                                          </p:val>
                                        </p:tav>
                                        <p:tav tm="100000">
                                          <p:val>
                                            <p:strVal val="#ppt_y"/>
                                          </p:val>
                                        </p:tav>
                                      </p:tavLst>
                                    </p:anim>
                                    <p:anim calcmode="lin" valueType="num">
                                      <p:cBhvr>
                                        <p:cTn id="22"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2"/>
                                        </p:tgtEl>
                                      </p:cBhvr>
                                    </p:animEffect>
                                  </p:childTnLst>
                                </p:cTn>
                              </p:par>
                              <p:par>
                                <p:cTn id="25" presetID="41" presetClass="entr" presetSubtype="0" fill="hold" grpId="1" nodeType="withEffect">
                                  <p:stCondLst>
                                    <p:cond delay="0"/>
                                  </p:stCondLst>
                                  <p:iterate type="lt">
                                    <p:tmPct val="10000"/>
                                  </p:iterate>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11"/>
                                        </p:tgtEl>
                                        <p:attrNameLst>
                                          <p:attrName>ppt_y</p:attrName>
                                        </p:attrNameLst>
                                      </p:cBhvr>
                                      <p:tavLst>
                                        <p:tav tm="0">
                                          <p:val>
                                            <p:strVal val="#ppt_y"/>
                                          </p:val>
                                        </p:tav>
                                        <p:tav tm="100000">
                                          <p:val>
                                            <p:strVal val="#ppt_y"/>
                                          </p:val>
                                        </p:tav>
                                      </p:tavLst>
                                    </p:anim>
                                    <p:anim calcmode="lin" valueType="num">
                                      <p:cBhvr>
                                        <p:cTn id="2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2" grpId="1" animBg="1"/>
      <p:bldP spid="11"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DBB7ED59-BAEE-4CB6-B548-660C415F6DF9}"/>
              </a:ext>
            </a:extLst>
          </p:cNvPr>
          <p:cNvGrpSpPr/>
          <p:nvPr/>
        </p:nvGrpSpPr>
        <p:grpSpPr>
          <a:xfrm>
            <a:off x="3388818" y="540743"/>
            <a:ext cx="5954205" cy="5573132"/>
            <a:chOff x="3754578" y="205463"/>
            <a:chExt cx="5954205" cy="5573132"/>
          </a:xfrm>
        </p:grpSpPr>
        <p:sp>
          <p:nvSpPr>
            <p:cNvPr id="2" name="文本框 1">
              <a:extLst>
                <a:ext uri="{FF2B5EF4-FFF2-40B4-BE49-F238E27FC236}">
                  <a16:creationId xmlns:a16="http://schemas.microsoft.com/office/drawing/2014/main" id="{124247AB-E96E-43F0-B593-92D1C0ECB660}"/>
                </a:ext>
              </a:extLst>
            </p:cNvPr>
            <p:cNvSpPr txBox="1"/>
            <p:nvPr/>
          </p:nvSpPr>
          <p:spPr>
            <a:xfrm rot="21191909">
              <a:off x="3754578" y="205463"/>
              <a:ext cx="3793026" cy="2554545"/>
            </a:xfrm>
            <a:prstGeom prst="rect">
              <a:avLst/>
            </a:prstGeom>
            <a:noFill/>
          </p:spPr>
          <p:txBody>
            <a:bodyPr wrap="none" rtlCol="0">
              <a:spAutoFit/>
            </a:bodyPr>
            <a:lstStyle/>
            <a:p>
              <a:r>
                <a:rPr lang="en-US" altLang="zh-CN" sz="16000" smtClean="0">
                  <a:solidFill>
                    <a:srgbClr val="0070C0"/>
                  </a:solidFill>
                  <a:latin typeface="UVN Hoa Dao" panose="00000400000000000000" pitchFamily="2" charset="0"/>
                  <a:ea typeface="字魂80号-萌趣小鱼体" panose="00000500000000000000" pitchFamily="2" charset="-122"/>
                </a:rPr>
                <a:t>Giải</a:t>
              </a:r>
              <a:endParaRPr lang="zh-CN" altLang="en-US" sz="16000" dirty="0">
                <a:solidFill>
                  <a:srgbClr val="0070C0"/>
                </a:solidFill>
                <a:latin typeface="UVN Hoa Dao" panose="00000400000000000000" pitchFamily="2" charset="0"/>
                <a:ea typeface="字魂80号-萌趣小鱼体" panose="00000500000000000000" pitchFamily="2" charset="-122"/>
              </a:endParaRPr>
            </a:p>
          </p:txBody>
        </p:sp>
        <p:sp>
          <p:nvSpPr>
            <p:cNvPr id="6" name="文本框 5">
              <a:extLst>
                <a:ext uri="{FF2B5EF4-FFF2-40B4-BE49-F238E27FC236}">
                  <a16:creationId xmlns:a16="http://schemas.microsoft.com/office/drawing/2014/main" id="{5B594C34-2A48-4BB7-855E-85444D457EBB}"/>
                </a:ext>
              </a:extLst>
            </p:cNvPr>
            <p:cNvSpPr txBox="1"/>
            <p:nvPr/>
          </p:nvSpPr>
          <p:spPr>
            <a:xfrm rot="842216">
              <a:off x="5392437" y="1970076"/>
              <a:ext cx="4273927" cy="2246769"/>
            </a:xfrm>
            <a:prstGeom prst="rect">
              <a:avLst/>
            </a:prstGeom>
            <a:noFill/>
          </p:spPr>
          <p:txBody>
            <a:bodyPr wrap="none" rtlCol="0">
              <a:spAutoFit/>
            </a:bodyPr>
            <a:lstStyle/>
            <a:p>
              <a:r>
                <a:rPr lang="en-US" altLang="zh-CN" sz="14000" smtClean="0">
                  <a:solidFill>
                    <a:srgbClr val="0070C0"/>
                  </a:solidFill>
                  <a:latin typeface="UVN Hoa Dao" panose="00000400000000000000" pitchFamily="2" charset="0"/>
                  <a:ea typeface="字魂80号-萌趣小鱼体" panose="00000500000000000000" pitchFamily="2" charset="-122"/>
                </a:rPr>
                <a:t>nghĩa</a:t>
              </a:r>
              <a:endParaRPr lang="zh-CN" altLang="en-US" sz="14000" dirty="0">
                <a:solidFill>
                  <a:srgbClr val="0070C0"/>
                </a:solidFill>
                <a:latin typeface="UVN Hoa Dao" panose="00000400000000000000" pitchFamily="2" charset="0"/>
                <a:ea typeface="字魂80号-萌趣小鱼体" panose="00000500000000000000" pitchFamily="2" charset="-122"/>
              </a:endParaRPr>
            </a:p>
          </p:txBody>
        </p:sp>
        <p:sp>
          <p:nvSpPr>
            <p:cNvPr id="5" name="文本框 1">
              <a:extLst>
                <a:ext uri="{FF2B5EF4-FFF2-40B4-BE49-F238E27FC236}">
                  <a16:creationId xmlns:a16="http://schemas.microsoft.com/office/drawing/2014/main" id="{124247AB-E96E-43F0-B593-92D1C0ECB660}"/>
                </a:ext>
              </a:extLst>
            </p:cNvPr>
            <p:cNvSpPr txBox="1"/>
            <p:nvPr/>
          </p:nvSpPr>
          <p:spPr>
            <a:xfrm rot="173339">
              <a:off x="8156755" y="3839603"/>
              <a:ext cx="1552028" cy="1938992"/>
            </a:xfrm>
            <a:prstGeom prst="rect">
              <a:avLst/>
            </a:prstGeom>
            <a:noFill/>
          </p:spPr>
          <p:txBody>
            <a:bodyPr wrap="none" rtlCol="0">
              <a:spAutoFit/>
            </a:bodyPr>
            <a:lstStyle/>
            <a:p>
              <a:r>
                <a:rPr lang="en-US" altLang="zh-CN" sz="12000" smtClean="0">
                  <a:solidFill>
                    <a:srgbClr val="0070C0"/>
                  </a:solidFill>
                  <a:latin typeface="UVN Hoa Dao" panose="00000400000000000000" pitchFamily="2" charset="0"/>
                  <a:ea typeface="字魂80号-萌趣小鱼体" panose="00000500000000000000" pitchFamily="2" charset="-122"/>
                </a:rPr>
                <a:t>từ</a:t>
              </a:r>
              <a:endParaRPr lang="zh-CN" altLang="en-US" sz="12000" dirty="0">
                <a:solidFill>
                  <a:srgbClr val="0070C0"/>
                </a:solidFill>
                <a:latin typeface="UVN Hoa Dao" panose="00000400000000000000" pitchFamily="2" charset="0"/>
                <a:ea typeface="字魂80号-萌趣小鱼体" panose="00000500000000000000" pitchFamily="2" charset="-122"/>
              </a:endParaRPr>
            </a:p>
          </p:txBody>
        </p:sp>
      </p:grpSp>
    </p:spTree>
    <p:extLst>
      <p:ext uri="{BB962C8B-B14F-4D97-AF65-F5344CB8AC3E}">
        <p14:creationId xmlns:p14="http://schemas.microsoft.com/office/powerpoint/2010/main" val="41541384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4715631" y="4604866"/>
            <a:ext cx="1324469" cy="1244217"/>
          </a:xfrm>
          <a:prstGeom prst="rect">
            <a:avLst/>
          </a:prstGeom>
        </p:spPr>
      </p:pic>
      <p:pic>
        <p:nvPicPr>
          <p:cNvPr id="5" name="图片 4" descr="图片包含 室内, 顶部, 屏幕, 就坐&#10;&#10;描述已自动生成">
            <a:extLst>
              <a:ext uri="{FF2B5EF4-FFF2-40B4-BE49-F238E27FC236}">
                <a16:creationId xmlns:a16="http://schemas.microsoft.com/office/drawing/2014/main" id="{78A62D5A-854E-4B26-85F1-212A1E5583E8}"/>
              </a:ext>
            </a:extLst>
          </p:cNvPr>
          <p:cNvPicPr>
            <a:picLocks noChangeAspect="1"/>
          </p:cNvPicPr>
          <p:nvPr/>
        </p:nvPicPr>
        <p:blipFill rotWithShape="1">
          <a:blip r:embed="rId4">
            <a:extLst>
              <a:ext uri="{28A0092B-C50C-407E-A947-70E740481C1C}">
                <a14:useLocalDpi xmlns:a14="http://schemas.microsoft.com/office/drawing/2010/main" val="0"/>
              </a:ext>
            </a:extLst>
          </a:blip>
          <a:srcRect l="49037" t="8824" r="7497" b="63061"/>
          <a:stretch/>
        </p:blipFill>
        <p:spPr>
          <a:xfrm>
            <a:off x="9746011" y="0"/>
            <a:ext cx="2445989" cy="2110758"/>
          </a:xfrm>
          <a:prstGeom prst="rect">
            <a:avLst/>
          </a:prstGeom>
        </p:spPr>
      </p:pic>
      <p:sp>
        <p:nvSpPr>
          <p:cNvPr id="19" name="矩形 1">
            <a:extLst>
              <a:ext uri="{FF2B5EF4-FFF2-40B4-BE49-F238E27FC236}">
                <a16:creationId xmlns:a16="http://schemas.microsoft.com/office/drawing/2014/main" id="{3760B143-63BA-4F60-B351-D7923B9E1D45}"/>
              </a:ext>
            </a:extLst>
          </p:cNvPr>
          <p:cNvSpPr/>
          <p:nvPr/>
        </p:nvSpPr>
        <p:spPr>
          <a:xfrm>
            <a:off x="300325" y="793471"/>
            <a:ext cx="2794355" cy="584775"/>
          </a:xfrm>
          <a:prstGeom prst="rect">
            <a:avLst/>
          </a:prstGeom>
          <a:effectLst>
            <a:outerShdw blurRad="50800" dist="38100" dir="2700000" algn="tl" rotWithShape="0">
              <a:prstClr val="black">
                <a:alpha val="40000"/>
              </a:prstClr>
            </a:outerShdw>
          </a:effectLst>
        </p:spPr>
        <p:txBody>
          <a:bodyPr wrap="none">
            <a:spAutoFit/>
          </a:bodyPr>
          <a:lstStyle/>
          <a:p>
            <a:r>
              <a:rPr lang="en-US" altLang="zh-CN" sz="3200" smtClean="0">
                <a:solidFill>
                  <a:schemeClr val="bg1"/>
                </a:solidFill>
                <a:latin typeface="UVN Hoa Dao" panose="00000400000000000000" pitchFamily="2" charset="0"/>
                <a:ea typeface="字魂80号-萌趣小鱼体" panose="00000500000000000000" pitchFamily="2" charset="-122"/>
              </a:rPr>
              <a:t>GIẢI NGHĨA TỪ</a:t>
            </a:r>
            <a:endParaRPr lang="zh-CN" altLang="en-US" sz="3200" dirty="0">
              <a:solidFill>
                <a:schemeClr val="bg1"/>
              </a:solidFill>
              <a:latin typeface="UVN Hoa Dao" panose="00000400000000000000" pitchFamily="2" charset="0"/>
            </a:endParaRPr>
          </a:p>
        </p:txBody>
      </p:sp>
      <p:sp>
        <p:nvSpPr>
          <p:cNvPr id="20" name="Text Box 8"/>
          <p:cNvSpPr txBox="1">
            <a:spLocks noChangeArrowheads="1"/>
          </p:cNvSpPr>
          <p:nvPr/>
        </p:nvSpPr>
        <p:spPr bwMode="auto">
          <a:xfrm>
            <a:off x="1139204" y="1829363"/>
            <a:ext cx="102603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latin typeface="Times New Roman" panose="02020603050405020304" pitchFamily="18" charset="0"/>
                <a:cs typeface="Times New Roman" panose="02020603050405020304" pitchFamily="18" charset="0"/>
              </a:rPr>
              <a:t>- Ma-tan: </a:t>
            </a:r>
            <a:r>
              <a:rPr lang="en-US" altLang="en-US" sz="3200" dirty="0" err="1">
                <a:latin typeface="Times New Roman" panose="02020603050405020304" pitchFamily="18" charset="0"/>
                <a:cs typeface="Times New Roman" panose="02020603050405020304" pitchFamily="18" charset="0"/>
              </a:rPr>
              <a:t>Một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đảo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thuộc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quần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đảo</a:t>
            </a:r>
            <a:r>
              <a:rPr lang="en-US" altLang="en-US" sz="3200" dirty="0">
                <a:latin typeface="Times New Roman" panose="02020603050405020304" pitchFamily="18" charset="0"/>
                <a:cs typeface="Times New Roman" panose="02020603050405020304" pitchFamily="18" charset="0"/>
              </a:rPr>
              <a:t> Phi-</a:t>
            </a:r>
            <a:r>
              <a:rPr lang="en-US" altLang="en-US" sz="3200" dirty="0" err="1">
                <a:latin typeface="Times New Roman" panose="02020603050405020304" pitchFamily="18" charset="0"/>
                <a:cs typeface="Times New Roman" panose="02020603050405020304" pitchFamily="18" charset="0"/>
              </a:rPr>
              <a:t>líp</a:t>
            </a:r>
            <a:r>
              <a:rPr lang="en-US" altLang="en-US" sz="3200" dirty="0">
                <a:latin typeface="Times New Roman" panose="02020603050405020304" pitchFamily="18" charset="0"/>
                <a:cs typeface="Times New Roman" panose="02020603050405020304" pitchFamily="18" charset="0"/>
              </a:rPr>
              <a:t>-pin </a:t>
            </a:r>
            <a:r>
              <a:rPr lang="en-US" altLang="en-US" sz="3200" dirty="0" err="1">
                <a:latin typeface="Times New Roman" panose="02020603050405020304" pitchFamily="18" charset="0"/>
                <a:cs typeface="Times New Roman" panose="02020603050405020304" pitchFamily="18" charset="0"/>
              </a:rPr>
              <a:t>ngày</a:t>
            </a:r>
            <a:r>
              <a:rPr lang="en-US" altLang="en-US" sz="3200" dirty="0">
                <a:latin typeface="Times New Roman" panose="02020603050405020304" pitchFamily="18" charset="0"/>
                <a:cs typeface="Times New Roman" panose="02020603050405020304" pitchFamily="18" charset="0"/>
              </a:rPr>
              <a:t> nay.</a:t>
            </a:r>
          </a:p>
        </p:txBody>
      </p:sp>
      <p:sp>
        <p:nvSpPr>
          <p:cNvPr id="21" name="Text Box 9"/>
          <p:cNvSpPr txBox="1">
            <a:spLocks noChangeArrowheads="1"/>
          </p:cNvSpPr>
          <p:nvPr/>
        </p:nvSpPr>
        <p:spPr bwMode="auto">
          <a:xfrm>
            <a:off x="1139205" y="2657792"/>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Sứ</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mạng</a:t>
            </a:r>
            <a:r>
              <a:rPr lang="en-US" altLang="en-US" sz="3200" b="1"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Nhiệm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vụ</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cao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cả</a:t>
            </a:r>
            <a:r>
              <a:rPr lang="en-US" altLang="en-US" sz="3200" dirty="0">
                <a:latin typeface="Times New Roman" panose="02020603050405020304" pitchFamily="18" charset="0"/>
                <a:cs typeface="Times New Roman" panose="02020603050405020304" pitchFamily="18" charset="0"/>
              </a:rPr>
              <a:t>.</a:t>
            </a:r>
          </a:p>
        </p:txBody>
      </p:sp>
      <p:sp>
        <p:nvSpPr>
          <p:cNvPr id="22" name="Text Box 9"/>
          <p:cNvSpPr txBox="1">
            <a:spLocks noChangeArrowheads="1"/>
          </p:cNvSpPr>
          <p:nvPr/>
        </p:nvSpPr>
        <p:spPr bwMode="auto">
          <a:xfrm>
            <a:off x="1139205" y="3486221"/>
            <a:ext cx="947799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Hạm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đội</a:t>
            </a:r>
            <a:r>
              <a:rPr lang="en-US" altLang="en-US" sz="3200" b="1">
                <a:latin typeface="Times New Roman" panose="02020603050405020304" pitchFamily="18" charset="0"/>
                <a:cs typeface="Times New Roman" panose="02020603050405020304" pitchFamily="18" charset="0"/>
              </a:rPr>
              <a:t>: </a:t>
            </a:r>
            <a:r>
              <a:rPr lang="en-US" altLang="en-US" sz="3200" smtClean="0">
                <a:latin typeface="Times New Roman" panose="02020603050405020304" pitchFamily="18" charset="0"/>
                <a:cs typeface="Times New Roman" panose="02020603050405020304" pitchFamily="18" charset="0"/>
              </a:rPr>
              <a:t>Một </a:t>
            </a:r>
            <a:r>
              <a:rPr lang="en-US" altLang="en-US" sz="3200" dirty="0" err="1">
                <a:latin typeface="Times New Roman" panose="02020603050405020304" pitchFamily="18" charset="0"/>
                <a:cs typeface="Times New Roman" panose="02020603050405020304" pitchFamily="18" charset="0"/>
              </a:rPr>
              <a:t>đội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hình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quân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sự</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gồm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nhiều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tàu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chiến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đội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hình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lớn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nhất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của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hải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quân</a:t>
            </a:r>
            <a:r>
              <a:rPr lang="en-US" altLang="en-US" sz="3200" dirty="0">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5"/>
          <a:stretch>
            <a:fillRect/>
          </a:stretch>
        </p:blipFill>
        <p:spPr>
          <a:xfrm>
            <a:off x="2925142" y="7062152"/>
            <a:ext cx="5572125" cy="3971925"/>
          </a:xfrm>
          <a:prstGeom prst="rect">
            <a:avLst/>
          </a:prstGeom>
        </p:spPr>
      </p:pic>
      <p:pic>
        <p:nvPicPr>
          <p:cNvPr id="23" name="Picture 2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971991" y="4563346"/>
            <a:ext cx="1842523" cy="1730881"/>
          </a:xfrm>
          <a:prstGeom prst="rect">
            <a:avLst/>
          </a:prstGeom>
        </p:spPr>
      </p:pic>
      <p:pic>
        <p:nvPicPr>
          <p:cNvPr id="24" name="Picture 23"/>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5377866" y="4842909"/>
            <a:ext cx="2036992" cy="1913567"/>
          </a:xfrm>
          <a:prstGeom prst="rect">
            <a:avLst/>
          </a:prstGeom>
        </p:spPr>
      </p:pic>
      <p:pic>
        <p:nvPicPr>
          <p:cNvPr id="26" name="Picture 25"/>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3645286" y="5047518"/>
            <a:ext cx="1601378" cy="1504348"/>
          </a:xfrm>
          <a:prstGeom prst="rect">
            <a:avLst/>
          </a:prstGeom>
        </p:spPr>
      </p:pic>
    </p:spTree>
    <p:extLst>
      <p:ext uri="{BB962C8B-B14F-4D97-AF65-F5344CB8AC3E}">
        <p14:creationId xmlns:p14="http://schemas.microsoft.com/office/powerpoint/2010/main" val="36893759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20"/>
                                        </p:tgtEl>
                                        <p:attrNameLst>
                                          <p:attrName>style.visibility</p:attrName>
                                        </p:attrNameLst>
                                      </p:cBhvr>
                                      <p:to>
                                        <p:strVal val="visible"/>
                                      </p:to>
                                    </p:set>
                                    <p:anim calcmode="discrete" valueType="clr">
                                      <p:cBhvr override="childStyle">
                                        <p:cTn id="15"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20"/>
                                        </p:tgtEl>
                                        <p:attrNameLst>
                                          <p:attrName>fillcolor</p:attrName>
                                        </p:attrNameLst>
                                      </p:cBhvr>
                                      <p:tavLst>
                                        <p:tav tm="0">
                                          <p:val>
                                            <p:clrVal>
                                              <a:schemeClr val="accent2"/>
                                            </p:clrVal>
                                          </p:val>
                                        </p:tav>
                                        <p:tav tm="50000">
                                          <p:val>
                                            <p:clrVal>
                                              <a:schemeClr val="hlink"/>
                                            </p:clrVal>
                                          </p:val>
                                        </p:tav>
                                      </p:tavLst>
                                    </p:anim>
                                    <p:set>
                                      <p:cBhvr>
                                        <p:cTn id="17" dur="80"/>
                                        <p:tgtEl>
                                          <p:spTgt spid="20"/>
                                        </p:tgtEl>
                                        <p:attrNameLst>
                                          <p:attrName>fill.type</p:attrName>
                                        </p:attrNameLst>
                                      </p:cBhvr>
                                      <p:to>
                                        <p:strVal val="solid"/>
                                      </p:to>
                                    </p:set>
                                  </p:childTnLst>
                                </p:cTn>
                              </p:par>
                              <p:par>
                                <p:cTn id="18" presetID="64" presetClass="path" presetSubtype="0" accel="50000" decel="50000" fill="hold" nodeType="withEffect">
                                  <p:stCondLst>
                                    <p:cond delay="0"/>
                                  </p:stCondLst>
                                  <p:childTnLst>
                                    <p:animMotion origin="layout" path="M 4.16667E-7 -4.44444E-6 L -0.00104 -0.65393 " pathEditMode="relative" rAng="0" ptsTypes="AA">
                                      <p:cBhvr>
                                        <p:cTn id="19" dur="2000" fill="hold"/>
                                        <p:tgtEl>
                                          <p:spTgt spid="3"/>
                                        </p:tgtEl>
                                        <p:attrNameLst>
                                          <p:attrName>ppt_x</p:attrName>
                                          <p:attrName>ppt_y</p:attrName>
                                        </p:attrNameLst>
                                      </p:cBhvr>
                                      <p:rCtr x="-52" y="-32708"/>
                                    </p:animMotion>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par>
                          <p:cTn id="25" fill="hold">
                            <p:stCondLst>
                              <p:cond delay="500"/>
                            </p:stCondLst>
                            <p:childTnLst>
                              <p:par>
                                <p:cTn id="26" presetID="27" presetClass="entr" presetSubtype="0" fill="hold" grpId="0" nodeType="afterEffect">
                                  <p:stCondLst>
                                    <p:cond delay="0"/>
                                  </p:stCondLst>
                                  <p:iterate type="lt">
                                    <p:tmPct val="50000"/>
                                  </p:iterate>
                                  <p:childTnLst>
                                    <p:set>
                                      <p:cBhvr>
                                        <p:cTn id="27" dur="1" fill="hold">
                                          <p:stCondLst>
                                            <p:cond delay="0"/>
                                          </p:stCondLst>
                                        </p:cTn>
                                        <p:tgtEl>
                                          <p:spTgt spid="21"/>
                                        </p:tgtEl>
                                        <p:attrNameLst>
                                          <p:attrName>style.visibility</p:attrName>
                                        </p:attrNameLst>
                                      </p:cBhvr>
                                      <p:to>
                                        <p:strVal val="visible"/>
                                      </p:to>
                                    </p:set>
                                    <p:anim calcmode="discrete" valueType="clr">
                                      <p:cBhvr override="childStyle">
                                        <p:cTn id="28"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21"/>
                                        </p:tgtEl>
                                        <p:attrNameLst>
                                          <p:attrName>fillcolor</p:attrName>
                                        </p:attrNameLst>
                                      </p:cBhvr>
                                      <p:tavLst>
                                        <p:tav tm="0">
                                          <p:val>
                                            <p:clrVal>
                                              <a:schemeClr val="accent2"/>
                                            </p:clrVal>
                                          </p:val>
                                        </p:tav>
                                        <p:tav tm="50000">
                                          <p:val>
                                            <p:clrVal>
                                              <a:schemeClr val="hlink"/>
                                            </p:clrVal>
                                          </p:val>
                                        </p:tav>
                                      </p:tavLst>
                                    </p:anim>
                                    <p:set>
                                      <p:cBhvr>
                                        <p:cTn id="30" dur="80"/>
                                        <p:tgtEl>
                                          <p:spTgt spid="21"/>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22"/>
                                        </p:tgtEl>
                                        <p:attrNameLst>
                                          <p:attrName>style.visibility</p:attrName>
                                        </p:attrNameLst>
                                      </p:cBhvr>
                                      <p:to>
                                        <p:strVal val="visible"/>
                                      </p:to>
                                    </p:set>
                                    <p:anim calcmode="discrete" valueType="clr">
                                      <p:cBhvr override="childStyle">
                                        <p:cTn id="35"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22"/>
                                        </p:tgtEl>
                                        <p:attrNameLst>
                                          <p:attrName>fillcolor</p:attrName>
                                        </p:attrNameLst>
                                      </p:cBhvr>
                                      <p:tavLst>
                                        <p:tav tm="0">
                                          <p:val>
                                            <p:clrVal>
                                              <a:schemeClr val="accent2"/>
                                            </p:clrVal>
                                          </p:val>
                                        </p:tav>
                                        <p:tav tm="50000">
                                          <p:val>
                                            <p:clrVal>
                                              <a:schemeClr val="hlink"/>
                                            </p:clrVal>
                                          </p:val>
                                        </p:tav>
                                      </p:tavLst>
                                    </p:anim>
                                    <p:set>
                                      <p:cBhvr>
                                        <p:cTn id="37" dur="80"/>
                                        <p:tgtEl>
                                          <p:spTgt spid="22"/>
                                        </p:tgtEl>
                                        <p:attrNameLst>
                                          <p:attrName>fill.type</p:attrName>
                                        </p:attrNameLst>
                                      </p:cBhvr>
                                      <p:to>
                                        <p:strVal val="solid"/>
                                      </p:to>
                                    </p:set>
                                  </p:childTnLst>
                                </p:cTn>
                              </p:par>
                              <p:par>
                                <p:cTn id="38" presetID="2" presetClass="entr" presetSubtype="8" fill="hold" nodeType="withEffect">
                                  <p:stCondLst>
                                    <p:cond delay="1250"/>
                                  </p:stCondLst>
                                  <p:childTnLst>
                                    <p:set>
                                      <p:cBhvr>
                                        <p:cTn id="39" dur="1" fill="hold">
                                          <p:stCondLst>
                                            <p:cond delay="0"/>
                                          </p:stCondLst>
                                        </p:cTn>
                                        <p:tgtEl>
                                          <p:spTgt spid="26"/>
                                        </p:tgtEl>
                                        <p:attrNameLst>
                                          <p:attrName>style.visibility</p:attrName>
                                        </p:attrNameLst>
                                      </p:cBhvr>
                                      <p:to>
                                        <p:strVal val="visible"/>
                                      </p:to>
                                    </p:set>
                                    <p:anim calcmode="lin" valueType="num">
                                      <p:cBhvr additive="base">
                                        <p:cTn id="40" dur="1500" fill="hold"/>
                                        <p:tgtEl>
                                          <p:spTgt spid="26"/>
                                        </p:tgtEl>
                                        <p:attrNameLst>
                                          <p:attrName>ppt_x</p:attrName>
                                        </p:attrNameLst>
                                      </p:cBhvr>
                                      <p:tavLst>
                                        <p:tav tm="0">
                                          <p:val>
                                            <p:strVal val="0-#ppt_w/2"/>
                                          </p:val>
                                        </p:tav>
                                        <p:tav tm="100000">
                                          <p:val>
                                            <p:strVal val="#ppt_x"/>
                                          </p:val>
                                        </p:tav>
                                      </p:tavLst>
                                    </p:anim>
                                    <p:anim calcmode="lin" valueType="num">
                                      <p:cBhvr additive="base">
                                        <p:cTn id="41" dur="1500" fill="hold"/>
                                        <p:tgtEl>
                                          <p:spTgt spid="26"/>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1250"/>
                                  </p:stCondLst>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1500" fill="hold"/>
                                        <p:tgtEl>
                                          <p:spTgt spid="23"/>
                                        </p:tgtEl>
                                        <p:attrNameLst>
                                          <p:attrName>ppt_x</p:attrName>
                                        </p:attrNameLst>
                                      </p:cBhvr>
                                      <p:tavLst>
                                        <p:tav tm="0">
                                          <p:val>
                                            <p:strVal val="0-#ppt_w/2"/>
                                          </p:val>
                                        </p:tav>
                                        <p:tav tm="100000">
                                          <p:val>
                                            <p:strVal val="#ppt_x"/>
                                          </p:val>
                                        </p:tav>
                                      </p:tavLst>
                                    </p:anim>
                                    <p:anim calcmode="lin" valueType="num">
                                      <p:cBhvr additive="base">
                                        <p:cTn id="45" dur="1500" fill="hold"/>
                                        <p:tgtEl>
                                          <p:spTgt spid="23"/>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stCondLst>
                                    <p:cond delay="1250"/>
                                  </p:stCondLst>
                                  <p:childTnLst>
                                    <p:set>
                                      <p:cBhvr>
                                        <p:cTn id="47" dur="1" fill="hold">
                                          <p:stCondLst>
                                            <p:cond delay="0"/>
                                          </p:stCondLst>
                                        </p:cTn>
                                        <p:tgtEl>
                                          <p:spTgt spid="24"/>
                                        </p:tgtEl>
                                        <p:attrNameLst>
                                          <p:attrName>style.visibility</p:attrName>
                                        </p:attrNameLst>
                                      </p:cBhvr>
                                      <p:to>
                                        <p:strVal val="visible"/>
                                      </p:to>
                                    </p:set>
                                    <p:anim calcmode="lin" valueType="num">
                                      <p:cBhvr additive="base">
                                        <p:cTn id="48" dur="1500" fill="hold"/>
                                        <p:tgtEl>
                                          <p:spTgt spid="24"/>
                                        </p:tgtEl>
                                        <p:attrNameLst>
                                          <p:attrName>ppt_x</p:attrName>
                                        </p:attrNameLst>
                                      </p:cBhvr>
                                      <p:tavLst>
                                        <p:tav tm="0">
                                          <p:val>
                                            <p:strVal val="0-#ppt_w/2"/>
                                          </p:val>
                                        </p:tav>
                                        <p:tav tm="100000">
                                          <p:val>
                                            <p:strVal val="#ppt_x"/>
                                          </p:val>
                                        </p:tav>
                                      </p:tavLst>
                                    </p:anim>
                                    <p:anim calcmode="lin" valueType="num">
                                      <p:cBhvr additive="base">
                                        <p:cTn id="49" dur="1500" fill="hold"/>
                                        <p:tgtEl>
                                          <p:spTgt spid="24"/>
                                        </p:tgtEl>
                                        <p:attrNameLst>
                                          <p:attrName>ppt_y</p:attrName>
                                        </p:attrNameLst>
                                      </p:cBhvr>
                                      <p:tavLst>
                                        <p:tav tm="0">
                                          <p:val>
                                            <p:strVal val="#ppt_y"/>
                                          </p:val>
                                        </p:tav>
                                        <p:tav tm="100000">
                                          <p:val>
                                            <p:strVal val="#ppt_y"/>
                                          </p:val>
                                        </p:tav>
                                      </p:tavLst>
                                    </p:anim>
                                  </p:childTnLst>
                                </p:cTn>
                              </p:par>
                              <p:par>
                                <p:cTn id="50" presetID="2" presetClass="entr" presetSubtype="8" fill="hold" nodeType="withEffect">
                                  <p:stCondLst>
                                    <p:cond delay="1250"/>
                                  </p:stCondLst>
                                  <p:childTnLst>
                                    <p:set>
                                      <p:cBhvr>
                                        <p:cTn id="51" dur="1" fill="hold">
                                          <p:stCondLst>
                                            <p:cond delay="0"/>
                                          </p:stCondLst>
                                        </p:cTn>
                                        <p:tgtEl>
                                          <p:spTgt spid="25"/>
                                        </p:tgtEl>
                                        <p:attrNameLst>
                                          <p:attrName>style.visibility</p:attrName>
                                        </p:attrNameLst>
                                      </p:cBhvr>
                                      <p:to>
                                        <p:strVal val="visible"/>
                                      </p:to>
                                    </p:set>
                                    <p:anim calcmode="lin" valueType="num">
                                      <p:cBhvr additive="base">
                                        <p:cTn id="52" dur="1500" fill="hold"/>
                                        <p:tgtEl>
                                          <p:spTgt spid="25"/>
                                        </p:tgtEl>
                                        <p:attrNameLst>
                                          <p:attrName>ppt_x</p:attrName>
                                        </p:attrNameLst>
                                      </p:cBhvr>
                                      <p:tavLst>
                                        <p:tav tm="0">
                                          <p:val>
                                            <p:strVal val="0-#ppt_w/2"/>
                                          </p:val>
                                        </p:tav>
                                        <p:tav tm="100000">
                                          <p:val>
                                            <p:strVal val="#ppt_x"/>
                                          </p:val>
                                        </p:tav>
                                      </p:tavLst>
                                    </p:anim>
                                    <p:anim calcmode="lin" valueType="num">
                                      <p:cBhvr additive="base">
                                        <p:cTn id="53" dur="1500" fill="hold"/>
                                        <p:tgtEl>
                                          <p:spTgt spid="25"/>
                                        </p:tgtEl>
                                        <p:attrNameLst>
                                          <p:attrName>ppt_y</p:attrName>
                                        </p:attrNameLst>
                                      </p:cBhvr>
                                      <p:tavLst>
                                        <p:tav tm="0">
                                          <p:val>
                                            <p:strVal val="#ppt_y"/>
                                          </p:val>
                                        </p:tav>
                                        <p:tav tm="100000">
                                          <p:val>
                                            <p:strVal val="#ppt_y"/>
                                          </p:val>
                                        </p:tav>
                                      </p:tavLst>
                                    </p:anim>
                                  </p:childTnLst>
                                </p:cTn>
                              </p:par>
                              <p:par>
                                <p:cTn id="54" presetID="32" presetClass="emph" presetSubtype="0" fill="hold" nodeType="withEffect">
                                  <p:stCondLst>
                                    <p:cond delay="1250"/>
                                  </p:stCondLst>
                                  <p:childTnLst>
                                    <p:animRot by="120000">
                                      <p:cBhvr>
                                        <p:cTn id="55" dur="150" fill="hold">
                                          <p:stCondLst>
                                            <p:cond delay="0"/>
                                          </p:stCondLst>
                                        </p:cTn>
                                        <p:tgtEl>
                                          <p:spTgt spid="26"/>
                                        </p:tgtEl>
                                        <p:attrNameLst>
                                          <p:attrName>r</p:attrName>
                                        </p:attrNameLst>
                                      </p:cBhvr>
                                    </p:animRot>
                                    <p:animRot by="-240000">
                                      <p:cBhvr>
                                        <p:cTn id="56" dur="300" fill="hold">
                                          <p:stCondLst>
                                            <p:cond delay="300"/>
                                          </p:stCondLst>
                                        </p:cTn>
                                        <p:tgtEl>
                                          <p:spTgt spid="26"/>
                                        </p:tgtEl>
                                        <p:attrNameLst>
                                          <p:attrName>r</p:attrName>
                                        </p:attrNameLst>
                                      </p:cBhvr>
                                    </p:animRot>
                                    <p:animRot by="240000">
                                      <p:cBhvr>
                                        <p:cTn id="57" dur="300" fill="hold">
                                          <p:stCondLst>
                                            <p:cond delay="600"/>
                                          </p:stCondLst>
                                        </p:cTn>
                                        <p:tgtEl>
                                          <p:spTgt spid="26"/>
                                        </p:tgtEl>
                                        <p:attrNameLst>
                                          <p:attrName>r</p:attrName>
                                        </p:attrNameLst>
                                      </p:cBhvr>
                                    </p:animRot>
                                    <p:animRot by="-240000">
                                      <p:cBhvr>
                                        <p:cTn id="58" dur="300" fill="hold">
                                          <p:stCondLst>
                                            <p:cond delay="900"/>
                                          </p:stCondLst>
                                        </p:cTn>
                                        <p:tgtEl>
                                          <p:spTgt spid="26"/>
                                        </p:tgtEl>
                                        <p:attrNameLst>
                                          <p:attrName>r</p:attrName>
                                        </p:attrNameLst>
                                      </p:cBhvr>
                                    </p:animRot>
                                    <p:animRot by="120000">
                                      <p:cBhvr>
                                        <p:cTn id="59" dur="300" fill="hold">
                                          <p:stCondLst>
                                            <p:cond delay="1200"/>
                                          </p:stCondLst>
                                        </p:cTn>
                                        <p:tgtEl>
                                          <p:spTgt spid="26"/>
                                        </p:tgtEl>
                                        <p:attrNameLst>
                                          <p:attrName>r</p:attrName>
                                        </p:attrNameLst>
                                      </p:cBhvr>
                                    </p:animRot>
                                  </p:childTnLst>
                                </p:cTn>
                              </p:par>
                              <p:par>
                                <p:cTn id="60" presetID="32" presetClass="emph" presetSubtype="0" fill="hold" nodeType="withEffect">
                                  <p:stCondLst>
                                    <p:cond delay="1250"/>
                                  </p:stCondLst>
                                  <p:childTnLst>
                                    <p:animRot by="120000">
                                      <p:cBhvr>
                                        <p:cTn id="61" dur="150" fill="hold">
                                          <p:stCondLst>
                                            <p:cond delay="0"/>
                                          </p:stCondLst>
                                        </p:cTn>
                                        <p:tgtEl>
                                          <p:spTgt spid="23"/>
                                        </p:tgtEl>
                                        <p:attrNameLst>
                                          <p:attrName>r</p:attrName>
                                        </p:attrNameLst>
                                      </p:cBhvr>
                                    </p:animRot>
                                    <p:animRot by="-240000">
                                      <p:cBhvr>
                                        <p:cTn id="62" dur="300" fill="hold">
                                          <p:stCondLst>
                                            <p:cond delay="300"/>
                                          </p:stCondLst>
                                        </p:cTn>
                                        <p:tgtEl>
                                          <p:spTgt spid="23"/>
                                        </p:tgtEl>
                                        <p:attrNameLst>
                                          <p:attrName>r</p:attrName>
                                        </p:attrNameLst>
                                      </p:cBhvr>
                                    </p:animRot>
                                    <p:animRot by="240000">
                                      <p:cBhvr>
                                        <p:cTn id="63" dur="300" fill="hold">
                                          <p:stCondLst>
                                            <p:cond delay="600"/>
                                          </p:stCondLst>
                                        </p:cTn>
                                        <p:tgtEl>
                                          <p:spTgt spid="23"/>
                                        </p:tgtEl>
                                        <p:attrNameLst>
                                          <p:attrName>r</p:attrName>
                                        </p:attrNameLst>
                                      </p:cBhvr>
                                    </p:animRot>
                                    <p:animRot by="-240000">
                                      <p:cBhvr>
                                        <p:cTn id="64" dur="300" fill="hold">
                                          <p:stCondLst>
                                            <p:cond delay="900"/>
                                          </p:stCondLst>
                                        </p:cTn>
                                        <p:tgtEl>
                                          <p:spTgt spid="23"/>
                                        </p:tgtEl>
                                        <p:attrNameLst>
                                          <p:attrName>r</p:attrName>
                                        </p:attrNameLst>
                                      </p:cBhvr>
                                    </p:animRot>
                                    <p:animRot by="120000">
                                      <p:cBhvr>
                                        <p:cTn id="65" dur="300" fill="hold">
                                          <p:stCondLst>
                                            <p:cond delay="1200"/>
                                          </p:stCondLst>
                                        </p:cTn>
                                        <p:tgtEl>
                                          <p:spTgt spid="23"/>
                                        </p:tgtEl>
                                        <p:attrNameLst>
                                          <p:attrName>r</p:attrName>
                                        </p:attrNameLst>
                                      </p:cBhvr>
                                    </p:animRot>
                                  </p:childTnLst>
                                </p:cTn>
                              </p:par>
                              <p:par>
                                <p:cTn id="66" presetID="32" presetClass="emph" presetSubtype="0" fill="hold" nodeType="withEffect">
                                  <p:stCondLst>
                                    <p:cond delay="1250"/>
                                  </p:stCondLst>
                                  <p:childTnLst>
                                    <p:animRot by="120000">
                                      <p:cBhvr>
                                        <p:cTn id="67" dur="150" fill="hold">
                                          <p:stCondLst>
                                            <p:cond delay="0"/>
                                          </p:stCondLst>
                                        </p:cTn>
                                        <p:tgtEl>
                                          <p:spTgt spid="24"/>
                                        </p:tgtEl>
                                        <p:attrNameLst>
                                          <p:attrName>r</p:attrName>
                                        </p:attrNameLst>
                                      </p:cBhvr>
                                    </p:animRot>
                                    <p:animRot by="-240000">
                                      <p:cBhvr>
                                        <p:cTn id="68" dur="300" fill="hold">
                                          <p:stCondLst>
                                            <p:cond delay="300"/>
                                          </p:stCondLst>
                                        </p:cTn>
                                        <p:tgtEl>
                                          <p:spTgt spid="24"/>
                                        </p:tgtEl>
                                        <p:attrNameLst>
                                          <p:attrName>r</p:attrName>
                                        </p:attrNameLst>
                                      </p:cBhvr>
                                    </p:animRot>
                                    <p:animRot by="240000">
                                      <p:cBhvr>
                                        <p:cTn id="69" dur="300" fill="hold">
                                          <p:stCondLst>
                                            <p:cond delay="600"/>
                                          </p:stCondLst>
                                        </p:cTn>
                                        <p:tgtEl>
                                          <p:spTgt spid="24"/>
                                        </p:tgtEl>
                                        <p:attrNameLst>
                                          <p:attrName>r</p:attrName>
                                        </p:attrNameLst>
                                      </p:cBhvr>
                                    </p:animRot>
                                    <p:animRot by="-240000">
                                      <p:cBhvr>
                                        <p:cTn id="70" dur="300" fill="hold">
                                          <p:stCondLst>
                                            <p:cond delay="900"/>
                                          </p:stCondLst>
                                        </p:cTn>
                                        <p:tgtEl>
                                          <p:spTgt spid="24"/>
                                        </p:tgtEl>
                                        <p:attrNameLst>
                                          <p:attrName>r</p:attrName>
                                        </p:attrNameLst>
                                      </p:cBhvr>
                                    </p:animRot>
                                    <p:animRot by="120000">
                                      <p:cBhvr>
                                        <p:cTn id="71" dur="300" fill="hold">
                                          <p:stCondLst>
                                            <p:cond delay="1200"/>
                                          </p:stCondLst>
                                        </p:cTn>
                                        <p:tgtEl>
                                          <p:spTgt spid="24"/>
                                        </p:tgtEl>
                                        <p:attrNameLst>
                                          <p:attrName>r</p:attrName>
                                        </p:attrNameLst>
                                      </p:cBhvr>
                                    </p:animRot>
                                  </p:childTnLst>
                                </p:cTn>
                              </p:par>
                              <p:par>
                                <p:cTn id="72" presetID="32" presetClass="emph" presetSubtype="0" fill="hold" nodeType="withEffect">
                                  <p:stCondLst>
                                    <p:cond delay="1250"/>
                                  </p:stCondLst>
                                  <p:childTnLst>
                                    <p:animRot by="120000">
                                      <p:cBhvr>
                                        <p:cTn id="73" dur="150" fill="hold">
                                          <p:stCondLst>
                                            <p:cond delay="0"/>
                                          </p:stCondLst>
                                        </p:cTn>
                                        <p:tgtEl>
                                          <p:spTgt spid="25"/>
                                        </p:tgtEl>
                                        <p:attrNameLst>
                                          <p:attrName>r</p:attrName>
                                        </p:attrNameLst>
                                      </p:cBhvr>
                                    </p:animRot>
                                    <p:animRot by="-240000">
                                      <p:cBhvr>
                                        <p:cTn id="74" dur="300" fill="hold">
                                          <p:stCondLst>
                                            <p:cond delay="300"/>
                                          </p:stCondLst>
                                        </p:cTn>
                                        <p:tgtEl>
                                          <p:spTgt spid="25"/>
                                        </p:tgtEl>
                                        <p:attrNameLst>
                                          <p:attrName>r</p:attrName>
                                        </p:attrNameLst>
                                      </p:cBhvr>
                                    </p:animRot>
                                    <p:animRot by="240000">
                                      <p:cBhvr>
                                        <p:cTn id="75" dur="300" fill="hold">
                                          <p:stCondLst>
                                            <p:cond delay="600"/>
                                          </p:stCondLst>
                                        </p:cTn>
                                        <p:tgtEl>
                                          <p:spTgt spid="25"/>
                                        </p:tgtEl>
                                        <p:attrNameLst>
                                          <p:attrName>r</p:attrName>
                                        </p:attrNameLst>
                                      </p:cBhvr>
                                    </p:animRot>
                                    <p:animRot by="-240000">
                                      <p:cBhvr>
                                        <p:cTn id="76" dur="300" fill="hold">
                                          <p:stCondLst>
                                            <p:cond delay="900"/>
                                          </p:stCondLst>
                                        </p:cTn>
                                        <p:tgtEl>
                                          <p:spTgt spid="25"/>
                                        </p:tgtEl>
                                        <p:attrNameLst>
                                          <p:attrName>r</p:attrName>
                                        </p:attrNameLst>
                                      </p:cBhvr>
                                    </p:animRot>
                                    <p:animRot by="120000">
                                      <p:cBhvr>
                                        <p:cTn id="77" dur="300" fill="hold">
                                          <p:stCondLst>
                                            <p:cond delay="12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DBB7ED59-BAEE-4CB6-B548-660C415F6DF9}"/>
              </a:ext>
            </a:extLst>
          </p:cNvPr>
          <p:cNvGrpSpPr/>
          <p:nvPr/>
        </p:nvGrpSpPr>
        <p:grpSpPr>
          <a:xfrm>
            <a:off x="3634878" y="540743"/>
            <a:ext cx="6007105" cy="5573132"/>
            <a:chOff x="4000638" y="205463"/>
            <a:chExt cx="6007105" cy="5573132"/>
          </a:xfrm>
        </p:grpSpPr>
        <p:sp>
          <p:nvSpPr>
            <p:cNvPr id="2" name="文本框 1">
              <a:extLst>
                <a:ext uri="{FF2B5EF4-FFF2-40B4-BE49-F238E27FC236}">
                  <a16:creationId xmlns:a16="http://schemas.microsoft.com/office/drawing/2014/main" id="{124247AB-E96E-43F0-B593-92D1C0ECB660}"/>
                </a:ext>
              </a:extLst>
            </p:cNvPr>
            <p:cNvSpPr txBox="1"/>
            <p:nvPr/>
          </p:nvSpPr>
          <p:spPr>
            <a:xfrm rot="21191909">
              <a:off x="4000638" y="205463"/>
              <a:ext cx="3300904" cy="2554545"/>
            </a:xfrm>
            <a:prstGeom prst="rect">
              <a:avLst/>
            </a:prstGeom>
            <a:noFill/>
          </p:spPr>
          <p:txBody>
            <a:bodyPr wrap="none" rtlCol="0">
              <a:spAutoFit/>
            </a:bodyPr>
            <a:lstStyle/>
            <a:p>
              <a:r>
                <a:rPr lang="en-US" altLang="zh-CN" sz="16000" smtClean="0">
                  <a:solidFill>
                    <a:srgbClr val="0070C0"/>
                  </a:solidFill>
                  <a:latin typeface="UVN Hoa Dao" panose="00000400000000000000" pitchFamily="2" charset="0"/>
                  <a:ea typeface="字魂80号-萌趣小鱼体" panose="00000500000000000000" pitchFamily="2" charset="-122"/>
                </a:rPr>
                <a:t>Tìm</a:t>
              </a:r>
              <a:endParaRPr lang="zh-CN" altLang="en-US" sz="16000" dirty="0">
                <a:solidFill>
                  <a:srgbClr val="0070C0"/>
                </a:solidFill>
                <a:latin typeface="UVN Hoa Dao" panose="00000400000000000000" pitchFamily="2" charset="0"/>
                <a:ea typeface="字魂80号-萌趣小鱼体" panose="00000500000000000000" pitchFamily="2" charset="-122"/>
              </a:endParaRPr>
            </a:p>
          </p:txBody>
        </p:sp>
        <p:sp>
          <p:nvSpPr>
            <p:cNvPr id="6" name="文本框 5">
              <a:extLst>
                <a:ext uri="{FF2B5EF4-FFF2-40B4-BE49-F238E27FC236}">
                  <a16:creationId xmlns:a16="http://schemas.microsoft.com/office/drawing/2014/main" id="{5B594C34-2A48-4BB7-855E-85444D457EBB}"/>
                </a:ext>
              </a:extLst>
            </p:cNvPr>
            <p:cNvSpPr txBox="1"/>
            <p:nvPr/>
          </p:nvSpPr>
          <p:spPr>
            <a:xfrm rot="842216">
              <a:off x="5874138" y="1970076"/>
              <a:ext cx="3310522" cy="2246769"/>
            </a:xfrm>
            <a:prstGeom prst="rect">
              <a:avLst/>
            </a:prstGeom>
            <a:noFill/>
          </p:spPr>
          <p:txBody>
            <a:bodyPr wrap="none" rtlCol="0">
              <a:spAutoFit/>
            </a:bodyPr>
            <a:lstStyle/>
            <a:p>
              <a:r>
                <a:rPr lang="en-US" altLang="zh-CN" sz="14000" smtClean="0">
                  <a:solidFill>
                    <a:srgbClr val="0070C0"/>
                  </a:solidFill>
                  <a:latin typeface="UVN Hoa Dao" panose="00000400000000000000" pitchFamily="2" charset="0"/>
                  <a:ea typeface="字魂80号-萌趣小鱼体" panose="00000500000000000000" pitchFamily="2" charset="-122"/>
                </a:rPr>
                <a:t>hiểu</a:t>
              </a:r>
              <a:endParaRPr lang="zh-CN" altLang="en-US" sz="14000" dirty="0">
                <a:solidFill>
                  <a:srgbClr val="0070C0"/>
                </a:solidFill>
                <a:latin typeface="UVN Hoa Dao" panose="00000400000000000000" pitchFamily="2" charset="0"/>
                <a:ea typeface="字魂80号-萌趣小鱼体" panose="00000500000000000000" pitchFamily="2" charset="-122"/>
              </a:endParaRPr>
            </a:p>
          </p:txBody>
        </p:sp>
        <p:sp>
          <p:nvSpPr>
            <p:cNvPr id="5" name="文本框 1">
              <a:extLst>
                <a:ext uri="{FF2B5EF4-FFF2-40B4-BE49-F238E27FC236}">
                  <a16:creationId xmlns:a16="http://schemas.microsoft.com/office/drawing/2014/main" id="{124247AB-E96E-43F0-B593-92D1C0ECB660}"/>
                </a:ext>
              </a:extLst>
            </p:cNvPr>
            <p:cNvSpPr txBox="1"/>
            <p:nvPr/>
          </p:nvSpPr>
          <p:spPr>
            <a:xfrm rot="173339">
              <a:off x="7857795" y="3839603"/>
              <a:ext cx="2149948" cy="1938992"/>
            </a:xfrm>
            <a:prstGeom prst="rect">
              <a:avLst/>
            </a:prstGeom>
            <a:noFill/>
          </p:spPr>
          <p:txBody>
            <a:bodyPr wrap="none" rtlCol="0">
              <a:spAutoFit/>
            </a:bodyPr>
            <a:lstStyle/>
            <a:p>
              <a:r>
                <a:rPr lang="en-US" altLang="zh-CN" sz="12000" smtClean="0">
                  <a:solidFill>
                    <a:srgbClr val="0070C0"/>
                  </a:solidFill>
                  <a:latin typeface="UVN Hoa Dao" panose="00000400000000000000" pitchFamily="2" charset="0"/>
                  <a:ea typeface="字魂80号-萌趣小鱼体" panose="00000500000000000000" pitchFamily="2" charset="-122"/>
                </a:rPr>
                <a:t>bài</a:t>
              </a:r>
              <a:endParaRPr lang="zh-CN" altLang="en-US" sz="12000" dirty="0">
                <a:solidFill>
                  <a:srgbClr val="0070C0"/>
                </a:solidFill>
                <a:latin typeface="UVN Hoa Dao" panose="00000400000000000000" pitchFamily="2" charset="0"/>
                <a:ea typeface="字魂80号-萌趣小鱼体" panose="00000500000000000000" pitchFamily="2" charset="-122"/>
              </a:endParaRPr>
            </a:p>
          </p:txBody>
        </p:sp>
      </p:grpSp>
    </p:spTree>
    <p:extLst>
      <p:ext uri="{BB962C8B-B14F-4D97-AF65-F5344CB8AC3E}">
        <p14:creationId xmlns:p14="http://schemas.microsoft.com/office/powerpoint/2010/main" val="37785227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793888" y="162045"/>
            <a:ext cx="8488335"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Hơn</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nghìn</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vòng</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quanh</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a:t>
            </a:r>
            <a:r>
              <a:rPr lang="en-US" altLang="en-US" sz="3500" b="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smtClean="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endPar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Rectangle 1"/>
          <p:cNvSpPr>
            <a:spLocks noChangeArrowheads="1"/>
          </p:cNvSpPr>
          <p:nvPr/>
        </p:nvSpPr>
        <p:spPr bwMode="auto">
          <a:xfrm>
            <a:off x="304800" y="844791"/>
            <a:ext cx="1146651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3000" smtClean="0">
                <a:solidFill>
                  <a:srgbClr val="000000"/>
                </a:solidFill>
                <a:latin typeface="Times New Roman" pitchFamily="18" charset="0"/>
                <a:cs typeface="Times New Roman" pitchFamily="18" charset="0"/>
              </a:rPr>
              <a:t>     </a:t>
            </a:r>
            <a:r>
              <a:rPr lang="vi-VN" altLang="en-US" sz="3000" dirty="0">
                <a:solidFill>
                  <a:srgbClr val="000000"/>
                </a:solidFill>
                <a:latin typeface="Times New Roman" pitchFamily="18" charset="0"/>
                <a:cs typeface="Times New Roman" pitchFamily="18" charset="0"/>
              </a:rPr>
              <a:t> </a:t>
            </a:r>
            <a:r>
              <a:rPr lang="vi-VN" altLang="en-US" sz="3200">
                <a:solidFill>
                  <a:srgbClr val="000000"/>
                </a:solidFill>
                <a:latin typeface="Times New Roman" pitchFamily="18" charset="0"/>
                <a:cs typeface="Times New Roman" pitchFamily="18" charset="0"/>
              </a:rPr>
              <a:t> </a:t>
            </a:r>
            <a:r>
              <a:rPr lang="en-US" altLang="en-US" sz="3200" smtClean="0">
                <a:solidFill>
                  <a:srgbClr val="000000"/>
                </a:solidFill>
                <a:latin typeface="Times New Roman" pitchFamily="18" charset="0"/>
                <a:cs typeface="Times New Roman" pitchFamily="18" charset="0"/>
              </a:rPr>
              <a:t> </a:t>
            </a:r>
            <a:r>
              <a:rPr lang="vi-VN" altLang="en-US" sz="3200" smtClean="0">
                <a:solidFill>
                  <a:srgbClr val="000000"/>
                </a:solidFill>
                <a:latin typeface="Times New Roman" pitchFamily="18" charset="0"/>
                <a:cs typeface="Times New Roman" pitchFamily="18" charset="0"/>
              </a:rPr>
              <a:t>Ngày </a:t>
            </a:r>
            <a:r>
              <a:rPr lang="vi-VN" altLang="en-US" sz="3200" dirty="0">
                <a:solidFill>
                  <a:srgbClr val="000000"/>
                </a:solidFill>
                <a:latin typeface="Times New Roman" pitchFamily="18" charset="0"/>
                <a:cs typeface="Times New Roman" pitchFamily="18" charset="0"/>
              </a:rPr>
              <a:t>20 tháng 9 năm 1519, từ cảng Xê-vi-la </a:t>
            </a:r>
            <a:r>
              <a:rPr lang="en-US" altLang="en-US" sz="3200" dirty="0" err="1" smtClean="0">
                <a:solidFill>
                  <a:srgbClr val="000000"/>
                </a:solidFill>
                <a:latin typeface="Times New Roman" pitchFamily="18" charset="0"/>
                <a:cs typeface="Times New Roman" pitchFamily="18" charset="0"/>
              </a:rPr>
              <a:t>nước</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Tây</a:t>
            </a:r>
            <a:r>
              <a:rPr lang="en-US" altLang="en-US" sz="3200" dirty="0" smtClean="0">
                <a:solidFill>
                  <a:srgbClr val="000000"/>
                </a:solidFill>
                <a:latin typeface="Times New Roman" pitchFamily="18" charset="0"/>
                <a:cs typeface="Times New Roman" pitchFamily="18" charset="0"/>
              </a:rPr>
              <a:t> Ban </a:t>
            </a:r>
            <a:r>
              <a:rPr lang="en-US" altLang="en-US" sz="3200" dirty="0" err="1" smtClean="0">
                <a:solidFill>
                  <a:srgbClr val="000000"/>
                </a:solidFill>
                <a:latin typeface="Times New Roman" pitchFamily="18" charset="0"/>
                <a:cs typeface="Times New Roman" pitchFamily="18" charset="0"/>
              </a:rPr>
              <a:t>Nha</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có</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năm</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chiếc</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thuyền</a:t>
            </a:r>
            <a:r>
              <a:rPr lang="en-US" altLang="en-US" sz="3200" dirty="0" smtClean="0">
                <a:solidFill>
                  <a:srgbClr val="000000"/>
                </a:solidFill>
                <a:latin typeface="Times New Roman" pitchFamily="18" charset="0"/>
                <a:cs typeface="Times New Roman" pitchFamily="18" charset="0"/>
              </a:rPr>
              <a:t> </a:t>
            </a:r>
            <a:r>
              <a:rPr lang="vi-VN" altLang="en-US" sz="3200" dirty="0" smtClean="0">
                <a:solidFill>
                  <a:srgbClr val="000000"/>
                </a:solidFill>
                <a:latin typeface="Times New Roman" pitchFamily="18" charset="0"/>
                <a:cs typeface="Times New Roman" pitchFamily="18" charset="0"/>
              </a:rPr>
              <a:t>lớn </a:t>
            </a:r>
            <a:r>
              <a:rPr lang="vi-VN" altLang="en-US" sz="3200" dirty="0">
                <a:solidFill>
                  <a:srgbClr val="000000"/>
                </a:solidFill>
                <a:latin typeface="Times New Roman" pitchFamily="18" charset="0"/>
                <a:cs typeface="Times New Roman" pitchFamily="18" charset="0"/>
              </a:rPr>
              <a:t>giong buồm ra khơi. Đó là hạm đội do Ma-gien-lăng chỉ huy, với nhiệm vụ khám phá con đường trên biển dẫn đến những vùng đất </a:t>
            </a:r>
            <a:r>
              <a:rPr lang="vi-VN" altLang="en-US" sz="3200">
                <a:solidFill>
                  <a:srgbClr val="000000"/>
                </a:solidFill>
                <a:latin typeface="Times New Roman" pitchFamily="18" charset="0"/>
                <a:cs typeface="Times New Roman" pitchFamily="18" charset="0"/>
              </a:rPr>
              <a:t>mới</a:t>
            </a:r>
            <a:r>
              <a:rPr lang="vi-VN" altLang="en-US" sz="3200" smtClean="0">
                <a:solidFill>
                  <a:srgbClr val="000000"/>
                </a:solidFill>
                <a:latin typeface="Times New Roman" pitchFamily="18" charset="0"/>
                <a:cs typeface="Times New Roman" pitchFamily="18" charset="0"/>
              </a:rPr>
              <a:t>.</a:t>
            </a:r>
            <a:endParaRPr lang="vi-VN" altLang="en-US" sz="3200" dirty="0">
              <a:solidFill>
                <a:srgbClr val="000000"/>
              </a:solidFill>
              <a:latin typeface="Times New Roman" pitchFamily="18" charset="0"/>
              <a:cs typeface="Times New Roman" pitchFamily="18" charset="0"/>
            </a:endParaRPr>
          </a:p>
        </p:txBody>
      </p:sp>
      <p:sp>
        <p:nvSpPr>
          <p:cNvPr id="5" name="Rectangle 4"/>
          <p:cNvSpPr/>
          <p:nvPr/>
        </p:nvSpPr>
        <p:spPr>
          <a:xfrm>
            <a:off x="375920" y="3269527"/>
            <a:ext cx="11466512" cy="660400"/>
          </a:xfrm>
          <a:prstGeom prst="rect">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sz="3500" b="1">
                <a:solidFill>
                  <a:srgbClr val="C00000"/>
                </a:solidFill>
                <a:latin typeface="Times New Roman" panose="02020603050405020304" pitchFamily="18" charset="0"/>
              </a:rPr>
              <a:t>1. Ma-gien-lăng thực hiện cuộc thám hiểm với mục đích gì?</a:t>
            </a:r>
            <a:endParaRPr lang="en-US" altLang="en-US" sz="3500" b="1" dirty="0">
              <a:solidFill>
                <a:srgbClr val="C00000"/>
              </a:solidFill>
              <a:latin typeface="Times New Roman" panose="02020603050405020304" pitchFamily="18" charset="0"/>
            </a:endParaRPr>
          </a:p>
        </p:txBody>
      </p:sp>
      <p:sp>
        <p:nvSpPr>
          <p:cNvPr id="7" name="Text Box 15"/>
          <p:cNvSpPr txBox="1">
            <a:spLocks noChangeArrowheads="1"/>
          </p:cNvSpPr>
          <p:nvPr/>
        </p:nvSpPr>
        <p:spPr bwMode="auto">
          <a:xfrm>
            <a:off x="375920" y="4201911"/>
            <a:ext cx="1146651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smtClean="0">
                <a:latin typeface="Times New Roman" panose="02020603050405020304" pitchFamily="18" charset="0"/>
                <a:cs typeface="Times New Roman" panose="02020603050405020304" pitchFamily="18" charset="0"/>
              </a:rPr>
              <a:t>       Ma-gien-lăng </a:t>
            </a:r>
            <a:r>
              <a:rPr lang="en-US" altLang="en-US" sz="3200" dirty="0" err="1">
                <a:latin typeface="Times New Roman" panose="02020603050405020304" pitchFamily="18" charset="0"/>
                <a:cs typeface="Times New Roman" panose="02020603050405020304" pitchFamily="18" charset="0"/>
              </a:rPr>
              <a:t>thực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hiện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cuộc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thám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hiểm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với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mục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đích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khám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phá</a:t>
            </a:r>
            <a:r>
              <a:rPr lang="en-US" altLang="en-US" sz="3200" dirty="0">
                <a:latin typeface="Times New Roman" panose="02020603050405020304" pitchFamily="18" charset="0"/>
                <a:cs typeface="Times New Roman" panose="02020603050405020304" pitchFamily="18" charset="0"/>
              </a:rPr>
              <a:t> con </a:t>
            </a:r>
            <a:r>
              <a:rPr lang="en-US" altLang="en-US" sz="3200" dirty="0" err="1">
                <a:latin typeface="Times New Roman" panose="02020603050405020304" pitchFamily="18" charset="0"/>
                <a:cs typeface="Times New Roman" panose="02020603050405020304" pitchFamily="18" charset="0"/>
              </a:rPr>
              <a:t>đường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trên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biển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dẫn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đến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những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vùng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đất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mới</a:t>
            </a:r>
            <a:r>
              <a:rPr lang="en-US" altLang="en-US" sz="3200" dirty="0">
                <a:latin typeface="Times New Roman" panose="02020603050405020304" pitchFamily="18" charset="0"/>
                <a:cs typeface="Times New Roman" panose="02020603050405020304" pitchFamily="18" charset="0"/>
              </a:rPr>
              <a:t>.</a:t>
            </a:r>
          </a:p>
        </p:txBody>
      </p:sp>
      <p:cxnSp>
        <p:nvCxnSpPr>
          <p:cNvPr id="9" name="Straight Connector 8"/>
          <p:cNvCxnSpPr/>
          <p:nvPr/>
        </p:nvCxnSpPr>
        <p:spPr>
          <a:xfrm>
            <a:off x="5833640" y="2361237"/>
            <a:ext cx="5845216"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p:nvCxnSpPr>
        <p:spPr>
          <a:xfrm>
            <a:off x="375920" y="2837444"/>
            <a:ext cx="3987736" cy="0"/>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170248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1000"/>
                            </p:stCondLst>
                            <p:childTnLst>
                              <p:par>
                                <p:cTn id="21" presetID="47"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ppt_x</p:attrName>
                                        </p:attrNameLst>
                                      </p:cBhvr>
                                      <p:tavLst>
                                        <p:tav tm="0">
                                          <p:val>
                                            <p:strVal val="#ppt_x"/>
                                          </p:val>
                                        </p:tav>
                                        <p:tav tm="100000">
                                          <p:val>
                                            <p:strVal val="#ppt_x"/>
                                          </p:val>
                                        </p:tav>
                                      </p:tavLst>
                                    </p:anim>
                                    <p:anim calcmode="lin" valueType="num">
                                      <p:cBhvr>
                                        <p:cTn id="2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793888" y="162045"/>
            <a:ext cx="8488335"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Hơn</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nghìn</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vòng</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quanh</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a:t>
            </a:r>
            <a:r>
              <a:rPr lang="en-US" altLang="en-US" sz="3500" b="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smtClean="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endPar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Rectangle 1"/>
          <p:cNvSpPr>
            <a:spLocks noChangeArrowheads="1"/>
          </p:cNvSpPr>
          <p:nvPr/>
        </p:nvSpPr>
        <p:spPr bwMode="auto">
          <a:xfrm>
            <a:off x="304800" y="844791"/>
            <a:ext cx="11466512"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3000" smtClean="0">
                <a:solidFill>
                  <a:srgbClr val="000000"/>
                </a:solidFill>
                <a:latin typeface="Times New Roman" pitchFamily="18" charset="0"/>
                <a:cs typeface="Times New Roman" pitchFamily="18" charset="0"/>
              </a:rPr>
              <a:t>     </a:t>
            </a:r>
            <a:r>
              <a:rPr lang="vi-VN" altLang="en-US" sz="3000" dirty="0">
                <a:solidFill>
                  <a:srgbClr val="000000"/>
                </a:solidFill>
                <a:latin typeface="Times New Roman" pitchFamily="18" charset="0"/>
                <a:cs typeface="Times New Roman" pitchFamily="18" charset="0"/>
              </a:rPr>
              <a:t> </a:t>
            </a:r>
            <a:r>
              <a:rPr lang="vi-VN" altLang="en-US" sz="3000">
                <a:solidFill>
                  <a:srgbClr val="000000"/>
                </a:solidFill>
                <a:latin typeface="Times New Roman" pitchFamily="18" charset="0"/>
                <a:cs typeface="Times New Roman" pitchFamily="18" charset="0"/>
              </a:rPr>
              <a:t> </a:t>
            </a:r>
            <a:r>
              <a:rPr lang="en-US" altLang="en-US" sz="3000" smtClean="0">
                <a:solidFill>
                  <a:srgbClr val="000000"/>
                </a:solidFill>
                <a:latin typeface="Times New Roman" pitchFamily="18" charset="0"/>
                <a:cs typeface="Times New Roman" pitchFamily="18" charset="0"/>
              </a:rPr>
              <a:t> </a:t>
            </a:r>
            <a:r>
              <a:rPr lang="vi-VN" altLang="en-US" sz="3200">
                <a:solidFill>
                  <a:srgbClr val="000000"/>
                </a:solidFill>
                <a:latin typeface="Times New Roman" pitchFamily="18" charset="0"/>
                <a:cs typeface="Times New Roman" pitchFamily="18" charset="0"/>
              </a:rPr>
              <a:t>Vượt Đại Tây Dương, Ma-gien-lăng cho đoàn thuyền đi dọc theo bờ biển Nam Mĩ. Tới gần mỏm cực nam thì phát hiện một eo biển dẫn tới một đại dương mênh mông. Thấy sóng yên biển lặng, Ma-gien-lăng đặt tên cho đại dương mới tìm được là Thái Bình Dương.</a:t>
            </a:r>
            <a:endParaRPr lang="vi-VN" altLang="en-US" sz="3200" dirty="0">
              <a:solidFill>
                <a:srgbClr val="000000"/>
              </a:solidFill>
              <a:latin typeface="Times New Roman" pitchFamily="18" charset="0"/>
              <a:cs typeface="Times New Roman" pitchFamily="18" charset="0"/>
            </a:endParaRPr>
          </a:p>
        </p:txBody>
      </p:sp>
      <p:sp>
        <p:nvSpPr>
          <p:cNvPr id="5" name="Rectangle 4"/>
          <p:cNvSpPr/>
          <p:nvPr/>
        </p:nvSpPr>
        <p:spPr>
          <a:xfrm>
            <a:off x="375920" y="3761684"/>
            <a:ext cx="11466512" cy="1125230"/>
          </a:xfrm>
          <a:prstGeom prst="rect">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sz="3500" b="1" smtClean="0">
                <a:solidFill>
                  <a:srgbClr val="C00000"/>
                </a:solidFill>
                <a:latin typeface="Times New Roman" panose="02020603050405020304" pitchFamily="18" charset="0"/>
              </a:rPr>
              <a:t>* Đi dọc bờ biển Nam Mĩ, đoàn thám hiểm đã phát hiện ra điều gì?</a:t>
            </a:r>
            <a:endParaRPr lang="en-US" altLang="en-US" sz="3500" b="1" dirty="0">
              <a:solidFill>
                <a:srgbClr val="C00000"/>
              </a:solidFill>
              <a:latin typeface="Times New Roman" panose="02020603050405020304" pitchFamily="18" charset="0"/>
            </a:endParaRPr>
          </a:p>
        </p:txBody>
      </p:sp>
      <p:sp>
        <p:nvSpPr>
          <p:cNvPr id="7" name="Text Box 15"/>
          <p:cNvSpPr txBox="1">
            <a:spLocks noChangeArrowheads="1"/>
          </p:cNvSpPr>
          <p:nvPr/>
        </p:nvSpPr>
        <p:spPr bwMode="auto">
          <a:xfrm>
            <a:off x="375920" y="5096712"/>
            <a:ext cx="1146651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en-US" sz="3200" smtClean="0">
                <a:latin typeface="Times New Roman" panose="02020603050405020304" pitchFamily="18" charset="0"/>
                <a:cs typeface="Times New Roman" panose="02020603050405020304" pitchFamily="18" charset="0"/>
              </a:rPr>
              <a:t>       Họ </a:t>
            </a:r>
            <a:r>
              <a:rPr lang="vi-VN" altLang="en-US" sz="3200">
                <a:latin typeface="Times New Roman" panose="02020603050405020304" pitchFamily="18" charset="0"/>
                <a:cs typeface="Times New Roman" panose="02020603050405020304" pitchFamily="18" charset="0"/>
              </a:rPr>
              <a:t>phát hiện một eo biển dẫn tới một đại dương mênh </a:t>
            </a:r>
            <a:r>
              <a:rPr lang="vi-VN" altLang="en-US" sz="3200">
                <a:latin typeface="Times New Roman" panose="02020603050405020304" pitchFamily="18" charset="0"/>
                <a:cs typeface="Times New Roman" panose="02020603050405020304" pitchFamily="18" charset="0"/>
              </a:rPr>
              <a:t>mông</a:t>
            </a:r>
            <a:r>
              <a:rPr lang="en-US" altLang="en-US" sz="3200" smtClean="0">
                <a:latin typeface="Times New Roman" panose="02020603050405020304" pitchFamily="18" charset="0"/>
                <a:cs typeface="Times New Roman" panose="02020603050405020304" pitchFamily="18" charset="0"/>
              </a:rPr>
              <a:t>. </a:t>
            </a:r>
            <a:endParaRPr lang="en-US" altLang="en-US" sz="3200" dirty="0">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8912506" y="1851950"/>
            <a:ext cx="276635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p:nvCxnSpPr>
        <p:spPr>
          <a:xfrm>
            <a:off x="375920" y="2332369"/>
            <a:ext cx="6707786" cy="0"/>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478562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1000"/>
                            </p:stCondLst>
                            <p:childTnLst>
                              <p:par>
                                <p:cTn id="21" presetID="47"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ppt_x</p:attrName>
                                        </p:attrNameLst>
                                      </p:cBhvr>
                                      <p:tavLst>
                                        <p:tav tm="0">
                                          <p:val>
                                            <p:strVal val="#ppt_x"/>
                                          </p:val>
                                        </p:tav>
                                        <p:tav tm="100000">
                                          <p:val>
                                            <p:strVal val="#ppt_x"/>
                                          </p:val>
                                        </p:tav>
                                      </p:tavLst>
                                    </p:anim>
                                    <p:anim calcmode="lin" valueType="num">
                                      <p:cBhvr>
                                        <p:cTn id="2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793888" y="162045"/>
            <a:ext cx="8488335"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Hơn</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nghìn</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vòng</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quanh</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a:t>
            </a:r>
            <a:r>
              <a:rPr lang="en-US" altLang="en-US" sz="3500" b="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smtClean="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endPar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Rectangle 1"/>
          <p:cNvSpPr>
            <a:spLocks noChangeArrowheads="1"/>
          </p:cNvSpPr>
          <p:nvPr/>
        </p:nvSpPr>
        <p:spPr bwMode="auto">
          <a:xfrm>
            <a:off x="304800" y="844791"/>
            <a:ext cx="1146651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600" smtClean="0">
                <a:solidFill>
                  <a:srgbClr val="000000"/>
                </a:solidFill>
                <a:latin typeface="Times New Roman" pitchFamily="18" charset="0"/>
                <a:cs typeface="Times New Roman" pitchFamily="18" charset="0"/>
              </a:rPr>
              <a:t>     </a:t>
            </a:r>
            <a:r>
              <a:rPr lang="vi-VN" altLang="en-US" sz="2600" dirty="0">
                <a:solidFill>
                  <a:srgbClr val="000000"/>
                </a:solidFill>
                <a:latin typeface="Times New Roman" pitchFamily="18" charset="0"/>
                <a:cs typeface="Times New Roman" pitchFamily="18" charset="0"/>
              </a:rPr>
              <a:t> </a:t>
            </a:r>
            <a:r>
              <a:rPr lang="vi-VN" altLang="en-US" sz="2600">
                <a:solidFill>
                  <a:srgbClr val="000000"/>
                </a:solidFill>
                <a:latin typeface="Times New Roman" pitchFamily="18" charset="0"/>
                <a:cs typeface="Times New Roman" pitchFamily="18" charset="0"/>
              </a:rPr>
              <a:t> </a:t>
            </a:r>
            <a:r>
              <a:rPr lang="vi-VN" altLang="en-US" sz="2600">
                <a:solidFill>
                  <a:srgbClr val="000000"/>
                </a:solidFill>
                <a:latin typeface="Times New Roman" pitchFamily="18" charset="0"/>
                <a:cs typeface="Times New Roman" pitchFamily="18" charset="0"/>
              </a:rPr>
              <a:t>Thái Bình Dương bát ngát, đi mãi chẳng thấy bờ. Thức ăn cạn, nước ngọt hết sạch. Thủy thủ phải uống nước tiểu, ninh nhừ giày và thắt lưng da để ăn. Mỗi ngày có vài ba người chết phải ném xác xuống biển. May sao, gặp một hòn đảo nhỏ, được tiếp tế thức ăn và nước ngọt</a:t>
            </a:r>
            <a:r>
              <a:rPr lang="en-US" altLang="en-US" sz="2600">
                <a:solidFill>
                  <a:srgbClr val="000000"/>
                </a:solidFill>
                <a:latin typeface="Times New Roman" pitchFamily="18" charset="0"/>
                <a:cs typeface="Times New Roman" pitchFamily="18" charset="0"/>
              </a:rPr>
              <a:t>, đ</a:t>
            </a:r>
            <a:r>
              <a:rPr lang="vi-VN" altLang="en-US" sz="2600">
                <a:solidFill>
                  <a:srgbClr val="000000"/>
                </a:solidFill>
                <a:latin typeface="Times New Roman" pitchFamily="18" charset="0"/>
                <a:cs typeface="Times New Roman" pitchFamily="18" charset="0"/>
              </a:rPr>
              <a:t>oàn thám hiểm ổn định được tinh </a:t>
            </a:r>
            <a:r>
              <a:rPr lang="vi-VN" altLang="en-US" sz="2600">
                <a:solidFill>
                  <a:srgbClr val="000000"/>
                </a:solidFill>
                <a:latin typeface="Times New Roman" pitchFamily="18" charset="0"/>
                <a:cs typeface="Times New Roman" pitchFamily="18" charset="0"/>
              </a:rPr>
              <a:t>thần</a:t>
            </a:r>
            <a:r>
              <a:rPr lang="vi-VN" altLang="en-US" sz="2600" smtClean="0">
                <a:solidFill>
                  <a:srgbClr val="000000"/>
                </a:solidFill>
                <a:latin typeface="Times New Roman" pitchFamily="18" charset="0"/>
                <a:cs typeface="Times New Roman" pitchFamily="18" charset="0"/>
              </a:rPr>
              <a:t>.</a:t>
            </a:r>
            <a:endParaRPr lang="en-US" altLang="en-US" sz="2600" smtClean="0">
              <a:solidFill>
                <a:srgbClr val="000000"/>
              </a:solidFill>
              <a:latin typeface="Times New Roman" pitchFamily="18" charset="0"/>
              <a:cs typeface="Times New Roman" pitchFamily="18" charset="0"/>
            </a:endParaRPr>
          </a:p>
          <a:p>
            <a:pPr algn="just"/>
            <a:r>
              <a:rPr lang="en-US" altLang="en-US" sz="2600" smtClean="0">
                <a:solidFill>
                  <a:srgbClr val="000000"/>
                </a:solidFill>
                <a:latin typeface="Times New Roman" pitchFamily="18" charset="0"/>
                <a:cs typeface="Times New Roman" pitchFamily="18" charset="0"/>
              </a:rPr>
              <a:t>        </a:t>
            </a:r>
            <a:r>
              <a:rPr lang="vi-VN" altLang="en-US" sz="2600" smtClean="0">
                <a:solidFill>
                  <a:srgbClr val="000000"/>
                </a:solidFill>
                <a:latin typeface="Times New Roman" pitchFamily="18" charset="0"/>
                <a:cs typeface="Times New Roman" pitchFamily="18" charset="0"/>
              </a:rPr>
              <a:t>Đoạn </a:t>
            </a:r>
            <a:r>
              <a:rPr lang="vi-VN" altLang="en-US" sz="2600">
                <a:solidFill>
                  <a:srgbClr val="000000"/>
                </a:solidFill>
                <a:latin typeface="Times New Roman" pitchFamily="18" charset="0"/>
                <a:cs typeface="Times New Roman" pitchFamily="18" charset="0"/>
              </a:rPr>
              <a:t>đường từ đó có nhiều đảo hơn. Không phải lo thiếu thức ăn, nước uống nhưng lại nảy sinh những khó khăn mới. Trong một trận giao tranh với dân đảo Ma-tan, Ma-gien-lăng đã bỏ mình, không kịp nhìn thấy kết quả công việc mình làm.</a:t>
            </a:r>
          </a:p>
          <a:p>
            <a:pPr algn="just"/>
            <a:endParaRPr lang="en-US" altLang="en-US" sz="2600" smtClean="0">
              <a:solidFill>
                <a:srgbClr val="000000"/>
              </a:solidFill>
              <a:latin typeface="Times New Roman" pitchFamily="18" charset="0"/>
              <a:cs typeface="Times New Roman" pitchFamily="18" charset="0"/>
            </a:endParaRPr>
          </a:p>
          <a:p>
            <a:pPr algn="just"/>
            <a:endParaRPr lang="vi-VN" altLang="en-US" sz="3200" dirty="0">
              <a:solidFill>
                <a:srgbClr val="000000"/>
              </a:solidFill>
              <a:latin typeface="Times New Roman" pitchFamily="18" charset="0"/>
              <a:cs typeface="Times New Roman" pitchFamily="18" charset="0"/>
            </a:endParaRPr>
          </a:p>
        </p:txBody>
      </p:sp>
      <p:sp>
        <p:nvSpPr>
          <p:cNvPr id="5" name="Rectangle 4"/>
          <p:cNvSpPr/>
          <p:nvPr/>
        </p:nvSpPr>
        <p:spPr>
          <a:xfrm>
            <a:off x="375920" y="4118770"/>
            <a:ext cx="11466512" cy="639093"/>
          </a:xfrm>
          <a:prstGeom prst="rect">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sz="3500" b="1" smtClean="0">
                <a:solidFill>
                  <a:srgbClr val="C00000"/>
                </a:solidFill>
                <a:latin typeface="Times New Roman" panose="02020603050405020304" pitchFamily="18" charset="0"/>
              </a:rPr>
              <a:t>2. Đoàn thám hiểm đã gặp những khó khăn gì dọc đường?</a:t>
            </a:r>
            <a:endParaRPr lang="en-US" altLang="en-US" sz="3500" b="1" dirty="0">
              <a:solidFill>
                <a:srgbClr val="C00000"/>
              </a:solidFill>
              <a:latin typeface="Times New Roman" panose="02020603050405020304" pitchFamily="18" charset="0"/>
            </a:endParaRPr>
          </a:p>
        </p:txBody>
      </p:sp>
      <p:sp>
        <p:nvSpPr>
          <p:cNvPr id="7" name="Text Box 15"/>
          <p:cNvSpPr txBox="1">
            <a:spLocks noChangeArrowheads="1"/>
          </p:cNvSpPr>
          <p:nvPr/>
        </p:nvSpPr>
        <p:spPr bwMode="auto">
          <a:xfrm>
            <a:off x="375920" y="4911704"/>
            <a:ext cx="11466512"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en-US" sz="2600" smtClean="0">
                <a:solidFill>
                  <a:srgbClr val="000000"/>
                </a:solidFill>
                <a:latin typeface="Times New Roman" pitchFamily="18" charset="0"/>
                <a:cs typeface="Times New Roman" pitchFamily="18" charset="0"/>
              </a:rPr>
              <a:t>       </a:t>
            </a:r>
            <a:r>
              <a:rPr lang="vi-VN" altLang="en-US" sz="2600" smtClean="0">
                <a:solidFill>
                  <a:srgbClr val="000000"/>
                </a:solidFill>
                <a:latin typeface="Times New Roman" pitchFamily="18" charset="0"/>
                <a:cs typeface="Times New Roman" pitchFamily="18" charset="0"/>
              </a:rPr>
              <a:t>Thức </a:t>
            </a:r>
            <a:r>
              <a:rPr lang="vi-VN" altLang="en-US" sz="2600">
                <a:solidFill>
                  <a:srgbClr val="000000"/>
                </a:solidFill>
                <a:latin typeface="Times New Roman" pitchFamily="18" charset="0"/>
                <a:cs typeface="Times New Roman" pitchFamily="18" charset="0"/>
              </a:rPr>
              <a:t>ăn cạn, nước ngọt hết sạch. Thủy thủ phải uống nước tiểu, ninh nhừ giày và thắt lưng da để ăn. Mỗi ngày có vài ba </a:t>
            </a:r>
            <a:r>
              <a:rPr lang="vi-VN" altLang="en-US" sz="2600">
                <a:solidFill>
                  <a:srgbClr val="000000"/>
                </a:solidFill>
                <a:latin typeface="Times New Roman" pitchFamily="18" charset="0"/>
                <a:cs typeface="Times New Roman" pitchFamily="18" charset="0"/>
              </a:rPr>
              <a:t>người </a:t>
            </a:r>
            <a:r>
              <a:rPr lang="vi-VN" altLang="en-US" sz="2600" smtClean="0">
                <a:solidFill>
                  <a:srgbClr val="000000"/>
                </a:solidFill>
                <a:latin typeface="Times New Roman" pitchFamily="18" charset="0"/>
                <a:cs typeface="Times New Roman" pitchFamily="18" charset="0"/>
              </a:rPr>
              <a:t>chết</a:t>
            </a:r>
            <a:r>
              <a:rPr lang="en-US" altLang="en-US" sz="2600" smtClean="0">
                <a:solidFill>
                  <a:srgbClr val="000000"/>
                </a:solidFill>
                <a:latin typeface="Times New Roman" pitchFamily="18" charset="0"/>
                <a:cs typeface="Times New Roman" pitchFamily="18" charset="0"/>
              </a:rPr>
              <a:t>. Giao tranh với dân đảo Ma-tan. Ma-gien-lăng mất.</a:t>
            </a:r>
            <a:endParaRPr lang="en-US" altLang="en-US" sz="2600" dirty="0">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7940233" y="1284791"/>
            <a:ext cx="3819504"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1" name="Straight Connector 10"/>
          <p:cNvCxnSpPr/>
          <p:nvPr/>
        </p:nvCxnSpPr>
        <p:spPr>
          <a:xfrm>
            <a:off x="375920" y="1684186"/>
            <a:ext cx="11268212"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2" name="Straight Connector 11"/>
          <p:cNvCxnSpPr/>
          <p:nvPr/>
        </p:nvCxnSpPr>
        <p:spPr>
          <a:xfrm>
            <a:off x="375920" y="2077725"/>
            <a:ext cx="2760819"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a:off x="8032830" y="3246768"/>
            <a:ext cx="3611302"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0" name="Straight Connector 19"/>
          <p:cNvCxnSpPr/>
          <p:nvPr/>
        </p:nvCxnSpPr>
        <p:spPr>
          <a:xfrm>
            <a:off x="375920" y="3651882"/>
            <a:ext cx="3976161" cy="0"/>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420847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p:stCondLst>
                              <p:cond delay="2500"/>
                            </p:stCondLst>
                            <p:childTnLst>
                              <p:par>
                                <p:cTn id="33" presetID="47" presetClass="entr" presetSubtype="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anim calcmode="lin" valueType="num">
                                      <p:cBhvr>
                                        <p:cTn id="36" dur="500" fill="hold"/>
                                        <p:tgtEl>
                                          <p:spTgt spid="7"/>
                                        </p:tgtEl>
                                        <p:attrNameLst>
                                          <p:attrName>ppt_x</p:attrName>
                                        </p:attrNameLst>
                                      </p:cBhvr>
                                      <p:tavLst>
                                        <p:tav tm="0">
                                          <p:val>
                                            <p:strVal val="#ppt_x"/>
                                          </p:val>
                                        </p:tav>
                                        <p:tav tm="100000">
                                          <p:val>
                                            <p:strVal val="#ppt_x"/>
                                          </p:val>
                                        </p:tav>
                                      </p:tavLst>
                                    </p:anim>
                                    <p:anim calcmode="lin" valueType="num">
                                      <p:cBhvr>
                                        <p:cTn id="37"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0" y="0"/>
            <a:ext cx="12242674" cy="6858000"/>
            <a:chOff x="0" y="0"/>
            <a:chExt cx="12242674" cy="6858000"/>
          </a:xfrm>
        </p:grpSpPr>
        <p:grpSp>
          <p:nvGrpSpPr>
            <p:cNvPr id="5" name="Group 4"/>
            <p:cNvGrpSpPr/>
            <p:nvPr/>
          </p:nvGrpSpPr>
          <p:grpSpPr>
            <a:xfrm>
              <a:off x="0" y="0"/>
              <a:ext cx="12192000" cy="6858000"/>
              <a:chOff x="0" y="0"/>
              <a:chExt cx="12192000" cy="685800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77" t="780"/>
              <a:stretch/>
            </p:blipFill>
            <p:spPr>
              <a:xfrm>
                <a:off x="0" y="0"/>
                <a:ext cx="12192000" cy="6858000"/>
              </a:xfrm>
              <a:prstGeom prst="rect">
                <a:avLst/>
              </a:prstGeom>
            </p:spPr>
          </p:pic>
          <p:sp>
            <p:nvSpPr>
              <p:cNvPr id="3" name="TextBox 2"/>
              <p:cNvSpPr txBox="1"/>
              <p:nvPr/>
            </p:nvSpPr>
            <p:spPr>
              <a:xfrm>
                <a:off x="1145894" y="474563"/>
                <a:ext cx="6215026" cy="353943"/>
              </a:xfrm>
              <a:prstGeom prst="rect">
                <a:avLst/>
              </a:prstGeom>
              <a:solidFill>
                <a:srgbClr val="E8C163"/>
              </a:solidFill>
            </p:spPr>
            <p:txBody>
              <a:bodyPr wrap="square" rtlCol="0">
                <a:spAutoFit/>
              </a:bodyPr>
              <a:lstStyle/>
              <a:p>
                <a:pPr algn="ctr">
                  <a:spcBef>
                    <a:spcPts val="600"/>
                  </a:spcBef>
                </a:pPr>
                <a:r>
                  <a:rPr lang="en-US" sz="1700" smtClean="0">
                    <a:latin typeface="UTM Avo" panose="02040603050506020204" pitchFamily="18" charset="0"/>
                  </a:rPr>
                  <a:t>Cuộc thám hiểm vòng quanh thế giới của Ma-gien-lăng</a:t>
                </a:r>
                <a:endParaRPr lang="en-US" sz="1700">
                  <a:latin typeface="UTM Avo" panose="02040603050506020204" pitchFamily="18" charset="0"/>
                </a:endParaRPr>
              </a:p>
            </p:txBody>
          </p:sp>
        </p:grpSp>
        <p:sp>
          <p:nvSpPr>
            <p:cNvPr id="12" name="TextBox 31"/>
            <p:cNvSpPr txBox="1">
              <a:spLocks noChangeArrowheads="1"/>
            </p:cNvSpPr>
            <p:nvPr/>
          </p:nvSpPr>
          <p:spPr bwMode="auto">
            <a:xfrm>
              <a:off x="9966134" y="2913126"/>
              <a:ext cx="2276540" cy="353943"/>
            </a:xfrm>
            <a:prstGeom prst="rect">
              <a:avLst/>
            </a:prstGeom>
            <a:solidFill>
              <a:schemeClr val="bg1"/>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700" b="1" smtClean="0"/>
                <a:t>THÁI BÌNH DƯƠNG</a:t>
              </a:r>
              <a:endParaRPr lang="vi-VN" altLang="en-US" sz="1700" b="1" dirty="0"/>
            </a:p>
          </p:txBody>
        </p:sp>
        <p:sp>
          <p:nvSpPr>
            <p:cNvPr id="13" name="TextBox 31"/>
            <p:cNvSpPr txBox="1">
              <a:spLocks noChangeArrowheads="1"/>
            </p:cNvSpPr>
            <p:nvPr/>
          </p:nvSpPr>
          <p:spPr bwMode="auto">
            <a:xfrm>
              <a:off x="3242179" y="2955985"/>
              <a:ext cx="1951233" cy="353943"/>
            </a:xfrm>
            <a:prstGeom prst="rect">
              <a:avLst/>
            </a:prstGeom>
            <a:solidFill>
              <a:schemeClr val="bg1"/>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700" b="1" smtClean="0"/>
                <a:t>ĐẠI TÂY DƯƠNG</a:t>
              </a:r>
              <a:endParaRPr lang="vi-VN" altLang="en-US" sz="1700" b="1" dirty="0"/>
            </a:p>
          </p:txBody>
        </p:sp>
        <p:sp>
          <p:nvSpPr>
            <p:cNvPr id="14" name="TextBox 31"/>
            <p:cNvSpPr txBox="1">
              <a:spLocks noChangeArrowheads="1"/>
            </p:cNvSpPr>
            <p:nvPr/>
          </p:nvSpPr>
          <p:spPr bwMode="auto">
            <a:xfrm>
              <a:off x="212534" y="4261656"/>
              <a:ext cx="2276540" cy="353943"/>
            </a:xfrm>
            <a:prstGeom prst="rect">
              <a:avLst/>
            </a:prstGeom>
            <a:solidFill>
              <a:schemeClr val="bg1"/>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700" b="1" smtClean="0"/>
                <a:t>THÁI BÌNH DƯƠNG</a:t>
              </a:r>
              <a:endParaRPr lang="vi-VN" altLang="en-US" sz="1700" b="1" dirty="0"/>
            </a:p>
          </p:txBody>
        </p:sp>
        <p:sp>
          <p:nvSpPr>
            <p:cNvPr id="15" name="TextBox 31"/>
            <p:cNvSpPr txBox="1">
              <a:spLocks noChangeArrowheads="1"/>
            </p:cNvSpPr>
            <p:nvPr/>
          </p:nvSpPr>
          <p:spPr bwMode="auto">
            <a:xfrm>
              <a:off x="7117080" y="4907344"/>
              <a:ext cx="1813560" cy="353943"/>
            </a:xfrm>
            <a:prstGeom prst="rect">
              <a:avLst/>
            </a:prstGeom>
            <a:solidFill>
              <a:schemeClr val="bg1"/>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700" b="1" smtClean="0"/>
                <a:t>ẤN ĐỘ DƯƠNG</a:t>
              </a:r>
              <a:endParaRPr lang="vi-VN" altLang="en-US" sz="1700" b="1" dirty="0"/>
            </a:p>
          </p:txBody>
        </p:sp>
        <p:sp>
          <p:nvSpPr>
            <p:cNvPr id="16" name="TextBox 31"/>
            <p:cNvSpPr txBox="1">
              <a:spLocks noChangeArrowheads="1"/>
            </p:cNvSpPr>
            <p:nvPr/>
          </p:nvSpPr>
          <p:spPr bwMode="auto">
            <a:xfrm>
              <a:off x="5950707" y="2276701"/>
              <a:ext cx="1201933" cy="353943"/>
            </a:xfrm>
            <a:prstGeom prst="rect">
              <a:avLst/>
            </a:prstGeom>
            <a:solidFill>
              <a:schemeClr val="accent3">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700" b="1" smtClean="0">
                  <a:solidFill>
                    <a:srgbClr val="C00000"/>
                  </a:solidFill>
                </a:rPr>
                <a:t>CHÂU ÂU</a:t>
              </a:r>
              <a:endParaRPr lang="vi-VN" altLang="en-US" sz="1700" b="1" dirty="0">
                <a:solidFill>
                  <a:srgbClr val="C00000"/>
                </a:solidFill>
              </a:endParaRPr>
            </a:p>
          </p:txBody>
        </p:sp>
        <p:sp>
          <p:nvSpPr>
            <p:cNvPr id="17" name="TextBox 31"/>
            <p:cNvSpPr txBox="1">
              <a:spLocks noChangeArrowheads="1"/>
            </p:cNvSpPr>
            <p:nvPr/>
          </p:nvSpPr>
          <p:spPr bwMode="auto">
            <a:xfrm>
              <a:off x="8064500" y="2962479"/>
              <a:ext cx="1024896" cy="353943"/>
            </a:xfrm>
            <a:prstGeom prst="rect">
              <a:avLst/>
            </a:prstGeom>
            <a:solidFill>
              <a:schemeClr val="accent3">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700" b="1" smtClean="0">
                  <a:solidFill>
                    <a:srgbClr val="C00000"/>
                  </a:solidFill>
                </a:rPr>
                <a:t>CHÂU Á</a:t>
              </a:r>
              <a:endParaRPr lang="vi-VN" altLang="en-US" sz="1700" b="1" dirty="0">
                <a:solidFill>
                  <a:srgbClr val="C00000"/>
                </a:solidFill>
              </a:endParaRPr>
            </a:p>
          </p:txBody>
        </p:sp>
        <p:sp>
          <p:nvSpPr>
            <p:cNvPr id="18" name="TextBox 31"/>
            <p:cNvSpPr txBox="1">
              <a:spLocks noChangeArrowheads="1"/>
            </p:cNvSpPr>
            <p:nvPr/>
          </p:nvSpPr>
          <p:spPr bwMode="auto">
            <a:xfrm>
              <a:off x="5950707" y="3901867"/>
              <a:ext cx="1265635" cy="353943"/>
            </a:xfrm>
            <a:prstGeom prst="rect">
              <a:avLst/>
            </a:prstGeom>
            <a:solidFill>
              <a:schemeClr val="accent3">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700" b="1" smtClean="0">
                  <a:solidFill>
                    <a:srgbClr val="C00000"/>
                  </a:solidFill>
                </a:rPr>
                <a:t>CHÂU PHI</a:t>
              </a:r>
              <a:endParaRPr lang="vi-VN" altLang="en-US" sz="1700" b="1" dirty="0">
                <a:solidFill>
                  <a:srgbClr val="C00000"/>
                </a:solidFill>
              </a:endParaRPr>
            </a:p>
          </p:txBody>
        </p:sp>
        <p:sp>
          <p:nvSpPr>
            <p:cNvPr id="19" name="TextBox 31"/>
            <p:cNvSpPr txBox="1">
              <a:spLocks noChangeArrowheads="1"/>
            </p:cNvSpPr>
            <p:nvPr/>
          </p:nvSpPr>
          <p:spPr bwMode="auto">
            <a:xfrm>
              <a:off x="1835977" y="3189486"/>
              <a:ext cx="980097" cy="353943"/>
            </a:xfrm>
            <a:prstGeom prst="rect">
              <a:avLst/>
            </a:prstGeom>
            <a:solidFill>
              <a:schemeClr val="accent3">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700" b="1" smtClean="0">
                  <a:solidFill>
                    <a:srgbClr val="C00000"/>
                  </a:solidFill>
                </a:rPr>
                <a:t>BẮC MĨ</a:t>
              </a:r>
              <a:endParaRPr lang="vi-VN" altLang="en-US" sz="1700" b="1" dirty="0">
                <a:solidFill>
                  <a:srgbClr val="C00000"/>
                </a:solidFill>
              </a:endParaRPr>
            </a:p>
          </p:txBody>
        </p:sp>
        <p:sp>
          <p:nvSpPr>
            <p:cNvPr id="20" name="TextBox 31"/>
            <p:cNvSpPr txBox="1">
              <a:spLocks noChangeArrowheads="1"/>
            </p:cNvSpPr>
            <p:nvPr/>
          </p:nvSpPr>
          <p:spPr bwMode="auto">
            <a:xfrm>
              <a:off x="3279186" y="4730020"/>
              <a:ext cx="974221" cy="353943"/>
            </a:xfrm>
            <a:prstGeom prst="rect">
              <a:avLst/>
            </a:prstGeom>
            <a:solidFill>
              <a:schemeClr val="accent3">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700" b="1" smtClean="0">
                  <a:solidFill>
                    <a:srgbClr val="C00000"/>
                  </a:solidFill>
                </a:rPr>
                <a:t>NAM MĨ</a:t>
              </a:r>
              <a:endParaRPr lang="vi-VN" altLang="en-US" sz="1700" b="1" dirty="0">
                <a:solidFill>
                  <a:srgbClr val="C00000"/>
                </a:solidFill>
              </a:endParaRPr>
            </a:p>
          </p:txBody>
        </p:sp>
      </p:grpSp>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449317">
            <a:off x="5246510" y="2589621"/>
            <a:ext cx="871877" cy="871877"/>
          </a:xfrm>
          <a:prstGeom prst="rect">
            <a:avLst/>
          </a:prstGeom>
        </p:spPr>
      </p:pic>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449317">
            <a:off x="11632070" y="4159341"/>
            <a:ext cx="871877" cy="871877"/>
          </a:xfrm>
          <a:prstGeom prst="rect">
            <a:avLst/>
          </a:prstGeom>
        </p:spPr>
      </p:pic>
      <p:sp>
        <p:nvSpPr>
          <p:cNvPr id="22" name="Rectangle 21"/>
          <p:cNvSpPr/>
          <p:nvPr/>
        </p:nvSpPr>
        <p:spPr>
          <a:xfrm>
            <a:off x="647089" y="5952860"/>
            <a:ext cx="10897822" cy="639093"/>
          </a:xfrm>
          <a:prstGeom prst="rect">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sz="3500" b="1" smtClean="0">
                <a:solidFill>
                  <a:srgbClr val="C00000"/>
                </a:solidFill>
                <a:latin typeface="Times New Roman" panose="02020603050405020304" pitchFamily="18" charset="0"/>
              </a:rPr>
              <a:t>3. Hạm đội của Ma-gien-lăng đã đi theo hành trình nào?</a:t>
            </a:r>
            <a:endParaRPr lang="en-US" altLang="en-US" sz="3500" b="1" dirty="0">
              <a:solidFill>
                <a:srgbClr val="C00000"/>
              </a:solidFill>
              <a:latin typeface="Times New Roman" panose="02020603050405020304" pitchFamily="18" charset="0"/>
            </a:endParaRPr>
          </a:p>
        </p:txBody>
      </p:sp>
    </p:spTree>
    <p:extLst>
      <p:ext uri="{BB962C8B-B14F-4D97-AF65-F5344CB8AC3E}">
        <p14:creationId xmlns:p14="http://schemas.microsoft.com/office/powerpoint/2010/main" val="42844346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 calcmode="lin" valueType="num">
                                      <p:cBhvr>
                                        <p:cTn id="9" dur="500" fill="hold"/>
                                        <p:tgtEl>
                                          <p:spTgt spid="22"/>
                                        </p:tgtEl>
                                        <p:attrNameLst>
                                          <p:attrName>style.rotation</p:attrName>
                                        </p:attrNameLst>
                                      </p:cBhvr>
                                      <p:tavLst>
                                        <p:tav tm="0">
                                          <p:val>
                                            <p:fltVal val="90"/>
                                          </p:val>
                                        </p:tav>
                                        <p:tav tm="100000">
                                          <p:val>
                                            <p:fltVal val="0"/>
                                          </p:val>
                                        </p:tav>
                                      </p:tavLst>
                                    </p:anim>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0" presetClass="path" presetSubtype="0" accel="50000" decel="50000" fill="hold" nodeType="clickEffect">
                                  <p:stCondLst>
                                    <p:cond delay="0"/>
                                  </p:stCondLst>
                                  <p:childTnLst>
                                    <p:animMotion origin="layout" path="M -3.95833E-6 3.33333E-6 C -0.00807 0.00463 -0.0276 -0.01528 -0.03841 0.01134 C -0.04921 0.03796 -0.05625 0.13102 -0.06497 0.15995 C -0.07994 0.19676 -0.0819 0.15926 -0.10104 0.20046 C -0.12044 0.24143 -0.14062 0.39537 -0.18125 0.40648 C -0.22083 0.37338 -0.24075 0.27314 -0.33437 0.28773 C -0.38437 0.26273 -0.46315 0.25416 -0.48919 0.25069 " pathEditMode="relative" rAng="0" ptsTypes="AAAAAAA">
                                      <p:cBhvr>
                                        <p:cTn id="19" dur="4000" fill="hold"/>
                                        <p:tgtEl>
                                          <p:spTgt spid="4"/>
                                        </p:tgtEl>
                                        <p:attrNameLst>
                                          <p:attrName>ppt_x</p:attrName>
                                          <p:attrName>ppt_y</p:attrName>
                                        </p:attrNameLst>
                                      </p:cBhvr>
                                      <p:rCtr x="-24466" y="20185"/>
                                    </p:animMotion>
                                  </p:childTnLst>
                                </p:cTn>
                              </p:par>
                              <p:par>
                                <p:cTn id="20" presetID="10" presetClass="entr" presetSubtype="0" fill="hold" nodeType="withEffect">
                                  <p:stCondLst>
                                    <p:cond delay="3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par>
                          <p:cTn id="23" fill="hold">
                            <p:stCondLst>
                              <p:cond delay="4000"/>
                            </p:stCondLst>
                            <p:childTnLst>
                              <p:par>
                                <p:cTn id="24" presetID="50" presetClass="path" presetSubtype="0" accel="50000" decel="50000" fill="hold" nodeType="afterEffect">
                                  <p:stCondLst>
                                    <p:cond delay="0"/>
                                  </p:stCondLst>
                                  <p:childTnLst>
                                    <p:animMotion origin="layout" path="M 0.01355 -0.00695 C -0.00234 -0.01412 -0.03671 -0.07686 -0.07252 -0.09098 C -0.1082 -0.10463 -0.18763 -0.10186 -0.20234 -0.08912 C -0.21718 -0.07616 -0.16015 -0.09375 -0.16119 -0.01389 C -0.18138 0.0206 -0.25273 0.06689 -0.30312 0.10578 C -0.3444 0.11296 -0.41927 0.11504 -0.44101 0.09699 C -0.46237 0.0787 -0.48541 0.01018 -0.50455 -0.02362 C -0.52356 -0.05741 -0.54661 -0.08172 -0.55546 -0.10556 C -0.56445 -0.12917 -0.58958 -0.15 -0.58437 -0.17061 C -0.57916 -0.19144 -0.52955 -0.21852 -0.52382 -0.22894 " pathEditMode="relative" rAng="0" ptsTypes="AAAAAAAAAA">
                                      <p:cBhvr>
                                        <p:cTn id="25" dur="5000" fill="hold"/>
                                        <p:tgtEl>
                                          <p:spTgt spid="6"/>
                                        </p:tgtEl>
                                        <p:attrNameLst>
                                          <p:attrName>ppt_x</p:attrName>
                                          <p:attrName>ppt_y</p:attrName>
                                        </p:attrNameLst>
                                      </p:cBhvr>
                                      <p:rCtr x="-29935" y="-5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7089" y="1033622"/>
            <a:ext cx="10897822" cy="639093"/>
          </a:xfrm>
          <a:prstGeom prst="rect">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sz="3500" b="1" smtClean="0">
                <a:solidFill>
                  <a:srgbClr val="C00000"/>
                </a:solidFill>
                <a:latin typeface="Times New Roman" panose="02020603050405020304" pitchFamily="18" charset="0"/>
              </a:rPr>
              <a:t>3. Hạm đội của Ma-gien-lăng đã đi theo hành trình nào?</a:t>
            </a:r>
            <a:endParaRPr lang="en-US" altLang="en-US" sz="3500" b="1" dirty="0">
              <a:solidFill>
                <a:srgbClr val="C00000"/>
              </a:solidFill>
              <a:latin typeface="Times New Roman" panose="02020603050405020304" pitchFamily="18" charset="0"/>
            </a:endParaRPr>
          </a:p>
        </p:txBody>
      </p:sp>
      <p:sp>
        <p:nvSpPr>
          <p:cNvPr id="3" name="Text Box 23"/>
          <p:cNvSpPr txBox="1">
            <a:spLocks noChangeArrowheads="1"/>
          </p:cNvSpPr>
          <p:nvPr/>
        </p:nvSpPr>
        <p:spPr bwMode="auto">
          <a:xfrm>
            <a:off x="763928" y="2015911"/>
            <a:ext cx="10780983"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en-US" altLang="en-US" sz="3000" dirty="0">
                <a:latin typeface="Times New Roman" panose="02020603050405020304" pitchFamily="18" charset="0"/>
                <a:cs typeface="Times New Roman" panose="02020603050405020304" pitchFamily="18" charset="0"/>
              </a:rPr>
              <a:t>a.   </a:t>
            </a:r>
            <a:r>
              <a:rPr lang="en-US" altLang="en-US" sz="3000" dirty="0" err="1">
                <a:latin typeface="Times New Roman" panose="02020603050405020304" pitchFamily="18" charset="0"/>
                <a:cs typeface="Times New Roman" panose="02020603050405020304" pitchFamily="18" charset="0"/>
              </a:rPr>
              <a:t>Châu</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Âu</a:t>
            </a:r>
            <a:r>
              <a:rPr lang="en-US" altLang="en-US" sz="3000" dirty="0">
                <a:latin typeface="Times New Roman" panose="02020603050405020304" pitchFamily="18" charset="0"/>
                <a:cs typeface="Times New Roman" panose="02020603050405020304" pitchFamily="18" charset="0"/>
              </a:rPr>
              <a:t> – </a:t>
            </a:r>
            <a:r>
              <a:rPr lang="en-US" altLang="en-US" sz="3000" dirty="0" err="1">
                <a:latin typeface="Times New Roman" panose="02020603050405020304" pitchFamily="18" charset="0"/>
                <a:cs typeface="Times New Roman" panose="02020603050405020304" pitchFamily="18" charset="0"/>
              </a:rPr>
              <a:t>Đại</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Tây</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Dương</a:t>
            </a:r>
            <a:r>
              <a:rPr lang="en-US" altLang="en-US" sz="3000" dirty="0">
                <a:latin typeface="Times New Roman" panose="02020603050405020304" pitchFamily="18" charset="0"/>
                <a:cs typeface="Times New Roman" panose="02020603050405020304" pitchFamily="18" charset="0"/>
              </a:rPr>
              <a:t> – </a:t>
            </a:r>
            <a:r>
              <a:rPr lang="en-US" altLang="en-US" sz="3000" err="1">
                <a:latin typeface="Times New Roman" panose="02020603050405020304" pitchFamily="18" charset="0"/>
                <a:cs typeface="Times New Roman" panose="02020603050405020304" pitchFamily="18" charset="0"/>
              </a:rPr>
              <a:t>châu</a:t>
            </a:r>
            <a:r>
              <a:rPr lang="en-US" altLang="en-US" sz="3000">
                <a:latin typeface="Times New Roman" panose="02020603050405020304" pitchFamily="18" charset="0"/>
                <a:cs typeface="Times New Roman" panose="02020603050405020304" pitchFamily="18" charset="0"/>
              </a:rPr>
              <a:t> </a:t>
            </a:r>
            <a:r>
              <a:rPr lang="en-US" altLang="en-US" sz="3000">
                <a:latin typeface="Times New Roman" panose="02020603050405020304" pitchFamily="18" charset="0"/>
                <a:cs typeface="Times New Roman" panose="02020603050405020304" pitchFamily="18" charset="0"/>
              </a:rPr>
              <a:t>Mĩ – </a:t>
            </a:r>
            <a:r>
              <a:rPr lang="en-US" altLang="en-US" sz="3000" dirty="0" err="1">
                <a:latin typeface="Times New Roman" panose="02020603050405020304" pitchFamily="18" charset="0"/>
                <a:cs typeface="Times New Roman" panose="02020603050405020304" pitchFamily="18" charset="0"/>
              </a:rPr>
              <a:t>châu</a:t>
            </a:r>
            <a:r>
              <a:rPr lang="en-US" altLang="en-US" sz="3000" dirty="0">
                <a:latin typeface="Times New Roman" panose="02020603050405020304" pitchFamily="18" charset="0"/>
                <a:cs typeface="Times New Roman" panose="02020603050405020304" pitchFamily="18" charset="0"/>
              </a:rPr>
              <a:t> </a:t>
            </a:r>
            <a:r>
              <a:rPr lang="en-US" altLang="en-US" sz="3000" err="1">
                <a:latin typeface="Times New Roman" panose="02020603050405020304" pitchFamily="18" charset="0"/>
                <a:cs typeface="Times New Roman" panose="02020603050405020304" pitchFamily="18" charset="0"/>
              </a:rPr>
              <a:t>Âu</a:t>
            </a:r>
            <a:r>
              <a:rPr lang="en-US" altLang="en-US" sz="3000" smtClean="0">
                <a:latin typeface="Times New Roman" panose="02020603050405020304" pitchFamily="18" charset="0"/>
                <a:cs typeface="Times New Roman" panose="02020603050405020304" pitchFamily="18" charset="0"/>
              </a:rPr>
              <a:t>.</a:t>
            </a:r>
            <a:endParaRPr lang="en-US" altLang="en-US" sz="3000" dirty="0">
              <a:latin typeface="Times New Roman" panose="02020603050405020304" pitchFamily="18" charset="0"/>
              <a:cs typeface="Times New Roman" panose="02020603050405020304" pitchFamily="18" charset="0"/>
            </a:endParaRPr>
          </a:p>
        </p:txBody>
      </p:sp>
      <p:sp>
        <p:nvSpPr>
          <p:cNvPr id="5" name="Text Box 23"/>
          <p:cNvSpPr txBox="1">
            <a:spLocks noChangeArrowheads="1"/>
          </p:cNvSpPr>
          <p:nvPr/>
        </p:nvSpPr>
        <p:spPr bwMode="auto">
          <a:xfrm>
            <a:off x="763928" y="3161805"/>
            <a:ext cx="1078098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50000"/>
              </a:lnSpc>
            </a:pPr>
            <a:r>
              <a:rPr lang="en-US" altLang="en-US" sz="3000">
                <a:latin typeface="Times New Roman" panose="02020603050405020304" pitchFamily="18" charset="0"/>
                <a:cs typeface="Times New Roman" panose="02020603050405020304" pitchFamily="18" charset="0"/>
              </a:rPr>
              <a:t>b.   Châu Âu – Đại Tây Dương –Thái Bình Dương – châu Á – châu </a:t>
            </a:r>
            <a:r>
              <a:rPr lang="en-US" altLang="en-US" sz="3000">
                <a:latin typeface="Times New Roman" panose="02020603050405020304" pitchFamily="18" charset="0"/>
                <a:cs typeface="Times New Roman" panose="02020603050405020304" pitchFamily="18" charset="0"/>
              </a:rPr>
              <a:t>Âu</a:t>
            </a:r>
            <a:r>
              <a:rPr lang="en-US" altLang="en-US" sz="3000" smtClean="0">
                <a:latin typeface="Times New Roman" panose="02020603050405020304" pitchFamily="18" charset="0"/>
                <a:cs typeface="Times New Roman" panose="02020603050405020304" pitchFamily="18" charset="0"/>
              </a:rPr>
              <a:t>.</a:t>
            </a:r>
            <a:endParaRPr lang="en-US" altLang="en-US" sz="3000">
              <a:latin typeface="Times New Roman" panose="02020603050405020304" pitchFamily="18" charset="0"/>
              <a:cs typeface="Times New Roman" panose="02020603050405020304" pitchFamily="18" charset="0"/>
            </a:endParaRPr>
          </a:p>
        </p:txBody>
      </p:sp>
      <p:sp>
        <p:nvSpPr>
          <p:cNvPr id="6" name="Text Box 23"/>
          <p:cNvSpPr txBox="1">
            <a:spLocks noChangeArrowheads="1"/>
          </p:cNvSpPr>
          <p:nvPr/>
        </p:nvSpPr>
        <p:spPr bwMode="auto">
          <a:xfrm>
            <a:off x="763929" y="4750754"/>
            <a:ext cx="1062538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50000"/>
              </a:lnSpc>
            </a:pPr>
            <a:r>
              <a:rPr lang="en-US" altLang="en-US" sz="3000">
                <a:latin typeface="Times New Roman" panose="02020603050405020304" pitchFamily="18" charset="0"/>
                <a:cs typeface="Times New Roman" panose="02020603050405020304" pitchFamily="18" charset="0"/>
              </a:rPr>
              <a:t>c.   Châu Âu – Đại Tây Dương – châu Mĩ – Thái Bình Dương – châu Á – Ấn Độ Dương – châu Âu.</a:t>
            </a:r>
            <a:endParaRPr lang="en-US" altLang="en-US" sz="30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449317">
            <a:off x="-278834" y="4783626"/>
            <a:ext cx="1562831" cy="1562831"/>
          </a:xfrm>
          <a:prstGeom prst="rect">
            <a:avLst/>
          </a:prstGeom>
        </p:spPr>
      </p:pic>
    </p:spTree>
    <p:extLst>
      <p:ext uri="{BB962C8B-B14F-4D97-AF65-F5344CB8AC3E}">
        <p14:creationId xmlns:p14="http://schemas.microsoft.com/office/powerpoint/2010/main" val="31666954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iterate type="lt">
                                    <p:tmPct val="0"/>
                                  </p:iterate>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0-#ppt_w/2"/>
                                          </p:val>
                                        </p:tav>
                                        <p:tav tm="100000">
                                          <p:val>
                                            <p:strVal val="#ppt_x"/>
                                          </p:val>
                                        </p:tav>
                                      </p:tavLst>
                                    </p:anim>
                                    <p:anim calcmode="lin" valueType="num">
                                      <p:cBhvr additive="base">
                                        <p:cTn id="26" dur="10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drumroll.wav"/>
                                        </p:tgtEl>
                                      </p:cMediaNode>
                                    </p:audio>
                                  </p:subTnLst>
                                </p:cTn>
                              </p:par>
                              <p:par>
                                <p:cTn id="27" presetID="1" presetClass="emph" presetSubtype="2" fill="hold" nodeType="withEffect">
                                  <p:stCondLst>
                                    <p:cond delay="0"/>
                                  </p:stCondLst>
                                  <p:childTnLst>
                                    <p:animClr clrSpc="rgb" dir="cw">
                                      <p:cBhvr>
                                        <p:cTn id="28" dur="1000" fill="hold"/>
                                        <p:tgtEl>
                                          <p:spTgt spid="6"/>
                                        </p:tgtEl>
                                        <p:attrNameLst>
                                          <p:attrName>fillcolor</p:attrName>
                                        </p:attrNameLst>
                                      </p:cBhvr>
                                      <p:to>
                                        <a:srgbClr val="FFD965"/>
                                      </p:to>
                                    </p:animClr>
                                    <p:set>
                                      <p:cBhvr>
                                        <p:cTn id="29" dur="1000" fill="hold"/>
                                        <p:tgtEl>
                                          <p:spTgt spid="6"/>
                                        </p:tgtEl>
                                        <p:attrNameLst>
                                          <p:attrName>fill.type</p:attrName>
                                        </p:attrNameLst>
                                      </p:cBhvr>
                                      <p:to>
                                        <p:strVal val="solid"/>
                                      </p:to>
                                    </p:set>
                                    <p:set>
                                      <p:cBhvr>
                                        <p:cTn id="30" dur="1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793888" y="162045"/>
            <a:ext cx="8488335"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Hơn</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nghìn</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vòng</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quanh</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a:t>
            </a:r>
            <a:r>
              <a:rPr lang="en-US" altLang="en-US" sz="3500" b="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smtClean="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endPar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Rectangle 1"/>
          <p:cNvSpPr>
            <a:spLocks noChangeArrowheads="1"/>
          </p:cNvSpPr>
          <p:nvPr/>
        </p:nvSpPr>
        <p:spPr bwMode="auto">
          <a:xfrm>
            <a:off x="304800" y="844791"/>
            <a:ext cx="1146651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600" smtClean="0">
                <a:solidFill>
                  <a:srgbClr val="000000"/>
                </a:solidFill>
                <a:latin typeface="Times New Roman" pitchFamily="18" charset="0"/>
                <a:cs typeface="Times New Roman" pitchFamily="18" charset="0"/>
              </a:rPr>
              <a:t>     </a:t>
            </a:r>
            <a:r>
              <a:rPr lang="vi-VN" altLang="en-US" sz="2600" smtClean="0">
                <a:solidFill>
                  <a:srgbClr val="000000"/>
                </a:solidFill>
                <a:latin typeface="Times New Roman" pitchFamily="18" charset="0"/>
                <a:cs typeface="Times New Roman" pitchFamily="18" charset="0"/>
              </a:rPr>
              <a:t>  </a:t>
            </a:r>
            <a:r>
              <a:rPr lang="vi-VN" altLang="en-US" sz="2600">
                <a:solidFill>
                  <a:srgbClr val="000000"/>
                </a:solidFill>
                <a:latin typeface="Times New Roman" pitchFamily="18" charset="0"/>
                <a:cs typeface="Times New Roman" pitchFamily="18" charset="0"/>
              </a:rPr>
              <a:t>Những thủy thủ còn lại tiếp tục vượt Ấn Độ Dương tìm đường trở về châu Âu. Ngày 8 tháng 9 năm 1522, đoàn thám hiểm chỉ còn một chiếc thuyền với mười tám thủy thủ trở về Tây Ban Nha.</a:t>
            </a:r>
          </a:p>
          <a:p>
            <a:pPr algn="just"/>
            <a:r>
              <a:rPr lang="vi-VN" altLang="en-US" sz="2600">
                <a:solidFill>
                  <a:srgbClr val="000000"/>
                </a:solidFill>
                <a:latin typeface="Times New Roman" pitchFamily="18" charset="0"/>
                <a:cs typeface="Times New Roman" pitchFamily="18" charset="0"/>
              </a:rPr>
              <a:t>     Chuyến đi đầu tiên vòng quanh thế giới của Ma-gien-lăng kéo dài 1083 ngày, mất bốn chiếc thuyền lớn với gần hai trăm người bỏ mạng dọc đường. Nhưng đoàn thám hiểm đã hoàn thành sứ mạng, khẳng định trái đất hình cầu, phát hiện Thái Bình Dương và nhiều vùng đất mới.</a:t>
            </a:r>
          </a:p>
          <a:p>
            <a:pPr algn="r"/>
            <a:r>
              <a:rPr lang="vi-VN" altLang="en-US" sz="2600">
                <a:solidFill>
                  <a:srgbClr val="000000"/>
                </a:solidFill>
                <a:latin typeface="Times New Roman" pitchFamily="18" charset="0"/>
                <a:cs typeface="Times New Roman" pitchFamily="18" charset="0"/>
              </a:rPr>
              <a:t>Theo TRẦN DIỆU TẤN và ĐỖ THÁI</a:t>
            </a:r>
          </a:p>
          <a:p>
            <a:pPr algn="just"/>
            <a:endParaRPr lang="vi-VN" altLang="en-US" sz="3200" dirty="0">
              <a:solidFill>
                <a:srgbClr val="000000"/>
              </a:solidFill>
              <a:latin typeface="Times New Roman" pitchFamily="18" charset="0"/>
              <a:cs typeface="Times New Roman" pitchFamily="18" charset="0"/>
            </a:endParaRPr>
          </a:p>
        </p:txBody>
      </p:sp>
      <p:sp>
        <p:nvSpPr>
          <p:cNvPr id="5" name="Rectangle 4"/>
          <p:cNvSpPr/>
          <p:nvPr/>
        </p:nvSpPr>
        <p:spPr>
          <a:xfrm>
            <a:off x="1417641" y="4310896"/>
            <a:ext cx="8606034" cy="639093"/>
          </a:xfrm>
          <a:prstGeom prst="rect">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sz="3500" b="1" smtClean="0">
                <a:solidFill>
                  <a:srgbClr val="C00000"/>
                </a:solidFill>
                <a:latin typeface="Times New Roman" panose="02020603050405020304" pitchFamily="18" charset="0"/>
              </a:rPr>
              <a:t>* Đoàn thám hiểm đã thiệt hại như thế nào?</a:t>
            </a:r>
            <a:endParaRPr lang="en-US" altLang="en-US" sz="3500" b="1" dirty="0">
              <a:solidFill>
                <a:srgbClr val="C00000"/>
              </a:solidFill>
              <a:latin typeface="Times New Roman" panose="02020603050405020304" pitchFamily="18" charset="0"/>
            </a:endParaRPr>
          </a:p>
        </p:txBody>
      </p:sp>
      <p:sp>
        <p:nvSpPr>
          <p:cNvPr id="7" name="Text Box 15"/>
          <p:cNvSpPr txBox="1">
            <a:spLocks noChangeArrowheads="1"/>
          </p:cNvSpPr>
          <p:nvPr/>
        </p:nvSpPr>
        <p:spPr bwMode="auto">
          <a:xfrm>
            <a:off x="375920" y="5081249"/>
            <a:ext cx="11466512"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en-US" sz="2600" smtClean="0">
                <a:solidFill>
                  <a:srgbClr val="000000"/>
                </a:solidFill>
                <a:latin typeface="Times New Roman" pitchFamily="18" charset="0"/>
                <a:cs typeface="Times New Roman" pitchFamily="18" charset="0"/>
              </a:rPr>
              <a:t>       </a:t>
            </a:r>
            <a:r>
              <a:rPr lang="vi-VN" altLang="en-US" sz="2600">
                <a:solidFill>
                  <a:srgbClr val="000000"/>
                </a:solidFill>
                <a:latin typeface="Times New Roman" pitchFamily="18" charset="0"/>
                <a:cs typeface="Times New Roman" pitchFamily="18" charset="0"/>
              </a:rPr>
              <a:t>Đoàn thám hiểm có 5 chiếc thuyền thì bị mất 4 chiếc lớn, gần 200 người bỏ mạng dọc đường, chỉ huy </a:t>
            </a:r>
            <a:r>
              <a:rPr lang="vi-VN" altLang="en-US" sz="2600">
                <a:solidFill>
                  <a:srgbClr val="000000"/>
                </a:solidFill>
                <a:latin typeface="Times New Roman" pitchFamily="18" charset="0"/>
                <a:cs typeface="Times New Roman" pitchFamily="18" charset="0"/>
              </a:rPr>
              <a:t>Ma-gien-lăng </a:t>
            </a:r>
            <a:r>
              <a:rPr lang="en-US" altLang="en-US" sz="2600" smtClean="0">
                <a:solidFill>
                  <a:srgbClr val="000000"/>
                </a:solidFill>
                <a:latin typeface="Times New Roman" pitchFamily="18" charset="0"/>
                <a:cs typeface="Times New Roman" pitchFamily="18" charset="0"/>
              </a:rPr>
              <a:t>mất </a:t>
            </a:r>
            <a:r>
              <a:rPr lang="vi-VN" altLang="en-US" sz="2600" smtClean="0">
                <a:solidFill>
                  <a:srgbClr val="000000"/>
                </a:solidFill>
                <a:latin typeface="Times New Roman" pitchFamily="18" charset="0"/>
                <a:cs typeface="Times New Roman" pitchFamily="18" charset="0"/>
              </a:rPr>
              <a:t>khi </a:t>
            </a:r>
            <a:r>
              <a:rPr lang="vi-VN" altLang="en-US" sz="2600">
                <a:solidFill>
                  <a:srgbClr val="000000"/>
                </a:solidFill>
                <a:latin typeface="Times New Roman" pitchFamily="18" charset="0"/>
                <a:cs typeface="Times New Roman" pitchFamily="18" charset="0"/>
              </a:rPr>
              <a:t>giao chiến với dân đảo Ma-tan. Cuối cùng chỉ còn 1 chiếc thuyền và 18 thủy thủ sống sót trở về Tây ban Nha.</a:t>
            </a:r>
          </a:p>
        </p:txBody>
      </p:sp>
      <p:cxnSp>
        <p:nvCxnSpPr>
          <p:cNvPr id="11" name="Straight Connector 10"/>
          <p:cNvCxnSpPr/>
          <p:nvPr/>
        </p:nvCxnSpPr>
        <p:spPr>
          <a:xfrm>
            <a:off x="4074289" y="1684186"/>
            <a:ext cx="7569843"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2" name="Straight Connector 11"/>
          <p:cNvCxnSpPr/>
          <p:nvPr/>
        </p:nvCxnSpPr>
        <p:spPr>
          <a:xfrm>
            <a:off x="375920" y="2077725"/>
            <a:ext cx="3802541"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a:off x="1689904" y="3269918"/>
            <a:ext cx="9954228"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0" name="Straight Connector 19"/>
          <p:cNvCxnSpPr/>
          <p:nvPr/>
        </p:nvCxnSpPr>
        <p:spPr>
          <a:xfrm>
            <a:off x="375920" y="3663457"/>
            <a:ext cx="3976161"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13" name="Rectangle 12"/>
          <p:cNvSpPr/>
          <p:nvPr/>
        </p:nvSpPr>
        <p:spPr>
          <a:xfrm>
            <a:off x="1579687" y="4310896"/>
            <a:ext cx="8258794" cy="639093"/>
          </a:xfrm>
          <a:prstGeom prst="rect">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sz="3500" b="1" smtClean="0">
                <a:solidFill>
                  <a:srgbClr val="C00000"/>
                </a:solidFill>
                <a:latin typeface="Times New Roman" panose="02020603050405020304" pitchFamily="18" charset="0"/>
              </a:rPr>
              <a:t>4. Đoàn thám hiểm đã đạt được những gì?</a:t>
            </a:r>
            <a:endParaRPr lang="en-US" altLang="en-US" sz="3500" b="1" dirty="0">
              <a:solidFill>
                <a:srgbClr val="C00000"/>
              </a:solidFill>
              <a:latin typeface="Times New Roman" panose="02020603050405020304" pitchFamily="18" charset="0"/>
            </a:endParaRPr>
          </a:p>
        </p:txBody>
      </p:sp>
      <p:sp>
        <p:nvSpPr>
          <p:cNvPr id="15" name="Text Box 15"/>
          <p:cNvSpPr txBox="1">
            <a:spLocks noChangeArrowheads="1"/>
          </p:cNvSpPr>
          <p:nvPr/>
        </p:nvSpPr>
        <p:spPr bwMode="auto">
          <a:xfrm>
            <a:off x="375920" y="5081249"/>
            <a:ext cx="11466512"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en-US" sz="2600" smtClean="0">
                <a:solidFill>
                  <a:srgbClr val="000000"/>
                </a:solidFill>
                <a:latin typeface="Times New Roman" pitchFamily="18" charset="0"/>
                <a:cs typeface="Times New Roman" pitchFamily="18" charset="0"/>
              </a:rPr>
              <a:t>       </a:t>
            </a:r>
            <a:r>
              <a:rPr lang="vi-VN" altLang="en-US" sz="2600">
                <a:solidFill>
                  <a:srgbClr val="000000"/>
                </a:solidFill>
                <a:latin typeface="Times New Roman" pitchFamily="18" charset="0"/>
                <a:cs typeface="Times New Roman" pitchFamily="18" charset="0"/>
              </a:rPr>
              <a:t>Đoàn thám hiểm đã hoàn thành sứ mạng: Khẳng định trái đất hình cầu, phát hiện ra Thái Bình Dương và nhiều vùng đất mới.</a:t>
            </a:r>
          </a:p>
        </p:txBody>
      </p:sp>
      <p:cxnSp>
        <p:nvCxnSpPr>
          <p:cNvPr id="17" name="Straight Connector 16"/>
          <p:cNvCxnSpPr/>
          <p:nvPr/>
        </p:nvCxnSpPr>
        <p:spPr>
          <a:xfrm>
            <a:off x="11157996" y="2459691"/>
            <a:ext cx="509286"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8" name="Straight Connector 17"/>
          <p:cNvCxnSpPr/>
          <p:nvPr/>
        </p:nvCxnSpPr>
        <p:spPr>
          <a:xfrm>
            <a:off x="375920" y="2853230"/>
            <a:ext cx="8675483" cy="0"/>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470416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par>
                          <p:cTn id="28" fill="hold">
                            <p:stCondLst>
                              <p:cond delay="2000"/>
                            </p:stCondLst>
                            <p:childTnLst>
                              <p:par>
                                <p:cTn id="29" presetID="47"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anim calcmode="lin" valueType="num">
                                      <p:cBhvr>
                                        <p:cTn id="32" dur="500" fill="hold"/>
                                        <p:tgtEl>
                                          <p:spTgt spid="7"/>
                                        </p:tgtEl>
                                        <p:attrNameLst>
                                          <p:attrName>ppt_x</p:attrName>
                                        </p:attrNameLst>
                                      </p:cBhvr>
                                      <p:tavLst>
                                        <p:tav tm="0">
                                          <p:val>
                                            <p:strVal val="#ppt_x"/>
                                          </p:val>
                                        </p:tav>
                                        <p:tav tm="100000">
                                          <p:val>
                                            <p:strVal val="#ppt_x"/>
                                          </p:val>
                                        </p:tav>
                                      </p:tavLst>
                                    </p:anim>
                                    <p:anim calcmode="lin" valueType="num">
                                      <p:cBhvr>
                                        <p:cTn id="33"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childTnLst>
                          </p:cTn>
                        </p:par>
                        <p:par>
                          <p:cTn id="42" fill="hold">
                            <p:stCondLst>
                              <p:cond delay="500"/>
                            </p:stCondLst>
                            <p:childTnLst>
                              <p:par>
                                <p:cTn id="43" presetID="31" presetClass="entr" presetSubtype="0"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 calcmode="lin" valueType="num">
                                      <p:cBhvr>
                                        <p:cTn id="47" dur="500" fill="hold"/>
                                        <p:tgtEl>
                                          <p:spTgt spid="13"/>
                                        </p:tgtEl>
                                        <p:attrNameLst>
                                          <p:attrName>style.rotation</p:attrName>
                                        </p:attrNameLst>
                                      </p:cBhvr>
                                      <p:tavLst>
                                        <p:tav tm="0">
                                          <p:val>
                                            <p:fltVal val="90"/>
                                          </p:val>
                                        </p:tav>
                                        <p:tav tm="100000">
                                          <p:val>
                                            <p:fltVal val="0"/>
                                          </p:val>
                                        </p:tav>
                                      </p:tavLst>
                                    </p:anim>
                                    <p:animEffect transition="in" filter="fade">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left)">
                                      <p:cBhvr>
                                        <p:cTn id="53" dur="500"/>
                                        <p:tgtEl>
                                          <p:spTgt spid="14"/>
                                        </p:tgtEl>
                                      </p:cBhvr>
                                    </p:animEffect>
                                  </p:childTnLst>
                                </p:cTn>
                              </p:par>
                            </p:childTnLst>
                          </p:cTn>
                        </p:par>
                        <p:par>
                          <p:cTn id="54" fill="hold">
                            <p:stCondLst>
                              <p:cond delay="500"/>
                            </p:stCondLst>
                            <p:childTnLst>
                              <p:par>
                                <p:cTn id="55" presetID="22" presetClass="entr" presetSubtype="8"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left)">
                                      <p:cBhvr>
                                        <p:cTn id="57" dur="500"/>
                                        <p:tgtEl>
                                          <p:spTgt spid="20"/>
                                        </p:tgtEl>
                                      </p:cBhvr>
                                    </p:animEffect>
                                  </p:childTnLst>
                                </p:cTn>
                              </p:par>
                            </p:childTnLst>
                          </p:cTn>
                        </p:par>
                        <p:par>
                          <p:cTn id="58" fill="hold">
                            <p:stCondLst>
                              <p:cond delay="1000"/>
                            </p:stCondLst>
                            <p:childTnLst>
                              <p:par>
                                <p:cTn id="59" presetID="47" presetClass="entr" presetSubtype="0" fill="hold" grpId="0"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anim calcmode="lin" valueType="num">
                                      <p:cBhvr>
                                        <p:cTn id="62" dur="500" fill="hold"/>
                                        <p:tgtEl>
                                          <p:spTgt spid="15"/>
                                        </p:tgtEl>
                                        <p:attrNameLst>
                                          <p:attrName>ppt_x</p:attrName>
                                        </p:attrNameLst>
                                      </p:cBhvr>
                                      <p:tavLst>
                                        <p:tav tm="0">
                                          <p:val>
                                            <p:strVal val="#ppt_x"/>
                                          </p:val>
                                        </p:tav>
                                        <p:tav tm="100000">
                                          <p:val>
                                            <p:strVal val="#ppt_x"/>
                                          </p:val>
                                        </p:tav>
                                      </p:tavLst>
                                    </p:anim>
                                    <p:anim calcmode="lin" valueType="num">
                                      <p:cBhvr>
                                        <p:cTn id="63"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bldP spid="7" grpId="1"/>
      <p:bldP spid="13" grpId="0"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7078" y="896365"/>
            <a:ext cx="10671859" cy="1140779"/>
          </a:xfrm>
          <a:prstGeom prst="rect">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vi-VN" altLang="en-US" sz="3500" b="1">
                <a:solidFill>
                  <a:srgbClr val="C00000"/>
                </a:solidFill>
                <a:latin typeface="Times New Roman" panose="02020603050405020304" pitchFamily="18" charset="0"/>
              </a:rPr>
              <a:t>5.  Câu chuyện giúp em hiểu những gì về các nhà thám hiểm?</a:t>
            </a:r>
          </a:p>
        </p:txBody>
      </p:sp>
      <p:pic>
        <p:nvPicPr>
          <p:cNvPr id="4" name="Picture 2" descr="C:\Users\KTC_Computer\Desktop\Magellan-407x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60" y="2479876"/>
            <a:ext cx="3505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
          <p:cNvSpPr txBox="1">
            <a:spLocks noChangeArrowheads="1"/>
          </p:cNvSpPr>
          <p:nvPr/>
        </p:nvSpPr>
        <p:spPr bwMode="auto">
          <a:xfrm>
            <a:off x="4609128" y="2339851"/>
            <a:ext cx="61722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 typeface="Wingdings" panose="05000000000000000000" pitchFamily="2" charset="2"/>
              <a:buChar char="Ø"/>
            </a:pPr>
            <a:r>
              <a:rPr lang="en-US" altLang="en-US" sz="3200" smtClean="0">
                <a:latin typeface="Times New Roman" panose="02020603050405020304" pitchFamily="18" charset="0"/>
                <a:cs typeface="Times New Roman" panose="02020603050405020304" pitchFamily="18" charset="0"/>
              </a:rPr>
              <a:t> Những </a:t>
            </a:r>
            <a:r>
              <a:rPr lang="en-US" altLang="en-US" sz="3200" dirty="0" err="1">
                <a:latin typeface="Times New Roman" panose="02020603050405020304" pitchFamily="18" charset="0"/>
                <a:cs typeface="Times New Roman" panose="02020603050405020304" pitchFamily="18" charset="0"/>
              </a:rPr>
              <a:t>nhà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thám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hiểm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rất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dũng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cảm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dám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vượt</a:t>
            </a:r>
            <a:r>
              <a:rPr lang="en-US" altLang="en-US" sz="3200" dirty="0">
                <a:latin typeface="Times New Roman" panose="02020603050405020304" pitchFamily="18" charset="0"/>
                <a:cs typeface="Times New Roman" panose="02020603050405020304" pitchFamily="18" charset="0"/>
              </a:rPr>
              <a:t> qua </a:t>
            </a:r>
            <a:r>
              <a:rPr lang="en-US" altLang="en-US" sz="3200" dirty="0" err="1">
                <a:latin typeface="Times New Roman" panose="02020603050405020304" pitchFamily="18" charset="0"/>
                <a:cs typeface="Times New Roman" panose="02020603050405020304" pitchFamily="18" charset="0"/>
              </a:rPr>
              <a:t>mọi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khó</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khăn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để</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đạt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được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mục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đích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đặt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ra.</a:t>
            </a:r>
            <a:endParaRPr lang="en-US" altLang="en-US" sz="3200" dirty="0">
              <a:latin typeface="Times New Roman" panose="02020603050405020304" pitchFamily="18" charset="0"/>
              <a:cs typeface="Times New Roman" panose="02020603050405020304" pitchFamily="18" charset="0"/>
            </a:endParaRPr>
          </a:p>
        </p:txBody>
      </p:sp>
      <p:sp>
        <p:nvSpPr>
          <p:cNvPr id="6" name="Text Box 12"/>
          <p:cNvSpPr txBox="1">
            <a:spLocks noChangeArrowheads="1"/>
          </p:cNvSpPr>
          <p:nvPr/>
        </p:nvSpPr>
        <p:spPr bwMode="auto">
          <a:xfrm>
            <a:off x="4609128" y="4212219"/>
            <a:ext cx="6248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 typeface="Wingdings" panose="05000000000000000000" pitchFamily="2" charset="2"/>
              <a:buChar char="Ø"/>
            </a:pPr>
            <a:r>
              <a:rPr lang="en-US" altLang="en-US" sz="3200" smtClean="0">
                <a:latin typeface="Times New Roman" panose="02020603050405020304" pitchFamily="18" charset="0"/>
                <a:cs typeface="Times New Roman" panose="02020603050405020304" pitchFamily="18" charset="0"/>
              </a:rPr>
              <a:t> Những </a:t>
            </a:r>
            <a:r>
              <a:rPr lang="en-US" altLang="en-US" sz="3200" dirty="0" err="1">
                <a:latin typeface="Times New Roman" panose="02020603050405020304" pitchFamily="18" charset="0"/>
                <a:cs typeface="Times New Roman" panose="02020603050405020304" pitchFamily="18" charset="0"/>
              </a:rPr>
              <a:t>nhà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thám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hiểm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những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người</a:t>
            </a:r>
            <a:r>
              <a:rPr lang="en-US" altLang="en-US" sz="3200" dirty="0">
                <a:latin typeface="Times New Roman" panose="02020603050405020304" pitchFamily="18" charset="0"/>
                <a:cs typeface="Times New Roman" panose="02020603050405020304" pitchFamily="18" charset="0"/>
              </a:rPr>
              <a:t> ham </a:t>
            </a:r>
            <a:r>
              <a:rPr lang="en-US" altLang="en-US" sz="3200" dirty="0" err="1">
                <a:latin typeface="Times New Roman" panose="02020603050405020304" pitchFamily="18" charset="0"/>
                <a:cs typeface="Times New Roman" panose="02020603050405020304" pitchFamily="18" charset="0"/>
              </a:rPr>
              <a:t>hiểu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biết</a:t>
            </a:r>
            <a:r>
              <a:rPr lang="en-US" altLang="en-US" sz="3200" dirty="0">
                <a:latin typeface="Times New Roman" panose="02020603050405020304" pitchFamily="18" charset="0"/>
                <a:cs typeface="Times New Roman" panose="02020603050405020304" pitchFamily="18" charset="0"/>
              </a:rPr>
              <a:t>, ham </a:t>
            </a:r>
            <a:r>
              <a:rPr lang="en-US" altLang="en-US" sz="3200" dirty="0" err="1">
                <a:latin typeface="Times New Roman" panose="02020603050405020304" pitchFamily="18" charset="0"/>
                <a:cs typeface="Times New Roman" panose="02020603050405020304" pitchFamily="18" charset="0"/>
              </a:rPr>
              <a:t>khám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phá</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những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cái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mới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lạ</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bí</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ẩn</a:t>
            </a:r>
            <a:r>
              <a:rPr lang="en-US" alt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9568162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9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1000"/>
                                        <p:tgtEl>
                                          <p:spTgt spid="5"/>
                                        </p:tgtEl>
                                      </p:cBhvr>
                                    </p:animEffect>
                                  </p:childTnLst>
                                </p:cTn>
                              </p:par>
                            </p:childTnLst>
                          </p:cTn>
                        </p:par>
                        <p:par>
                          <p:cTn id="16" fill="hold">
                            <p:stCondLst>
                              <p:cond delay="1000"/>
                            </p:stCondLst>
                            <p:childTnLst>
                              <p:par>
                                <p:cTn id="17" presetID="6"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10CDA3F-7E47-4D6C-ADF3-244E94DD817F}"/>
              </a:ext>
            </a:extLst>
          </p:cNvPr>
          <p:cNvGrpSpPr/>
          <p:nvPr/>
        </p:nvGrpSpPr>
        <p:grpSpPr>
          <a:xfrm>
            <a:off x="1329710" y="1052394"/>
            <a:ext cx="2926452" cy="3002816"/>
            <a:chOff x="1526480" y="1248053"/>
            <a:chExt cx="2926452" cy="3002816"/>
          </a:xfrm>
        </p:grpSpPr>
        <p:sp>
          <p:nvSpPr>
            <p:cNvPr id="2" name="文本框 1">
              <a:extLst>
                <a:ext uri="{FF2B5EF4-FFF2-40B4-BE49-F238E27FC236}">
                  <a16:creationId xmlns:a16="http://schemas.microsoft.com/office/drawing/2014/main" id="{49795357-29BE-4FB7-96A6-9A26E8A81B64}"/>
                </a:ext>
              </a:extLst>
            </p:cNvPr>
            <p:cNvSpPr txBox="1"/>
            <p:nvPr/>
          </p:nvSpPr>
          <p:spPr>
            <a:xfrm rot="751664">
              <a:off x="1526480" y="1248053"/>
              <a:ext cx="2061783" cy="1631216"/>
            </a:xfrm>
            <a:prstGeom prst="rect">
              <a:avLst/>
            </a:prstGeom>
            <a:noFill/>
          </p:spPr>
          <p:txBody>
            <a:bodyPr wrap="none" rtlCol="0">
              <a:spAutoFit/>
            </a:bodyPr>
            <a:lstStyle/>
            <a:p>
              <a:r>
                <a:rPr lang="en-US" altLang="zh-CN" sz="10000" smtClean="0">
                  <a:solidFill>
                    <a:srgbClr val="E04C3E"/>
                  </a:solidFill>
                  <a:latin typeface="UVN Hoa Dao" panose="00000400000000000000" pitchFamily="2" charset="0"/>
                  <a:ea typeface="字魂80号-萌趣小鱼体" panose="00000500000000000000" pitchFamily="2" charset="-122"/>
                </a:rPr>
                <a:t>Nội</a:t>
              </a:r>
              <a:endParaRPr lang="zh-CN" altLang="en-US" sz="10000" dirty="0">
                <a:solidFill>
                  <a:srgbClr val="E04C3E"/>
                </a:solidFill>
                <a:latin typeface="UVN Hoa Dao" panose="00000400000000000000" pitchFamily="2" charset="0"/>
                <a:ea typeface="字魂80号-萌趣小鱼体" panose="00000500000000000000" pitchFamily="2" charset="-122"/>
              </a:endParaRPr>
            </a:p>
          </p:txBody>
        </p:sp>
        <p:sp>
          <p:nvSpPr>
            <p:cNvPr id="3" name="文本框 2">
              <a:extLst>
                <a:ext uri="{FF2B5EF4-FFF2-40B4-BE49-F238E27FC236}">
                  <a16:creationId xmlns:a16="http://schemas.microsoft.com/office/drawing/2014/main" id="{C17E25E8-9E50-4A51-AAD2-A7EFBC1BD5BE}"/>
                </a:ext>
              </a:extLst>
            </p:cNvPr>
            <p:cNvSpPr txBox="1"/>
            <p:nvPr/>
          </p:nvSpPr>
          <p:spPr>
            <a:xfrm rot="21212469">
              <a:off x="1677813" y="2619653"/>
              <a:ext cx="2775119" cy="1631216"/>
            </a:xfrm>
            <a:prstGeom prst="rect">
              <a:avLst/>
            </a:prstGeom>
            <a:noFill/>
          </p:spPr>
          <p:txBody>
            <a:bodyPr wrap="none" rtlCol="0">
              <a:spAutoFit/>
            </a:bodyPr>
            <a:lstStyle/>
            <a:p>
              <a:r>
                <a:rPr lang="en-US" altLang="zh-CN" sz="10000" smtClean="0">
                  <a:solidFill>
                    <a:srgbClr val="E04C3E"/>
                  </a:solidFill>
                  <a:latin typeface="UVN Hoa Dao" panose="00000400000000000000" pitchFamily="2" charset="0"/>
                  <a:ea typeface="字魂80号-萌趣小鱼体" panose="00000500000000000000" pitchFamily="2" charset="-122"/>
                </a:rPr>
                <a:t>dung</a:t>
              </a:r>
              <a:endParaRPr lang="zh-CN" altLang="en-US" sz="10000" dirty="0">
                <a:solidFill>
                  <a:srgbClr val="E04C3E"/>
                </a:solidFill>
                <a:latin typeface="UVN Hoa Dao" panose="00000400000000000000" pitchFamily="2" charset="0"/>
                <a:ea typeface="字魂80号-萌趣小鱼体" panose="00000500000000000000" pitchFamily="2" charset="-122"/>
              </a:endParaRPr>
            </a:p>
          </p:txBody>
        </p:sp>
      </p:grpSp>
      <p:grpSp>
        <p:nvGrpSpPr>
          <p:cNvPr id="9" name="组合 8">
            <a:extLst>
              <a:ext uri="{FF2B5EF4-FFF2-40B4-BE49-F238E27FC236}">
                <a16:creationId xmlns:a16="http://schemas.microsoft.com/office/drawing/2014/main" id="{040C3AC7-A3FB-42FF-9B41-65AC23015FA9}"/>
              </a:ext>
            </a:extLst>
          </p:cNvPr>
          <p:cNvGrpSpPr/>
          <p:nvPr/>
        </p:nvGrpSpPr>
        <p:grpSpPr>
          <a:xfrm>
            <a:off x="4161388" y="1262124"/>
            <a:ext cx="3022637" cy="852094"/>
            <a:chOff x="5418556" y="1777690"/>
            <a:chExt cx="2786683" cy="852094"/>
          </a:xfrm>
        </p:grpSpPr>
        <p:grpSp>
          <p:nvGrpSpPr>
            <p:cNvPr id="7" name="组合 6">
              <a:extLst>
                <a:ext uri="{FF2B5EF4-FFF2-40B4-BE49-F238E27FC236}">
                  <a16:creationId xmlns:a16="http://schemas.microsoft.com/office/drawing/2014/main" id="{C4370688-589F-421E-9A72-DFBA2849875E}"/>
                </a:ext>
              </a:extLst>
            </p:cNvPr>
            <p:cNvGrpSpPr/>
            <p:nvPr/>
          </p:nvGrpSpPr>
          <p:grpSpPr>
            <a:xfrm>
              <a:off x="5432507" y="1818964"/>
              <a:ext cx="2772731" cy="810820"/>
              <a:chOff x="5045433" y="2121137"/>
              <a:chExt cx="2772731" cy="810820"/>
            </a:xfrm>
          </p:grpSpPr>
          <p:sp>
            <p:nvSpPr>
              <p:cNvPr id="5" name="直角三角形 4">
                <a:extLst>
                  <a:ext uri="{FF2B5EF4-FFF2-40B4-BE49-F238E27FC236}">
                    <a16:creationId xmlns:a16="http://schemas.microsoft.com/office/drawing/2014/main" id="{FFA71584-1138-4453-9156-5320F70F0FEA}"/>
                  </a:ext>
                </a:extLst>
              </p:cNvPr>
              <p:cNvSpPr/>
              <p:nvPr/>
            </p:nvSpPr>
            <p:spPr>
              <a:xfrm flipH="1" flipV="1">
                <a:off x="5046286" y="2634502"/>
                <a:ext cx="367096" cy="297455"/>
              </a:xfrm>
              <a:prstGeom prst="rtTriangle">
                <a:avLst/>
              </a:prstGeom>
              <a:solidFill>
                <a:srgbClr val="1C9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TM Avo" panose="02040603050506020204" pitchFamily="18" charset="0"/>
                </a:endParaRPr>
              </a:p>
            </p:txBody>
          </p:sp>
          <p:sp>
            <p:nvSpPr>
              <p:cNvPr id="6" name="矩形: 圆顶角 5">
                <a:extLst>
                  <a:ext uri="{FF2B5EF4-FFF2-40B4-BE49-F238E27FC236}">
                    <a16:creationId xmlns:a16="http://schemas.microsoft.com/office/drawing/2014/main" id="{F32FDAFD-68EB-49FA-9C89-BAEF2762D4C7}"/>
                  </a:ext>
                </a:extLst>
              </p:cNvPr>
              <p:cNvSpPr/>
              <p:nvPr/>
            </p:nvSpPr>
            <p:spPr>
              <a:xfrm rot="5400000">
                <a:off x="6172903" y="993667"/>
                <a:ext cx="517792" cy="2772731"/>
              </a:xfrm>
              <a:prstGeom prst="round2SameRect">
                <a:avLst>
                  <a:gd name="adj1" fmla="val 18535"/>
                  <a:gd name="adj2" fmla="val 0"/>
                </a:avLst>
              </a:prstGeom>
              <a:solidFill>
                <a:srgbClr val="70C0EC"/>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UTM Avo" panose="02040603050506020204" pitchFamily="18" charset="0"/>
                </a:endParaRPr>
              </a:p>
            </p:txBody>
          </p:sp>
        </p:grpSp>
        <p:sp>
          <p:nvSpPr>
            <p:cNvPr id="8" name="文本框 7">
              <a:extLst>
                <a:ext uri="{FF2B5EF4-FFF2-40B4-BE49-F238E27FC236}">
                  <a16:creationId xmlns:a16="http://schemas.microsoft.com/office/drawing/2014/main" id="{B4A1CCF2-49E7-4E46-8270-739FC0F2AB57}"/>
                </a:ext>
              </a:extLst>
            </p:cNvPr>
            <p:cNvSpPr txBox="1"/>
            <p:nvPr/>
          </p:nvSpPr>
          <p:spPr>
            <a:xfrm>
              <a:off x="5418556" y="1777690"/>
              <a:ext cx="2786683" cy="584775"/>
            </a:xfrm>
            <a:prstGeom prst="rect">
              <a:avLst/>
            </a:prstGeom>
            <a:noFill/>
          </p:spPr>
          <p:txBody>
            <a:bodyPr wrap="square" rtlCol="0">
              <a:spAutoFit/>
            </a:bodyPr>
            <a:lstStyle/>
            <a:p>
              <a:pPr algn="ctr"/>
              <a:r>
                <a:rPr lang="en-US" altLang="zh-CN" sz="3200" smtClean="0">
                  <a:solidFill>
                    <a:schemeClr val="bg1"/>
                  </a:solidFill>
                  <a:latin typeface="UTM Avo" panose="02040603050506020204" pitchFamily="18" charset="0"/>
                  <a:ea typeface="字魂80号-萌趣小鱼体" panose="00000500000000000000" pitchFamily="2" charset="-122"/>
                </a:rPr>
                <a:t>01. Luyện đọc</a:t>
              </a:r>
              <a:endParaRPr lang="zh-CN" altLang="en-US" sz="3200" dirty="0">
                <a:solidFill>
                  <a:schemeClr val="bg1"/>
                </a:solidFill>
                <a:latin typeface="UTM Avo" panose="02040603050506020204" pitchFamily="18" charset="0"/>
                <a:ea typeface="字魂80号-萌趣小鱼体" panose="00000500000000000000" pitchFamily="2" charset="-122"/>
              </a:endParaRPr>
            </a:p>
          </p:txBody>
        </p:sp>
      </p:grpSp>
      <p:grpSp>
        <p:nvGrpSpPr>
          <p:cNvPr id="10" name="组合 9">
            <a:extLst>
              <a:ext uri="{FF2B5EF4-FFF2-40B4-BE49-F238E27FC236}">
                <a16:creationId xmlns:a16="http://schemas.microsoft.com/office/drawing/2014/main" id="{4791DC53-C90F-41A2-91DE-6BCEFF7E96A9}"/>
              </a:ext>
            </a:extLst>
          </p:cNvPr>
          <p:cNvGrpSpPr/>
          <p:nvPr/>
        </p:nvGrpSpPr>
        <p:grpSpPr>
          <a:xfrm>
            <a:off x="6096833" y="3824284"/>
            <a:ext cx="3253650" cy="852094"/>
            <a:chOff x="5408579" y="1777690"/>
            <a:chExt cx="3009499" cy="852094"/>
          </a:xfrm>
        </p:grpSpPr>
        <p:grpSp>
          <p:nvGrpSpPr>
            <p:cNvPr id="11" name="组合 10">
              <a:extLst>
                <a:ext uri="{FF2B5EF4-FFF2-40B4-BE49-F238E27FC236}">
                  <a16:creationId xmlns:a16="http://schemas.microsoft.com/office/drawing/2014/main" id="{C4339E17-06DA-4AAF-9DE9-FCFB212999A1}"/>
                </a:ext>
              </a:extLst>
            </p:cNvPr>
            <p:cNvGrpSpPr/>
            <p:nvPr/>
          </p:nvGrpSpPr>
          <p:grpSpPr>
            <a:xfrm>
              <a:off x="5432507" y="1818963"/>
              <a:ext cx="2985571" cy="810821"/>
              <a:chOff x="5045433" y="2121136"/>
              <a:chExt cx="2985571" cy="810821"/>
            </a:xfrm>
          </p:grpSpPr>
          <p:sp>
            <p:nvSpPr>
              <p:cNvPr id="13" name="直角三角形 12">
                <a:extLst>
                  <a:ext uri="{FF2B5EF4-FFF2-40B4-BE49-F238E27FC236}">
                    <a16:creationId xmlns:a16="http://schemas.microsoft.com/office/drawing/2014/main" id="{E48E717F-96DD-4DF9-A97B-059C1FE8B9C5}"/>
                  </a:ext>
                </a:extLst>
              </p:cNvPr>
              <p:cNvSpPr/>
              <p:nvPr/>
            </p:nvSpPr>
            <p:spPr>
              <a:xfrm flipH="1" flipV="1">
                <a:off x="5046286" y="2634502"/>
                <a:ext cx="367096" cy="297455"/>
              </a:xfrm>
              <a:prstGeom prst="rtTriangle">
                <a:avLst/>
              </a:prstGeom>
              <a:solidFill>
                <a:srgbClr val="1C9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TM Avo" panose="02040603050506020204" pitchFamily="18" charset="0"/>
                </a:endParaRPr>
              </a:p>
            </p:txBody>
          </p:sp>
          <p:sp>
            <p:nvSpPr>
              <p:cNvPr id="14" name="矩形: 圆顶角 13">
                <a:extLst>
                  <a:ext uri="{FF2B5EF4-FFF2-40B4-BE49-F238E27FC236}">
                    <a16:creationId xmlns:a16="http://schemas.microsoft.com/office/drawing/2014/main" id="{96DC6B5B-1531-4365-9991-0C02F53DA026}"/>
                  </a:ext>
                </a:extLst>
              </p:cNvPr>
              <p:cNvSpPr/>
              <p:nvPr/>
            </p:nvSpPr>
            <p:spPr>
              <a:xfrm rot="5400000">
                <a:off x="6279323" y="887246"/>
                <a:ext cx="517792" cy="2985571"/>
              </a:xfrm>
              <a:prstGeom prst="round2SameRect">
                <a:avLst>
                  <a:gd name="adj1" fmla="val 18535"/>
                  <a:gd name="adj2" fmla="val 0"/>
                </a:avLst>
              </a:prstGeom>
              <a:solidFill>
                <a:srgbClr val="70C0EC"/>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UTM Avo" panose="02040603050506020204" pitchFamily="18" charset="0"/>
                </a:endParaRPr>
              </a:p>
            </p:txBody>
          </p:sp>
        </p:grpSp>
        <p:sp>
          <p:nvSpPr>
            <p:cNvPr id="12" name="文本框 11">
              <a:extLst>
                <a:ext uri="{FF2B5EF4-FFF2-40B4-BE49-F238E27FC236}">
                  <a16:creationId xmlns:a16="http://schemas.microsoft.com/office/drawing/2014/main" id="{38C24D5D-24FE-44B0-A02C-0FC93774D07D}"/>
                </a:ext>
              </a:extLst>
            </p:cNvPr>
            <p:cNvSpPr txBox="1"/>
            <p:nvPr/>
          </p:nvSpPr>
          <p:spPr>
            <a:xfrm>
              <a:off x="5408579" y="1777690"/>
              <a:ext cx="2985001" cy="584775"/>
            </a:xfrm>
            <a:prstGeom prst="rect">
              <a:avLst/>
            </a:prstGeom>
            <a:noFill/>
          </p:spPr>
          <p:txBody>
            <a:bodyPr wrap="none" rtlCol="0">
              <a:spAutoFit/>
            </a:bodyPr>
            <a:lstStyle/>
            <a:p>
              <a:pPr algn="ctr"/>
              <a:r>
                <a:rPr lang="en-US" altLang="zh-CN" sz="3200" smtClean="0">
                  <a:solidFill>
                    <a:schemeClr val="bg1"/>
                  </a:solidFill>
                  <a:latin typeface="UTM Avo" panose="02040603050506020204" pitchFamily="18" charset="0"/>
                  <a:ea typeface="字魂80号-萌趣小鱼体" panose="00000500000000000000" pitchFamily="2" charset="-122"/>
                </a:rPr>
                <a:t>03. </a:t>
              </a:r>
              <a:r>
                <a:rPr lang="en-US" altLang="zh-CN" sz="3200" smtClean="0">
                  <a:solidFill>
                    <a:schemeClr val="bg1"/>
                  </a:solidFill>
                  <a:latin typeface="UTM Avo" panose="02040603050506020204" pitchFamily="18" charset="0"/>
                  <a:ea typeface="字魂80号-萌趣小鱼体" panose="00000500000000000000" pitchFamily="2" charset="-122"/>
                </a:rPr>
                <a:t>Tìm hiểu bài</a:t>
              </a:r>
              <a:endParaRPr lang="zh-CN" altLang="en-US" sz="3200" dirty="0">
                <a:solidFill>
                  <a:schemeClr val="bg1"/>
                </a:solidFill>
                <a:latin typeface="UTM Avo" panose="02040603050506020204" pitchFamily="18" charset="0"/>
                <a:ea typeface="字魂80号-萌趣小鱼体" panose="00000500000000000000" pitchFamily="2" charset="-122"/>
              </a:endParaRPr>
            </a:p>
          </p:txBody>
        </p:sp>
      </p:grpSp>
      <p:grpSp>
        <p:nvGrpSpPr>
          <p:cNvPr id="15" name="组合 14">
            <a:extLst>
              <a:ext uri="{FF2B5EF4-FFF2-40B4-BE49-F238E27FC236}">
                <a16:creationId xmlns:a16="http://schemas.microsoft.com/office/drawing/2014/main" id="{EE7B4316-30F4-4630-A860-BC0C90CE9903}"/>
              </a:ext>
            </a:extLst>
          </p:cNvPr>
          <p:cNvGrpSpPr/>
          <p:nvPr/>
        </p:nvGrpSpPr>
        <p:grpSpPr>
          <a:xfrm>
            <a:off x="4585652" y="5081789"/>
            <a:ext cx="3872266" cy="852094"/>
            <a:chOff x="5432507" y="1777690"/>
            <a:chExt cx="2985572" cy="852094"/>
          </a:xfrm>
        </p:grpSpPr>
        <p:grpSp>
          <p:nvGrpSpPr>
            <p:cNvPr id="16" name="组合 15">
              <a:extLst>
                <a:ext uri="{FF2B5EF4-FFF2-40B4-BE49-F238E27FC236}">
                  <a16:creationId xmlns:a16="http://schemas.microsoft.com/office/drawing/2014/main" id="{6CBBA016-994E-4A5E-9414-9FFCBB7D1935}"/>
                </a:ext>
              </a:extLst>
            </p:cNvPr>
            <p:cNvGrpSpPr/>
            <p:nvPr/>
          </p:nvGrpSpPr>
          <p:grpSpPr>
            <a:xfrm>
              <a:off x="5432507" y="1818963"/>
              <a:ext cx="2985571" cy="810821"/>
              <a:chOff x="5045433" y="2121136"/>
              <a:chExt cx="2985571" cy="810821"/>
            </a:xfrm>
          </p:grpSpPr>
          <p:sp>
            <p:nvSpPr>
              <p:cNvPr id="18" name="直角三角形 17">
                <a:extLst>
                  <a:ext uri="{FF2B5EF4-FFF2-40B4-BE49-F238E27FC236}">
                    <a16:creationId xmlns:a16="http://schemas.microsoft.com/office/drawing/2014/main" id="{CDC63EF4-85DE-4110-A3BA-1FDFB26B1D0B}"/>
                  </a:ext>
                </a:extLst>
              </p:cNvPr>
              <p:cNvSpPr/>
              <p:nvPr/>
            </p:nvSpPr>
            <p:spPr>
              <a:xfrm flipH="1" flipV="1">
                <a:off x="5046286" y="2634502"/>
                <a:ext cx="367096" cy="297455"/>
              </a:xfrm>
              <a:prstGeom prst="rtTriangle">
                <a:avLst/>
              </a:prstGeom>
              <a:solidFill>
                <a:srgbClr val="1C9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TM Avo" panose="02040603050506020204" pitchFamily="18" charset="0"/>
                </a:endParaRPr>
              </a:p>
            </p:txBody>
          </p:sp>
          <p:sp>
            <p:nvSpPr>
              <p:cNvPr id="19" name="矩形: 圆顶角 18">
                <a:extLst>
                  <a:ext uri="{FF2B5EF4-FFF2-40B4-BE49-F238E27FC236}">
                    <a16:creationId xmlns:a16="http://schemas.microsoft.com/office/drawing/2014/main" id="{50EE3CFB-B3B5-430C-9EE2-0F70A716FC79}"/>
                  </a:ext>
                </a:extLst>
              </p:cNvPr>
              <p:cNvSpPr/>
              <p:nvPr/>
            </p:nvSpPr>
            <p:spPr>
              <a:xfrm rot="5400000">
                <a:off x="6279323" y="887246"/>
                <a:ext cx="517792" cy="2985571"/>
              </a:xfrm>
              <a:prstGeom prst="round2SameRect">
                <a:avLst>
                  <a:gd name="adj1" fmla="val 18535"/>
                  <a:gd name="adj2" fmla="val 0"/>
                </a:avLst>
              </a:prstGeom>
              <a:solidFill>
                <a:srgbClr val="70C0EC"/>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UTM Avo" panose="02040603050506020204" pitchFamily="18" charset="0"/>
                </a:endParaRPr>
              </a:p>
            </p:txBody>
          </p:sp>
        </p:grpSp>
        <p:sp>
          <p:nvSpPr>
            <p:cNvPr id="17" name="文本框 16">
              <a:extLst>
                <a:ext uri="{FF2B5EF4-FFF2-40B4-BE49-F238E27FC236}">
                  <a16:creationId xmlns:a16="http://schemas.microsoft.com/office/drawing/2014/main" id="{BABFF614-6232-40DA-9FA2-3201531CC181}"/>
                </a:ext>
              </a:extLst>
            </p:cNvPr>
            <p:cNvSpPr txBox="1"/>
            <p:nvPr/>
          </p:nvSpPr>
          <p:spPr>
            <a:xfrm>
              <a:off x="5444990" y="1777690"/>
              <a:ext cx="2973089" cy="584775"/>
            </a:xfrm>
            <a:prstGeom prst="rect">
              <a:avLst/>
            </a:prstGeom>
            <a:noFill/>
          </p:spPr>
          <p:txBody>
            <a:bodyPr wrap="square" rtlCol="0">
              <a:spAutoFit/>
            </a:bodyPr>
            <a:lstStyle/>
            <a:p>
              <a:pPr algn="ctr"/>
              <a:r>
                <a:rPr lang="en-US" altLang="zh-CN" sz="3200" smtClean="0">
                  <a:solidFill>
                    <a:schemeClr val="bg1"/>
                  </a:solidFill>
                  <a:latin typeface="UTM Avo" panose="02040603050506020204" pitchFamily="18" charset="0"/>
                  <a:ea typeface="字魂80号-萌趣小鱼体" panose="00000500000000000000" pitchFamily="2" charset="-122"/>
                </a:rPr>
                <a:t>04. Đọc </a:t>
              </a:r>
              <a:r>
                <a:rPr lang="en-US" altLang="zh-CN" sz="3200" smtClean="0">
                  <a:solidFill>
                    <a:schemeClr val="bg1"/>
                  </a:solidFill>
                  <a:latin typeface="UTM Avo" panose="02040603050506020204" pitchFamily="18" charset="0"/>
                  <a:ea typeface="字魂80号-萌趣小鱼体" panose="00000500000000000000" pitchFamily="2" charset="-122"/>
                </a:rPr>
                <a:t>diễn cảm</a:t>
              </a:r>
              <a:endParaRPr lang="zh-CN" altLang="en-US" sz="3200" dirty="0">
                <a:solidFill>
                  <a:schemeClr val="bg1"/>
                </a:solidFill>
                <a:latin typeface="UTM Avo" panose="02040603050506020204" pitchFamily="18" charset="0"/>
                <a:ea typeface="字魂80号-萌趣小鱼体" panose="00000500000000000000" pitchFamily="2" charset="-122"/>
              </a:endParaRPr>
            </a:p>
          </p:txBody>
        </p:sp>
      </p:grpSp>
      <p:grpSp>
        <p:nvGrpSpPr>
          <p:cNvPr id="20" name="组合 19">
            <a:extLst>
              <a:ext uri="{FF2B5EF4-FFF2-40B4-BE49-F238E27FC236}">
                <a16:creationId xmlns:a16="http://schemas.microsoft.com/office/drawing/2014/main" id="{10E90C79-7ECC-48D4-9654-7C1B764EB6AD}"/>
              </a:ext>
            </a:extLst>
          </p:cNvPr>
          <p:cNvGrpSpPr/>
          <p:nvPr/>
        </p:nvGrpSpPr>
        <p:grpSpPr>
          <a:xfrm>
            <a:off x="5147623" y="2478357"/>
            <a:ext cx="3500735" cy="852094"/>
            <a:chOff x="5432507" y="1777690"/>
            <a:chExt cx="2985571" cy="852094"/>
          </a:xfrm>
        </p:grpSpPr>
        <p:grpSp>
          <p:nvGrpSpPr>
            <p:cNvPr id="21" name="组合 20">
              <a:extLst>
                <a:ext uri="{FF2B5EF4-FFF2-40B4-BE49-F238E27FC236}">
                  <a16:creationId xmlns:a16="http://schemas.microsoft.com/office/drawing/2014/main" id="{C0A62E66-E76B-4AD6-B46B-D19E05FC2717}"/>
                </a:ext>
              </a:extLst>
            </p:cNvPr>
            <p:cNvGrpSpPr/>
            <p:nvPr/>
          </p:nvGrpSpPr>
          <p:grpSpPr>
            <a:xfrm>
              <a:off x="5432507" y="1818963"/>
              <a:ext cx="2985571" cy="810821"/>
              <a:chOff x="5045433" y="2121136"/>
              <a:chExt cx="2985571" cy="810821"/>
            </a:xfrm>
          </p:grpSpPr>
          <p:sp>
            <p:nvSpPr>
              <p:cNvPr id="23" name="直角三角形 22">
                <a:extLst>
                  <a:ext uri="{FF2B5EF4-FFF2-40B4-BE49-F238E27FC236}">
                    <a16:creationId xmlns:a16="http://schemas.microsoft.com/office/drawing/2014/main" id="{8C4F9178-0345-46BB-929C-75067EF61A4A}"/>
                  </a:ext>
                </a:extLst>
              </p:cNvPr>
              <p:cNvSpPr/>
              <p:nvPr/>
            </p:nvSpPr>
            <p:spPr>
              <a:xfrm flipH="1" flipV="1">
                <a:off x="5046286" y="2634502"/>
                <a:ext cx="367096" cy="297455"/>
              </a:xfrm>
              <a:prstGeom prst="rtTriangle">
                <a:avLst/>
              </a:prstGeom>
              <a:solidFill>
                <a:srgbClr val="1C9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TM Avo" panose="02040603050506020204" pitchFamily="18" charset="0"/>
                </a:endParaRPr>
              </a:p>
            </p:txBody>
          </p:sp>
          <p:sp>
            <p:nvSpPr>
              <p:cNvPr id="24" name="矩形: 圆顶角 23">
                <a:extLst>
                  <a:ext uri="{FF2B5EF4-FFF2-40B4-BE49-F238E27FC236}">
                    <a16:creationId xmlns:a16="http://schemas.microsoft.com/office/drawing/2014/main" id="{1093AA86-F7F8-4880-B1D4-4EDF518F32CC}"/>
                  </a:ext>
                </a:extLst>
              </p:cNvPr>
              <p:cNvSpPr/>
              <p:nvPr/>
            </p:nvSpPr>
            <p:spPr>
              <a:xfrm rot="5400000">
                <a:off x="6279323" y="887246"/>
                <a:ext cx="517792" cy="2985571"/>
              </a:xfrm>
              <a:prstGeom prst="round2SameRect">
                <a:avLst>
                  <a:gd name="adj1" fmla="val 18535"/>
                  <a:gd name="adj2" fmla="val 0"/>
                </a:avLst>
              </a:prstGeom>
              <a:solidFill>
                <a:srgbClr val="70C0EC"/>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UTM Avo" panose="02040603050506020204" pitchFamily="18" charset="0"/>
                </a:endParaRPr>
              </a:p>
            </p:txBody>
          </p:sp>
        </p:grpSp>
        <p:sp>
          <p:nvSpPr>
            <p:cNvPr id="22" name="文本框 21">
              <a:extLst>
                <a:ext uri="{FF2B5EF4-FFF2-40B4-BE49-F238E27FC236}">
                  <a16:creationId xmlns:a16="http://schemas.microsoft.com/office/drawing/2014/main" id="{6F0220D2-568F-4F0C-B4C5-DB176FA9AE0F}"/>
                </a:ext>
              </a:extLst>
            </p:cNvPr>
            <p:cNvSpPr txBox="1"/>
            <p:nvPr/>
          </p:nvSpPr>
          <p:spPr>
            <a:xfrm>
              <a:off x="5546484" y="1777690"/>
              <a:ext cx="2709179" cy="584775"/>
            </a:xfrm>
            <a:prstGeom prst="rect">
              <a:avLst/>
            </a:prstGeom>
            <a:noFill/>
          </p:spPr>
          <p:txBody>
            <a:bodyPr wrap="none" rtlCol="0">
              <a:spAutoFit/>
            </a:bodyPr>
            <a:lstStyle/>
            <a:p>
              <a:pPr algn="ctr"/>
              <a:r>
                <a:rPr lang="en-US" altLang="zh-CN" sz="3200" smtClean="0">
                  <a:solidFill>
                    <a:schemeClr val="bg1"/>
                  </a:solidFill>
                  <a:latin typeface="UTM Avo" panose="02040603050506020204" pitchFamily="18" charset="0"/>
                  <a:ea typeface="字魂80号-萌趣小鱼体" panose="00000500000000000000" pitchFamily="2" charset="-122"/>
                </a:rPr>
                <a:t>02. Giải nghĩa từ</a:t>
              </a:r>
              <a:endParaRPr lang="zh-CN" altLang="en-US" sz="3200" dirty="0">
                <a:solidFill>
                  <a:schemeClr val="bg1"/>
                </a:solidFill>
                <a:latin typeface="UTM Avo" panose="02040603050506020204" pitchFamily="18" charset="0"/>
                <a:ea typeface="字魂80号-萌趣小鱼体" panose="00000500000000000000" pitchFamily="2" charset="-122"/>
              </a:endParaRPr>
            </a:p>
          </p:txBody>
        </p:sp>
      </p:grpSp>
    </p:spTree>
    <p:extLst>
      <p:ext uri="{BB962C8B-B14F-4D97-AF65-F5344CB8AC3E}">
        <p14:creationId xmlns:p14="http://schemas.microsoft.com/office/powerpoint/2010/main" val="36093916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A9A7310-4867-4439-BFDF-318BA64590CA}"/>
              </a:ext>
            </a:extLst>
          </p:cNvPr>
          <p:cNvSpPr/>
          <p:nvPr/>
        </p:nvSpPr>
        <p:spPr>
          <a:xfrm>
            <a:off x="351125" y="703723"/>
            <a:ext cx="2776722" cy="784830"/>
          </a:xfrm>
          <a:prstGeom prst="rect">
            <a:avLst/>
          </a:prstGeom>
          <a:effectLst>
            <a:outerShdw blurRad="50800" dist="38100" dir="2700000" algn="tl" rotWithShape="0">
              <a:prstClr val="black">
                <a:alpha val="40000"/>
              </a:prstClr>
            </a:outerShdw>
          </a:effectLst>
        </p:spPr>
        <p:txBody>
          <a:bodyPr wrap="none">
            <a:spAutoFit/>
          </a:bodyPr>
          <a:lstStyle/>
          <a:p>
            <a:r>
              <a:rPr lang="en-US" altLang="zh-CN" sz="4500" smtClean="0">
                <a:solidFill>
                  <a:schemeClr val="bg1"/>
                </a:solidFill>
                <a:latin typeface="UVN Hoa Dao" panose="00000400000000000000" pitchFamily="2" charset="0"/>
                <a:ea typeface="字魂80号-萌趣小鱼体" panose="00000500000000000000" pitchFamily="2" charset="-122"/>
              </a:rPr>
              <a:t>NỘI DUNG</a:t>
            </a:r>
            <a:endParaRPr lang="zh-CN" altLang="en-US" sz="4500" dirty="0">
              <a:solidFill>
                <a:schemeClr val="bg1"/>
              </a:solidFill>
              <a:latin typeface="UVN Hoa Dao" panose="00000400000000000000" pitchFamily="2" charset="0"/>
            </a:endParaRPr>
          </a:p>
        </p:txBody>
      </p:sp>
      <p:pic>
        <p:nvPicPr>
          <p:cNvPr id="14" name="图片 13">
            <a:extLst>
              <a:ext uri="{FF2B5EF4-FFF2-40B4-BE49-F238E27FC236}">
                <a16:creationId xmlns:a16="http://schemas.microsoft.com/office/drawing/2014/main" id="{72B3D8C5-D7E7-496C-94D3-26AA6725F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6032" y="1433397"/>
            <a:ext cx="2037596" cy="3716932"/>
          </a:xfrm>
          <a:prstGeom prst="rect">
            <a:avLst/>
          </a:prstGeom>
        </p:spPr>
      </p:pic>
      <p:sp>
        <p:nvSpPr>
          <p:cNvPr id="13" name="Rectangle 12"/>
          <p:cNvSpPr/>
          <p:nvPr/>
        </p:nvSpPr>
        <p:spPr>
          <a:xfrm>
            <a:off x="1234440" y="1670596"/>
            <a:ext cx="7040880" cy="3862596"/>
          </a:xfrm>
          <a:prstGeom prst="rect">
            <a:avLst/>
          </a:prstGeom>
        </p:spPr>
        <p:txBody>
          <a:bodyPr wrap="square">
            <a:spAutoFit/>
          </a:bodyPr>
          <a:lstStyle/>
          <a:p>
            <a:pPr algn="just"/>
            <a:r>
              <a:rPr lang="en-US" altLang="en-US" sz="3500" b="1" smtClean="0">
                <a:latin typeface="Times New Roman" panose="02020603050405020304" pitchFamily="18" charset="0"/>
                <a:cs typeface="Times New Roman" panose="02020603050405020304" pitchFamily="18" charset="0"/>
              </a:rPr>
              <a:t>       Bài </a:t>
            </a:r>
            <a:r>
              <a:rPr lang="en-US" altLang="en-US" sz="3500" b="1">
                <a:latin typeface="Times New Roman" panose="02020603050405020304" pitchFamily="18" charset="0"/>
                <a:cs typeface="Times New Roman" panose="02020603050405020304" pitchFamily="18" charset="0"/>
              </a:rPr>
              <a:t>văn ca ngợi Ma-gien-lăng và đoàn thám hiểm đã dũng cảm vượt bao khó khăn, hi sinh, mất mát để hoàn thành sứ mạng lịch sử: Khẳng định trái đất hình cầu, phát hiện Thái Bình Dương và những vùng đất mới.</a:t>
            </a:r>
            <a:r>
              <a:rPr lang="en-US" altLang="en-US" sz="3500">
                <a:latin typeface="Times New Roman" panose="02020603050405020304" pitchFamily="18" charset="0"/>
                <a:cs typeface="Times New Roman" panose="02020603050405020304" pitchFamily="18" charset="0"/>
              </a:rPr>
              <a:t> </a:t>
            </a:r>
            <a:endParaRPr lang="en-US" sz="3500"/>
          </a:p>
        </p:txBody>
      </p:sp>
    </p:spTree>
    <p:extLst>
      <p:ext uri="{BB962C8B-B14F-4D97-AF65-F5344CB8AC3E}">
        <p14:creationId xmlns:p14="http://schemas.microsoft.com/office/powerpoint/2010/main" val="10224997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DBB7ED59-BAEE-4CB6-B548-660C415F6DF9}"/>
              </a:ext>
            </a:extLst>
          </p:cNvPr>
          <p:cNvGrpSpPr/>
          <p:nvPr/>
        </p:nvGrpSpPr>
        <p:grpSpPr>
          <a:xfrm>
            <a:off x="3598009" y="540743"/>
            <a:ext cx="6371787" cy="5573132"/>
            <a:chOff x="3963769" y="205463"/>
            <a:chExt cx="6371787" cy="5573132"/>
          </a:xfrm>
        </p:grpSpPr>
        <p:sp>
          <p:nvSpPr>
            <p:cNvPr id="2" name="文本框 1">
              <a:extLst>
                <a:ext uri="{FF2B5EF4-FFF2-40B4-BE49-F238E27FC236}">
                  <a16:creationId xmlns:a16="http://schemas.microsoft.com/office/drawing/2014/main" id="{124247AB-E96E-43F0-B593-92D1C0ECB660}"/>
                </a:ext>
              </a:extLst>
            </p:cNvPr>
            <p:cNvSpPr txBox="1"/>
            <p:nvPr/>
          </p:nvSpPr>
          <p:spPr>
            <a:xfrm rot="21191909">
              <a:off x="3963769" y="205463"/>
              <a:ext cx="3374642" cy="2554545"/>
            </a:xfrm>
            <a:prstGeom prst="rect">
              <a:avLst/>
            </a:prstGeom>
            <a:noFill/>
          </p:spPr>
          <p:txBody>
            <a:bodyPr wrap="none" rtlCol="0">
              <a:spAutoFit/>
            </a:bodyPr>
            <a:lstStyle/>
            <a:p>
              <a:r>
                <a:rPr lang="en-US" altLang="zh-CN" sz="16000" smtClean="0">
                  <a:solidFill>
                    <a:srgbClr val="0070C0"/>
                  </a:solidFill>
                  <a:latin typeface="UVN Hoa Dao" panose="00000400000000000000" pitchFamily="2" charset="0"/>
                  <a:ea typeface="字魂80号-萌趣小鱼体" panose="00000500000000000000" pitchFamily="2" charset="-122"/>
                </a:rPr>
                <a:t>Đọc</a:t>
              </a:r>
              <a:endParaRPr lang="zh-CN" altLang="en-US" sz="16000" dirty="0">
                <a:solidFill>
                  <a:srgbClr val="0070C0"/>
                </a:solidFill>
                <a:latin typeface="UVN Hoa Dao" panose="00000400000000000000" pitchFamily="2" charset="0"/>
                <a:ea typeface="字魂80号-萌趣小鱼体" panose="00000500000000000000" pitchFamily="2" charset="-122"/>
              </a:endParaRPr>
            </a:p>
          </p:txBody>
        </p:sp>
        <p:sp>
          <p:nvSpPr>
            <p:cNvPr id="6" name="文本框 5">
              <a:extLst>
                <a:ext uri="{FF2B5EF4-FFF2-40B4-BE49-F238E27FC236}">
                  <a16:creationId xmlns:a16="http://schemas.microsoft.com/office/drawing/2014/main" id="{5B594C34-2A48-4BB7-855E-85444D457EBB}"/>
                </a:ext>
              </a:extLst>
            </p:cNvPr>
            <p:cNvSpPr txBox="1"/>
            <p:nvPr/>
          </p:nvSpPr>
          <p:spPr>
            <a:xfrm rot="842216">
              <a:off x="5807613" y="1970076"/>
              <a:ext cx="3443571" cy="2246769"/>
            </a:xfrm>
            <a:prstGeom prst="rect">
              <a:avLst/>
            </a:prstGeom>
            <a:noFill/>
          </p:spPr>
          <p:txBody>
            <a:bodyPr wrap="none" rtlCol="0">
              <a:spAutoFit/>
            </a:bodyPr>
            <a:lstStyle/>
            <a:p>
              <a:r>
                <a:rPr lang="en-US" altLang="zh-CN" sz="14000" smtClean="0">
                  <a:solidFill>
                    <a:srgbClr val="0070C0"/>
                  </a:solidFill>
                  <a:latin typeface="UVN Hoa Dao" panose="00000400000000000000" pitchFamily="2" charset="0"/>
                  <a:ea typeface="字魂80号-萌趣小鱼体" panose="00000500000000000000" pitchFamily="2" charset="-122"/>
                </a:rPr>
                <a:t>diễn</a:t>
              </a:r>
              <a:endParaRPr lang="zh-CN" altLang="en-US" sz="14000" dirty="0">
                <a:solidFill>
                  <a:srgbClr val="0070C0"/>
                </a:solidFill>
                <a:latin typeface="UVN Hoa Dao" panose="00000400000000000000" pitchFamily="2" charset="0"/>
                <a:ea typeface="字魂80号-萌趣小鱼体" panose="00000500000000000000" pitchFamily="2" charset="-122"/>
              </a:endParaRPr>
            </a:p>
          </p:txBody>
        </p:sp>
        <p:sp>
          <p:nvSpPr>
            <p:cNvPr id="5" name="文本框 1">
              <a:extLst>
                <a:ext uri="{FF2B5EF4-FFF2-40B4-BE49-F238E27FC236}">
                  <a16:creationId xmlns:a16="http://schemas.microsoft.com/office/drawing/2014/main" id="{124247AB-E96E-43F0-B593-92D1C0ECB660}"/>
                </a:ext>
              </a:extLst>
            </p:cNvPr>
            <p:cNvSpPr txBox="1"/>
            <p:nvPr/>
          </p:nvSpPr>
          <p:spPr>
            <a:xfrm rot="173339">
              <a:off x="7529980" y="3839603"/>
              <a:ext cx="2805576" cy="1938992"/>
            </a:xfrm>
            <a:prstGeom prst="rect">
              <a:avLst/>
            </a:prstGeom>
            <a:noFill/>
          </p:spPr>
          <p:txBody>
            <a:bodyPr wrap="none" rtlCol="0">
              <a:spAutoFit/>
            </a:bodyPr>
            <a:lstStyle/>
            <a:p>
              <a:r>
                <a:rPr lang="en-US" altLang="zh-CN" sz="12000" smtClean="0">
                  <a:solidFill>
                    <a:srgbClr val="0070C0"/>
                  </a:solidFill>
                  <a:latin typeface="UVN Hoa Dao" panose="00000400000000000000" pitchFamily="2" charset="0"/>
                  <a:ea typeface="字魂80号-萌趣小鱼体" panose="00000500000000000000" pitchFamily="2" charset="-122"/>
                </a:rPr>
                <a:t>cảm</a:t>
              </a:r>
              <a:endParaRPr lang="zh-CN" altLang="en-US" sz="12000" dirty="0">
                <a:solidFill>
                  <a:srgbClr val="0070C0"/>
                </a:solidFill>
                <a:latin typeface="UVN Hoa Dao" panose="00000400000000000000" pitchFamily="2" charset="0"/>
                <a:ea typeface="字魂80号-萌趣小鱼体" panose="00000500000000000000" pitchFamily="2" charset="-122"/>
              </a:endParaRPr>
            </a:p>
          </p:txBody>
        </p:sp>
      </p:grpSp>
    </p:spTree>
    <p:extLst>
      <p:ext uri="{BB962C8B-B14F-4D97-AF65-F5344CB8AC3E}">
        <p14:creationId xmlns:p14="http://schemas.microsoft.com/office/powerpoint/2010/main" val="37666764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20040" y="514440"/>
            <a:ext cx="11466512" cy="979080"/>
          </a:xfrm>
          <a:prstGeom prst="roundRect">
            <a:avLst/>
          </a:prstGeom>
          <a:solidFill>
            <a:srgbClr val="FFCC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320040" y="1524000"/>
            <a:ext cx="11466512" cy="979080"/>
          </a:xfrm>
          <a:prstGeom prst="roundRect">
            <a:avLst/>
          </a:prstGeom>
          <a:solidFill>
            <a:schemeClr val="accent6">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20040" y="2518320"/>
            <a:ext cx="11466512" cy="1329600"/>
          </a:xfrm>
          <a:prstGeom prst="roundRect">
            <a:avLst/>
          </a:prstGeom>
          <a:solidFill>
            <a:srgbClr val="FF99C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20040" y="3878400"/>
            <a:ext cx="11466512" cy="979080"/>
          </a:xfrm>
          <a:prstGeom prst="roundRect">
            <a:avLst/>
          </a:prstGeom>
          <a:solidFill>
            <a:schemeClr val="accent5">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20040" y="4869360"/>
            <a:ext cx="11466512" cy="662760"/>
          </a:xfrm>
          <a:prstGeom prst="roundRect">
            <a:avLst/>
          </a:prstGeom>
          <a:solidFill>
            <a:schemeClr val="accent4">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320040" y="5544000"/>
            <a:ext cx="11466512" cy="979080"/>
          </a:xfrm>
          <a:prstGeom prst="roundRect">
            <a:avLst/>
          </a:prstGeom>
          <a:solidFill>
            <a:srgbClr val="CCCC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Box 4"/>
          <p:cNvSpPr txBox="1">
            <a:spLocks noChangeArrowheads="1"/>
          </p:cNvSpPr>
          <p:nvPr/>
        </p:nvSpPr>
        <p:spPr bwMode="auto">
          <a:xfrm>
            <a:off x="2406978" y="-19913"/>
            <a:ext cx="66804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Hơn</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nghìn</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vòng</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quanh</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a:t>
            </a:r>
            <a:r>
              <a:rPr lang="en-US" altLang="en-US" sz="2800" b="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smtClean="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endPar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Rectangle 1"/>
          <p:cNvSpPr>
            <a:spLocks noChangeArrowheads="1"/>
          </p:cNvSpPr>
          <p:nvPr/>
        </p:nvSpPr>
        <p:spPr bwMode="auto">
          <a:xfrm>
            <a:off x="304800" y="436075"/>
            <a:ext cx="11466512" cy="652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200" smtClean="0">
                <a:solidFill>
                  <a:srgbClr val="000000"/>
                </a:solidFill>
                <a:latin typeface="Times New Roman" pitchFamily="18" charset="0"/>
                <a:cs typeface="Times New Roman" pitchFamily="18" charset="0"/>
              </a:rPr>
              <a:t>     </a:t>
            </a:r>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Ngày </a:t>
            </a:r>
            <a:r>
              <a:rPr lang="vi-VN" altLang="en-US" sz="2200" dirty="0">
                <a:solidFill>
                  <a:srgbClr val="000000"/>
                </a:solidFill>
                <a:latin typeface="Times New Roman" pitchFamily="18" charset="0"/>
                <a:cs typeface="Times New Roman" pitchFamily="18" charset="0"/>
              </a:rPr>
              <a:t>20 tháng 9 năm 1519, từ cảng Xê-vi-la </a:t>
            </a:r>
            <a:r>
              <a:rPr lang="en-US" altLang="en-US" sz="2200" dirty="0" err="1" smtClean="0">
                <a:solidFill>
                  <a:srgbClr val="000000"/>
                </a:solidFill>
                <a:latin typeface="Times New Roman" pitchFamily="18" charset="0"/>
                <a:cs typeface="Times New Roman" pitchFamily="18" charset="0"/>
              </a:rPr>
              <a:t>nước</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Tây</a:t>
            </a:r>
            <a:r>
              <a:rPr lang="en-US" altLang="en-US" sz="2200" dirty="0" smtClean="0">
                <a:solidFill>
                  <a:srgbClr val="000000"/>
                </a:solidFill>
                <a:latin typeface="Times New Roman" pitchFamily="18" charset="0"/>
                <a:cs typeface="Times New Roman" pitchFamily="18" charset="0"/>
              </a:rPr>
              <a:t> Ban </a:t>
            </a:r>
            <a:r>
              <a:rPr lang="en-US" altLang="en-US" sz="2200" dirty="0" err="1" smtClean="0">
                <a:solidFill>
                  <a:srgbClr val="000000"/>
                </a:solidFill>
                <a:latin typeface="Times New Roman" pitchFamily="18" charset="0"/>
                <a:cs typeface="Times New Roman" pitchFamily="18" charset="0"/>
              </a:rPr>
              <a:t>Nha</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có</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năm</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chiếc</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thuyền</a:t>
            </a:r>
            <a:r>
              <a:rPr lang="en-US" altLang="en-US" sz="2200" dirty="0" smtClean="0">
                <a:solidFill>
                  <a:srgbClr val="000000"/>
                </a:solidFill>
                <a:latin typeface="Times New Roman" pitchFamily="18" charset="0"/>
                <a:cs typeface="Times New Roman" pitchFamily="18" charset="0"/>
              </a:rPr>
              <a:t> </a:t>
            </a:r>
            <a:r>
              <a:rPr lang="vi-VN" altLang="en-US" sz="2200" dirty="0" smtClean="0">
                <a:solidFill>
                  <a:srgbClr val="000000"/>
                </a:solidFill>
                <a:latin typeface="Times New Roman" pitchFamily="18" charset="0"/>
                <a:cs typeface="Times New Roman" pitchFamily="18" charset="0"/>
              </a:rPr>
              <a:t>lớn </a:t>
            </a:r>
            <a:r>
              <a:rPr lang="vi-VN" altLang="en-US" sz="2200" dirty="0">
                <a:solidFill>
                  <a:srgbClr val="000000"/>
                </a:solidFill>
                <a:latin typeface="Times New Roman" pitchFamily="18" charset="0"/>
                <a:cs typeface="Times New Roman" pitchFamily="18" charset="0"/>
              </a:rPr>
              <a:t>giong buồm ra khơi. Đó là hạm đội do Ma-gien-lăng chỉ huy, với nhiệm vụ khám phá con đường trên biển dẫn đến những vùng đất mới.</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Vượt </a:t>
            </a:r>
            <a:r>
              <a:rPr lang="vi-VN" altLang="en-US" sz="2200" dirty="0">
                <a:solidFill>
                  <a:srgbClr val="000000"/>
                </a:solidFill>
                <a:latin typeface="Times New Roman" pitchFamily="18" charset="0"/>
                <a:cs typeface="Times New Roman" pitchFamily="18" charset="0"/>
              </a:rPr>
              <a:t>Đại Tây Dương, Ma-gien-lăng cho đoàn thuyền đi dọc theo bờ biển Nam Mĩ. Tới gần mỏm cực nam thì phát hiện một eo biển dẫn tới một đại dương mênh mông. Thấy sóng yên biển lặng, Ma-gien-lăng đặt tên cho đại dương mới tìm được là Thái Bình Dương.</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Thái </a:t>
            </a:r>
            <a:r>
              <a:rPr lang="vi-VN" altLang="en-US" sz="2200" dirty="0">
                <a:solidFill>
                  <a:srgbClr val="000000"/>
                </a:solidFill>
                <a:latin typeface="Times New Roman" pitchFamily="18" charset="0"/>
                <a:cs typeface="Times New Roman" pitchFamily="18" charset="0"/>
              </a:rPr>
              <a:t>Bình Dương bát ngát, đi mãi chẳng thấy bờ. Thức ăn cạn, nước ngọt hết sạch. Thủy thủ phải uống nước tiểu, ninh nhừ giày và thắt lưng da để ăn. Mỗi ngày có vài ba người chết phải ném xác xuống biển. May sao, gặp một hòn đảo nhỏ, được tiếp tế thức ăn và nước </a:t>
            </a:r>
            <a:r>
              <a:rPr lang="vi-VN" altLang="en-US" sz="2200" dirty="0" smtClean="0">
                <a:solidFill>
                  <a:srgbClr val="000000"/>
                </a:solidFill>
                <a:latin typeface="Times New Roman" pitchFamily="18" charset="0"/>
                <a:cs typeface="Times New Roman" pitchFamily="18" charset="0"/>
              </a:rPr>
              <a:t>ngọt</a:t>
            </a:r>
            <a:r>
              <a:rPr lang="en-US" altLang="en-US" sz="2200" dirty="0" smtClean="0">
                <a:solidFill>
                  <a:srgbClr val="000000"/>
                </a:solidFill>
                <a:latin typeface="Times New Roman" pitchFamily="18" charset="0"/>
                <a:cs typeface="Times New Roman" pitchFamily="18" charset="0"/>
              </a:rPr>
              <a:t>, đ</a:t>
            </a:r>
            <a:r>
              <a:rPr lang="vi-VN" altLang="en-US" sz="2200" dirty="0" smtClean="0">
                <a:solidFill>
                  <a:srgbClr val="000000"/>
                </a:solidFill>
                <a:latin typeface="Times New Roman" pitchFamily="18" charset="0"/>
                <a:cs typeface="Times New Roman" pitchFamily="18" charset="0"/>
              </a:rPr>
              <a:t>oàn </a:t>
            </a:r>
            <a:r>
              <a:rPr lang="vi-VN" altLang="en-US" sz="2200" dirty="0">
                <a:solidFill>
                  <a:srgbClr val="000000"/>
                </a:solidFill>
                <a:latin typeface="Times New Roman" pitchFamily="18" charset="0"/>
                <a:cs typeface="Times New Roman" pitchFamily="18" charset="0"/>
              </a:rPr>
              <a:t>thám hiểm ổn định được tinh thần.</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Đoạn </a:t>
            </a:r>
            <a:r>
              <a:rPr lang="vi-VN" altLang="en-US" sz="2200" dirty="0">
                <a:solidFill>
                  <a:srgbClr val="000000"/>
                </a:solidFill>
                <a:latin typeface="Times New Roman" pitchFamily="18" charset="0"/>
                <a:cs typeface="Times New Roman" pitchFamily="18" charset="0"/>
              </a:rPr>
              <a:t>đường từ đó có nhiều đảo hơn. Không phải lo thiếu thức ăn, nước uống nhưng lại nảy sinh những khó khăn mới. Trong một trận giao tranh với dân đảo Ma-tan, Ma-gien-lăng đã bỏ mình, không kịp nhìn thấy kết quả công việc mình làm.</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Những </a:t>
            </a:r>
            <a:r>
              <a:rPr lang="vi-VN" altLang="en-US" sz="2200" dirty="0">
                <a:solidFill>
                  <a:srgbClr val="000000"/>
                </a:solidFill>
                <a:latin typeface="Times New Roman" pitchFamily="18" charset="0"/>
                <a:cs typeface="Times New Roman" pitchFamily="18" charset="0"/>
              </a:rPr>
              <a:t>thủy thủ còn lại tiếp tục vượt Ấn Độ Dương tìm đường trở về châu Âu. Ngày 8 tháng 9 năm 1522, đoàn thám hiểm chỉ còn một chiếc thuyền với mười tám thủy thủ trở về Tây Ban Nha.</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Chuyến </a:t>
            </a:r>
            <a:r>
              <a:rPr lang="vi-VN" altLang="en-US" sz="2200" dirty="0">
                <a:solidFill>
                  <a:srgbClr val="000000"/>
                </a:solidFill>
                <a:latin typeface="Times New Roman" pitchFamily="18" charset="0"/>
                <a:cs typeface="Times New Roman" pitchFamily="18" charset="0"/>
              </a:rPr>
              <a:t>đi đầu tiên vòng quanh thế giới của Ma-gien-lăng kéo dài 1083 ngày, mất bốn chiếc thuyền lớn với gần hai trăm người bỏ mạng dọc đường. Nhưng đoàn thám hiểm đã hoàn thành </a:t>
            </a:r>
            <a:r>
              <a:rPr lang="en-US" altLang="en-US" sz="2200" dirty="0" smtClean="0">
                <a:solidFill>
                  <a:srgbClr val="000000"/>
                </a:solidFill>
                <a:latin typeface="Times New Roman" pitchFamily="18" charset="0"/>
                <a:cs typeface="Times New Roman" pitchFamily="18" charset="0"/>
              </a:rPr>
              <a:t>s</a:t>
            </a:r>
            <a:r>
              <a:rPr lang="vi-VN" altLang="en-US" sz="2200" dirty="0" smtClean="0">
                <a:solidFill>
                  <a:srgbClr val="000000"/>
                </a:solidFill>
                <a:latin typeface="Times New Roman" pitchFamily="18" charset="0"/>
                <a:cs typeface="Times New Roman" pitchFamily="18" charset="0"/>
              </a:rPr>
              <a:t>ứ </a:t>
            </a:r>
            <a:r>
              <a:rPr lang="vi-VN" altLang="en-US" sz="2200" dirty="0">
                <a:solidFill>
                  <a:srgbClr val="000000"/>
                </a:solidFill>
                <a:latin typeface="Times New Roman" pitchFamily="18" charset="0"/>
                <a:cs typeface="Times New Roman" pitchFamily="18" charset="0"/>
              </a:rPr>
              <a:t>mạng, khẳng định trái đất hình cầu, phát hiện Thái Bình Dương và nhiều vùng </a:t>
            </a:r>
            <a:r>
              <a:rPr lang="vi-VN" altLang="en-US" sz="2200">
                <a:solidFill>
                  <a:srgbClr val="000000"/>
                </a:solidFill>
                <a:latin typeface="Times New Roman" pitchFamily="18" charset="0"/>
                <a:cs typeface="Times New Roman" pitchFamily="18" charset="0"/>
              </a:rPr>
              <a:t>đất </a:t>
            </a:r>
            <a:r>
              <a:rPr lang="vi-VN" altLang="en-US" sz="2200" smtClean="0">
                <a:solidFill>
                  <a:srgbClr val="000000"/>
                </a:solidFill>
                <a:latin typeface="Times New Roman" pitchFamily="18" charset="0"/>
                <a:cs typeface="Times New Roman" pitchFamily="18" charset="0"/>
              </a:rPr>
              <a:t>mới</a:t>
            </a:r>
            <a:r>
              <a:rPr lang="en-US" altLang="en-US" sz="2200" smtClean="0">
                <a:solidFill>
                  <a:srgbClr val="000000"/>
                </a:solidFill>
                <a:latin typeface="Times New Roman" pitchFamily="18" charset="0"/>
                <a:cs typeface="Times New Roman" pitchFamily="18" charset="0"/>
              </a:rPr>
              <a:t>.</a:t>
            </a:r>
            <a:endParaRPr lang="en-US" altLang="en-US" sz="2200" i="1" dirty="0" smtClean="0">
              <a:solidFill>
                <a:srgbClr val="000000"/>
              </a:solidFill>
              <a:latin typeface="Times New Roman" pitchFamily="18" charset="0"/>
              <a:cs typeface="Times New Roman" pitchFamily="18" charset="0"/>
            </a:endParaRPr>
          </a:p>
          <a:p>
            <a:pPr algn="r"/>
            <a:r>
              <a:rPr lang="vi-VN" altLang="en-US" sz="2200" i="1" dirty="0" smtClean="0">
                <a:solidFill>
                  <a:srgbClr val="000000"/>
                </a:solidFill>
                <a:latin typeface="Times New Roman" pitchFamily="18" charset="0"/>
                <a:cs typeface="Times New Roman" pitchFamily="18" charset="0"/>
              </a:rPr>
              <a:t>Theo</a:t>
            </a:r>
            <a:r>
              <a:rPr lang="vi-VN" altLang="en-US" sz="2200" i="1" dirty="0">
                <a:solidFill>
                  <a:srgbClr val="000000"/>
                </a:solidFill>
                <a:latin typeface="Times New Roman" pitchFamily="18" charset="0"/>
                <a:cs typeface="Times New Roman" pitchFamily="18" charset="0"/>
              </a:rPr>
              <a:t> </a:t>
            </a:r>
            <a:r>
              <a:rPr lang="vi-VN" altLang="en-US" sz="2200" b="1" dirty="0">
                <a:solidFill>
                  <a:srgbClr val="000000"/>
                </a:solidFill>
                <a:latin typeface="Times New Roman" pitchFamily="18" charset="0"/>
                <a:cs typeface="Times New Roman" pitchFamily="18" charset="0"/>
              </a:rPr>
              <a:t>TRẦN DIỆU TẤN</a:t>
            </a:r>
            <a:r>
              <a:rPr lang="vi-VN" altLang="en-US" sz="2200" dirty="0">
                <a:solidFill>
                  <a:srgbClr val="000000"/>
                </a:solidFill>
                <a:latin typeface="Times New Roman" pitchFamily="18" charset="0"/>
                <a:cs typeface="Times New Roman" pitchFamily="18" charset="0"/>
              </a:rPr>
              <a:t> và </a:t>
            </a:r>
            <a:r>
              <a:rPr lang="vi-VN" altLang="en-US" sz="2200" b="1">
                <a:solidFill>
                  <a:srgbClr val="000000"/>
                </a:solidFill>
                <a:latin typeface="Times New Roman" pitchFamily="18" charset="0"/>
                <a:cs typeface="Times New Roman" pitchFamily="18" charset="0"/>
              </a:rPr>
              <a:t>ĐỖ </a:t>
            </a:r>
            <a:r>
              <a:rPr lang="vi-VN" altLang="en-US" sz="2200" b="1" smtClean="0">
                <a:solidFill>
                  <a:srgbClr val="000000"/>
                </a:solidFill>
                <a:latin typeface="Times New Roman" pitchFamily="18" charset="0"/>
                <a:cs typeface="Times New Roman" pitchFamily="18" charset="0"/>
              </a:rPr>
              <a:t>THÁI</a:t>
            </a:r>
            <a:endParaRPr lang="vi-VN" altLang="en-US" sz="22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407582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室内, 顶部, 屏幕, 就坐&#10;&#10;描述已自动生成">
            <a:extLst>
              <a:ext uri="{FF2B5EF4-FFF2-40B4-BE49-F238E27FC236}">
                <a16:creationId xmlns:a16="http://schemas.microsoft.com/office/drawing/2014/main" id="{78A62D5A-854E-4B26-85F1-212A1E5583E8}"/>
              </a:ext>
            </a:extLst>
          </p:cNvPr>
          <p:cNvPicPr>
            <a:picLocks noChangeAspect="1"/>
          </p:cNvPicPr>
          <p:nvPr/>
        </p:nvPicPr>
        <p:blipFill rotWithShape="1">
          <a:blip r:embed="rId3">
            <a:extLst>
              <a:ext uri="{28A0092B-C50C-407E-A947-70E740481C1C}">
                <a14:useLocalDpi xmlns:a14="http://schemas.microsoft.com/office/drawing/2010/main" val="0"/>
              </a:ext>
            </a:extLst>
          </a:blip>
          <a:srcRect l="49037" t="8824" r="7497" b="63061"/>
          <a:stretch/>
        </p:blipFill>
        <p:spPr>
          <a:xfrm>
            <a:off x="9746011" y="0"/>
            <a:ext cx="2445989" cy="2110758"/>
          </a:xfrm>
          <a:prstGeom prst="rect">
            <a:avLst/>
          </a:prstGeom>
        </p:spPr>
      </p:pic>
      <p:sp>
        <p:nvSpPr>
          <p:cNvPr id="19" name="矩形 1">
            <a:extLst>
              <a:ext uri="{FF2B5EF4-FFF2-40B4-BE49-F238E27FC236}">
                <a16:creationId xmlns:a16="http://schemas.microsoft.com/office/drawing/2014/main" id="{3760B143-63BA-4F60-B351-D7923B9E1D45}"/>
              </a:ext>
            </a:extLst>
          </p:cNvPr>
          <p:cNvSpPr/>
          <p:nvPr/>
        </p:nvSpPr>
        <p:spPr>
          <a:xfrm>
            <a:off x="300325" y="793471"/>
            <a:ext cx="2858475" cy="584775"/>
          </a:xfrm>
          <a:prstGeom prst="rect">
            <a:avLst/>
          </a:prstGeom>
          <a:effectLst>
            <a:outerShdw blurRad="50800" dist="38100" dir="2700000" algn="tl" rotWithShape="0">
              <a:prstClr val="black">
                <a:alpha val="40000"/>
              </a:prstClr>
            </a:outerShdw>
          </a:effectLst>
        </p:spPr>
        <p:txBody>
          <a:bodyPr wrap="none">
            <a:spAutoFit/>
          </a:bodyPr>
          <a:lstStyle/>
          <a:p>
            <a:r>
              <a:rPr lang="en-US" altLang="zh-CN" sz="3200" smtClean="0">
                <a:solidFill>
                  <a:schemeClr val="bg1"/>
                </a:solidFill>
                <a:latin typeface="UVN Hoa Dao" panose="00000400000000000000" pitchFamily="2" charset="0"/>
                <a:ea typeface="字魂80号-萌趣小鱼体" panose="00000500000000000000" pitchFamily="2" charset="-122"/>
              </a:rPr>
              <a:t>ĐỌC DIỄN CẢM</a:t>
            </a:r>
            <a:endParaRPr lang="zh-CN" altLang="en-US" sz="3200" dirty="0">
              <a:solidFill>
                <a:schemeClr val="bg1"/>
              </a:solidFill>
              <a:latin typeface="UVN Hoa Dao" panose="00000400000000000000" pitchFamily="2" charset="0"/>
            </a:endParaRPr>
          </a:p>
        </p:txBody>
      </p:sp>
      <p:sp>
        <p:nvSpPr>
          <p:cNvPr id="7" name="Text Box 15"/>
          <p:cNvSpPr txBox="1">
            <a:spLocks noChangeArrowheads="1"/>
          </p:cNvSpPr>
          <p:nvPr/>
        </p:nvSpPr>
        <p:spPr bwMode="auto">
          <a:xfrm>
            <a:off x="1569720" y="1864360"/>
            <a:ext cx="9118600"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Vượt</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Đại</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Tây</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Dương</a:t>
            </a:r>
            <a:r>
              <a:rPr lang="en-US" altLang="en-US" sz="3500">
                <a:latin typeface="Times New Roman" panose="02020603050405020304" pitchFamily="18" charset="0"/>
                <a:cs typeface="Times New Roman" panose="02020603050405020304" pitchFamily="18" charset="0"/>
              </a:rPr>
              <a:t>, </a:t>
            </a:r>
            <a:r>
              <a:rPr lang="en-US" altLang="en-US" sz="3500" smtClean="0">
                <a:latin typeface="Times New Roman" panose="02020603050405020304" pitchFamily="18" charset="0"/>
                <a:cs typeface="Times New Roman" panose="02020603050405020304" pitchFamily="18" charset="0"/>
              </a:rPr>
              <a:t>Ma-gien-lăng </a:t>
            </a:r>
            <a:r>
              <a:rPr lang="en-US" altLang="en-US" sz="3500" dirty="0" err="1">
                <a:latin typeface="Times New Roman" panose="02020603050405020304" pitchFamily="18" charset="0"/>
                <a:cs typeface="Times New Roman" panose="02020603050405020304" pitchFamily="18" charset="0"/>
              </a:rPr>
              <a:t>cho</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đoàn</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thuyền</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đi</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dọc</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theo</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bờ</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biển</a:t>
            </a:r>
            <a:r>
              <a:rPr lang="en-US" altLang="en-US" sz="3500" dirty="0">
                <a:latin typeface="Times New Roman" panose="02020603050405020304" pitchFamily="18" charset="0"/>
                <a:cs typeface="Times New Roman" panose="02020603050405020304" pitchFamily="18" charset="0"/>
              </a:rPr>
              <a:t> Nam </a:t>
            </a:r>
            <a:r>
              <a:rPr lang="en-US" altLang="en-US" sz="3500" dirty="0" err="1">
                <a:latin typeface="Times New Roman" panose="02020603050405020304" pitchFamily="18" charset="0"/>
                <a:cs typeface="Times New Roman" panose="02020603050405020304" pitchFamily="18" charset="0"/>
              </a:rPr>
              <a:t>Mĩ</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Tới</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gần</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mỏm</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cực</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nam</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thì</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phát</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hiện</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một</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eo</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biển</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dẫn</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tới</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một</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đại</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dương</a:t>
            </a:r>
            <a:r>
              <a:rPr lang="en-US" altLang="en-US" sz="3500"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mênh</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mông</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Thấy</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sóng</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yên</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biển</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lặng</a:t>
            </a:r>
            <a:r>
              <a:rPr lang="en-US" altLang="en-US" sz="3500">
                <a:latin typeface="Times New Roman" panose="02020603050405020304" pitchFamily="18" charset="0"/>
                <a:cs typeface="Times New Roman" panose="02020603050405020304" pitchFamily="18" charset="0"/>
              </a:rPr>
              <a:t>, </a:t>
            </a:r>
            <a:r>
              <a:rPr lang="en-US" altLang="en-US" sz="3500" smtClean="0">
                <a:latin typeface="Times New Roman" panose="02020603050405020304" pitchFamily="18" charset="0"/>
                <a:cs typeface="Times New Roman" panose="02020603050405020304" pitchFamily="18" charset="0"/>
              </a:rPr>
              <a:t>Ma-gien-lăng </a:t>
            </a:r>
            <a:r>
              <a:rPr lang="en-US" altLang="en-US" sz="3500" dirty="0" err="1">
                <a:latin typeface="Times New Roman" panose="02020603050405020304" pitchFamily="18" charset="0"/>
                <a:cs typeface="Times New Roman" panose="02020603050405020304" pitchFamily="18" charset="0"/>
              </a:rPr>
              <a:t>đặt</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tên</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cho</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đại</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dương</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mới</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tìm</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được</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là</a:t>
            </a:r>
            <a:r>
              <a:rPr lang="en-US" altLang="en-US" sz="3500"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Thái</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Bình</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Dương</a:t>
            </a:r>
            <a:r>
              <a:rPr lang="en-US" altLang="en-US" sz="35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754778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室内, 顶部, 屏幕, 就坐&#10;&#10;描述已自动生成">
            <a:extLst>
              <a:ext uri="{FF2B5EF4-FFF2-40B4-BE49-F238E27FC236}">
                <a16:creationId xmlns:a16="http://schemas.microsoft.com/office/drawing/2014/main" id="{78A62D5A-854E-4B26-85F1-212A1E5583E8}"/>
              </a:ext>
            </a:extLst>
          </p:cNvPr>
          <p:cNvPicPr>
            <a:picLocks noChangeAspect="1"/>
          </p:cNvPicPr>
          <p:nvPr/>
        </p:nvPicPr>
        <p:blipFill rotWithShape="1">
          <a:blip r:embed="rId3">
            <a:extLst>
              <a:ext uri="{28A0092B-C50C-407E-A947-70E740481C1C}">
                <a14:useLocalDpi xmlns:a14="http://schemas.microsoft.com/office/drawing/2010/main" val="0"/>
              </a:ext>
            </a:extLst>
          </a:blip>
          <a:srcRect l="49037" t="8824" r="7497" b="63061"/>
          <a:stretch/>
        </p:blipFill>
        <p:spPr>
          <a:xfrm>
            <a:off x="9746011" y="0"/>
            <a:ext cx="2445989" cy="2110758"/>
          </a:xfrm>
          <a:prstGeom prst="rect">
            <a:avLst/>
          </a:prstGeom>
        </p:spPr>
      </p:pic>
      <p:sp>
        <p:nvSpPr>
          <p:cNvPr id="19" name="矩形 1">
            <a:extLst>
              <a:ext uri="{FF2B5EF4-FFF2-40B4-BE49-F238E27FC236}">
                <a16:creationId xmlns:a16="http://schemas.microsoft.com/office/drawing/2014/main" id="{3760B143-63BA-4F60-B351-D7923B9E1D45}"/>
              </a:ext>
            </a:extLst>
          </p:cNvPr>
          <p:cNvSpPr/>
          <p:nvPr/>
        </p:nvSpPr>
        <p:spPr>
          <a:xfrm>
            <a:off x="300325" y="793471"/>
            <a:ext cx="2858475" cy="584775"/>
          </a:xfrm>
          <a:prstGeom prst="rect">
            <a:avLst/>
          </a:prstGeom>
          <a:effectLst>
            <a:outerShdw blurRad="50800" dist="38100" dir="2700000" algn="tl" rotWithShape="0">
              <a:prstClr val="black">
                <a:alpha val="40000"/>
              </a:prstClr>
            </a:outerShdw>
          </a:effectLst>
        </p:spPr>
        <p:txBody>
          <a:bodyPr wrap="none">
            <a:spAutoFit/>
          </a:bodyPr>
          <a:lstStyle/>
          <a:p>
            <a:r>
              <a:rPr lang="en-US" altLang="zh-CN" sz="3200" smtClean="0">
                <a:solidFill>
                  <a:schemeClr val="bg1"/>
                </a:solidFill>
                <a:latin typeface="UVN Hoa Dao" panose="00000400000000000000" pitchFamily="2" charset="0"/>
                <a:ea typeface="字魂80号-萌趣小鱼体" panose="00000500000000000000" pitchFamily="2" charset="-122"/>
              </a:rPr>
              <a:t>ĐỌC DIỄN CẢM</a:t>
            </a:r>
            <a:endParaRPr lang="zh-CN" altLang="en-US" sz="3200" dirty="0">
              <a:solidFill>
                <a:schemeClr val="bg1"/>
              </a:solidFill>
              <a:latin typeface="UVN Hoa Dao" panose="00000400000000000000" pitchFamily="2" charset="0"/>
            </a:endParaRPr>
          </a:p>
        </p:txBody>
      </p:sp>
      <p:sp>
        <p:nvSpPr>
          <p:cNvPr id="7" name="Text Box 15"/>
          <p:cNvSpPr txBox="1">
            <a:spLocks noChangeArrowheads="1"/>
          </p:cNvSpPr>
          <p:nvPr/>
        </p:nvSpPr>
        <p:spPr bwMode="auto">
          <a:xfrm>
            <a:off x="1569720" y="1681480"/>
            <a:ext cx="935736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3500" smtClean="0">
                <a:latin typeface="Times New Roman" panose="02020603050405020304" pitchFamily="18" charset="0"/>
                <a:cs typeface="Times New Roman" panose="02020603050405020304" pitchFamily="18" charset="0"/>
              </a:rPr>
              <a:t>      </a:t>
            </a:r>
            <a:r>
              <a:rPr lang="vi-VN" altLang="en-US" sz="3600" smtClean="0">
                <a:solidFill>
                  <a:srgbClr val="000000"/>
                </a:solidFill>
                <a:latin typeface="Times New Roman" pitchFamily="18" charset="0"/>
                <a:cs typeface="Times New Roman" pitchFamily="18" charset="0"/>
              </a:rPr>
              <a:t>Thái Bình Dương </a:t>
            </a:r>
            <a:r>
              <a:rPr lang="vi-VN" altLang="en-US" sz="3600" b="1" smtClean="0">
                <a:solidFill>
                  <a:srgbClr val="000000"/>
                </a:solidFill>
                <a:latin typeface="Times New Roman" pitchFamily="18" charset="0"/>
                <a:cs typeface="Times New Roman" pitchFamily="18" charset="0"/>
              </a:rPr>
              <a:t>bát ngát</a:t>
            </a:r>
            <a:r>
              <a:rPr lang="vi-VN" altLang="en-US" sz="3600" smtClean="0">
                <a:solidFill>
                  <a:srgbClr val="000000"/>
                </a:solidFill>
                <a:latin typeface="Times New Roman" pitchFamily="18" charset="0"/>
                <a:cs typeface="Times New Roman" pitchFamily="18" charset="0"/>
              </a:rPr>
              <a:t>, đi </a:t>
            </a:r>
            <a:r>
              <a:rPr lang="vi-VN" altLang="en-US" sz="3600" b="1" smtClean="0">
                <a:solidFill>
                  <a:srgbClr val="000000"/>
                </a:solidFill>
                <a:latin typeface="Times New Roman" pitchFamily="18" charset="0"/>
                <a:cs typeface="Times New Roman" pitchFamily="18" charset="0"/>
              </a:rPr>
              <a:t>mãi chẳng thấy bờ</a:t>
            </a:r>
            <a:r>
              <a:rPr lang="vi-VN" altLang="en-US" sz="3600" smtClean="0">
                <a:solidFill>
                  <a:srgbClr val="000000"/>
                </a:solidFill>
                <a:latin typeface="Times New Roman" pitchFamily="18" charset="0"/>
                <a:cs typeface="Times New Roman" pitchFamily="18" charset="0"/>
              </a:rPr>
              <a:t>. Thức ăn </a:t>
            </a:r>
            <a:r>
              <a:rPr lang="vi-VN" altLang="en-US" sz="3600" b="1" smtClean="0">
                <a:solidFill>
                  <a:srgbClr val="000000"/>
                </a:solidFill>
                <a:latin typeface="Times New Roman" pitchFamily="18" charset="0"/>
                <a:cs typeface="Times New Roman" pitchFamily="18" charset="0"/>
              </a:rPr>
              <a:t>cạn</a:t>
            </a:r>
            <a:r>
              <a:rPr lang="vi-VN" altLang="en-US" sz="3600" smtClean="0">
                <a:solidFill>
                  <a:srgbClr val="000000"/>
                </a:solidFill>
                <a:latin typeface="Times New Roman" pitchFamily="18" charset="0"/>
                <a:cs typeface="Times New Roman" pitchFamily="18" charset="0"/>
              </a:rPr>
              <a:t>, nước ngọt </a:t>
            </a:r>
            <a:r>
              <a:rPr lang="vi-VN" altLang="en-US" sz="3600" b="1" smtClean="0">
                <a:solidFill>
                  <a:srgbClr val="000000"/>
                </a:solidFill>
                <a:latin typeface="Times New Roman" pitchFamily="18" charset="0"/>
                <a:cs typeface="Times New Roman" pitchFamily="18" charset="0"/>
              </a:rPr>
              <a:t>hết sạch</a:t>
            </a:r>
            <a:r>
              <a:rPr lang="vi-VN" altLang="en-US" sz="3600" smtClean="0">
                <a:solidFill>
                  <a:srgbClr val="000000"/>
                </a:solidFill>
                <a:latin typeface="Times New Roman" pitchFamily="18" charset="0"/>
                <a:cs typeface="Times New Roman" pitchFamily="18" charset="0"/>
              </a:rPr>
              <a:t>. Thủy thủ phải </a:t>
            </a:r>
            <a:r>
              <a:rPr lang="vi-VN" altLang="en-US" sz="3600" b="1" smtClean="0">
                <a:solidFill>
                  <a:srgbClr val="000000"/>
                </a:solidFill>
                <a:latin typeface="Times New Roman" pitchFamily="18" charset="0"/>
                <a:cs typeface="Times New Roman" pitchFamily="18" charset="0"/>
              </a:rPr>
              <a:t>uống nước tiểu</a:t>
            </a:r>
            <a:r>
              <a:rPr lang="vi-VN" altLang="en-US" sz="3600" smtClean="0">
                <a:solidFill>
                  <a:srgbClr val="000000"/>
                </a:solidFill>
                <a:latin typeface="Times New Roman" pitchFamily="18" charset="0"/>
                <a:cs typeface="Times New Roman" pitchFamily="18" charset="0"/>
              </a:rPr>
              <a:t>, </a:t>
            </a:r>
            <a:r>
              <a:rPr lang="vi-VN" altLang="en-US" sz="3600" b="1" smtClean="0">
                <a:solidFill>
                  <a:srgbClr val="000000"/>
                </a:solidFill>
                <a:latin typeface="Times New Roman" pitchFamily="18" charset="0"/>
                <a:cs typeface="Times New Roman" pitchFamily="18" charset="0"/>
              </a:rPr>
              <a:t>ninh nhừ giày </a:t>
            </a:r>
            <a:r>
              <a:rPr lang="vi-VN" altLang="en-US" sz="3600" smtClean="0">
                <a:solidFill>
                  <a:srgbClr val="000000"/>
                </a:solidFill>
                <a:latin typeface="Times New Roman" pitchFamily="18" charset="0"/>
                <a:cs typeface="Times New Roman" pitchFamily="18" charset="0"/>
              </a:rPr>
              <a:t>và </a:t>
            </a:r>
            <a:r>
              <a:rPr lang="vi-VN" altLang="en-US" sz="3600" b="1" smtClean="0">
                <a:solidFill>
                  <a:srgbClr val="000000"/>
                </a:solidFill>
                <a:latin typeface="Times New Roman" pitchFamily="18" charset="0"/>
                <a:cs typeface="Times New Roman" pitchFamily="18" charset="0"/>
              </a:rPr>
              <a:t>thắt lưng da </a:t>
            </a:r>
            <a:r>
              <a:rPr lang="vi-VN" altLang="en-US" sz="3600" smtClean="0">
                <a:solidFill>
                  <a:srgbClr val="000000"/>
                </a:solidFill>
                <a:latin typeface="Times New Roman" pitchFamily="18" charset="0"/>
                <a:cs typeface="Times New Roman" pitchFamily="18" charset="0"/>
              </a:rPr>
              <a:t>để ăn. Mỗi ngày có </a:t>
            </a:r>
            <a:r>
              <a:rPr lang="vi-VN" altLang="en-US" sz="3600" b="1" smtClean="0">
                <a:solidFill>
                  <a:srgbClr val="000000"/>
                </a:solidFill>
                <a:latin typeface="Times New Roman" pitchFamily="18" charset="0"/>
                <a:cs typeface="Times New Roman" pitchFamily="18" charset="0"/>
              </a:rPr>
              <a:t>vài ba người chết </a:t>
            </a:r>
            <a:r>
              <a:rPr lang="vi-VN" altLang="en-US" sz="3600" smtClean="0">
                <a:solidFill>
                  <a:srgbClr val="000000"/>
                </a:solidFill>
                <a:latin typeface="Times New Roman" pitchFamily="18" charset="0"/>
                <a:cs typeface="Times New Roman" pitchFamily="18" charset="0"/>
              </a:rPr>
              <a:t>phải </a:t>
            </a:r>
            <a:r>
              <a:rPr lang="vi-VN" altLang="en-US" sz="3600" b="1" smtClean="0">
                <a:solidFill>
                  <a:srgbClr val="000000"/>
                </a:solidFill>
                <a:latin typeface="Times New Roman" pitchFamily="18" charset="0"/>
                <a:cs typeface="Times New Roman" pitchFamily="18" charset="0"/>
              </a:rPr>
              <a:t>ném xác </a:t>
            </a:r>
            <a:r>
              <a:rPr lang="vi-VN" altLang="en-US" sz="3600" smtClean="0">
                <a:solidFill>
                  <a:srgbClr val="000000"/>
                </a:solidFill>
                <a:latin typeface="Times New Roman" pitchFamily="18" charset="0"/>
                <a:cs typeface="Times New Roman" pitchFamily="18" charset="0"/>
              </a:rPr>
              <a:t>xuống biển. May sao, gặp một hòn đảo nhỏ, được tiếp tế thức ăn và nước ngọt</a:t>
            </a:r>
            <a:r>
              <a:rPr lang="en-US" altLang="en-US" sz="3600" smtClean="0">
                <a:solidFill>
                  <a:srgbClr val="000000"/>
                </a:solidFill>
                <a:latin typeface="Times New Roman" pitchFamily="18" charset="0"/>
                <a:cs typeface="Times New Roman" pitchFamily="18" charset="0"/>
              </a:rPr>
              <a:t>, đ</a:t>
            </a:r>
            <a:r>
              <a:rPr lang="vi-VN" altLang="en-US" sz="3600" smtClean="0">
                <a:solidFill>
                  <a:srgbClr val="000000"/>
                </a:solidFill>
                <a:latin typeface="Times New Roman" pitchFamily="18" charset="0"/>
                <a:cs typeface="Times New Roman" pitchFamily="18" charset="0"/>
              </a:rPr>
              <a:t>oàn thám hiểm </a:t>
            </a:r>
            <a:r>
              <a:rPr lang="vi-VN" altLang="en-US" sz="3600" b="1" smtClean="0">
                <a:solidFill>
                  <a:srgbClr val="000000"/>
                </a:solidFill>
                <a:latin typeface="Times New Roman" pitchFamily="18" charset="0"/>
                <a:cs typeface="Times New Roman" pitchFamily="18" charset="0"/>
              </a:rPr>
              <a:t>ổn định </a:t>
            </a:r>
            <a:r>
              <a:rPr lang="vi-VN" altLang="en-US" sz="3600" smtClean="0">
                <a:solidFill>
                  <a:srgbClr val="000000"/>
                </a:solidFill>
                <a:latin typeface="Times New Roman" pitchFamily="18" charset="0"/>
                <a:cs typeface="Times New Roman" pitchFamily="18" charset="0"/>
              </a:rPr>
              <a:t>được tinh thần.</a:t>
            </a:r>
            <a:endParaRPr lang="vi-VN" altLang="en-US" sz="36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071269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a:extLst>
              <a:ext uri="{FF2B5EF4-FFF2-40B4-BE49-F238E27FC236}">
                <a16:creationId xmlns:a16="http://schemas.microsoft.com/office/drawing/2014/main" id="{E553C208-B5AF-46AB-8F17-D14C39E97D56}"/>
              </a:ext>
            </a:extLst>
          </p:cNvPr>
          <p:cNvSpPr/>
          <p:nvPr/>
        </p:nvSpPr>
        <p:spPr>
          <a:xfrm>
            <a:off x="605125" y="661434"/>
            <a:ext cx="2201244" cy="784830"/>
          </a:xfrm>
          <a:prstGeom prst="rect">
            <a:avLst/>
          </a:prstGeom>
          <a:effectLst>
            <a:outerShdw blurRad="50800" dist="38100" dir="2700000" algn="tl" rotWithShape="0">
              <a:prstClr val="black">
                <a:alpha val="40000"/>
              </a:prstClr>
            </a:outerShdw>
          </a:effectLst>
        </p:spPr>
        <p:txBody>
          <a:bodyPr wrap="none">
            <a:spAutoFit/>
          </a:bodyPr>
          <a:lstStyle/>
          <a:p>
            <a:r>
              <a:rPr lang="en-US" altLang="zh-CN" sz="4500" smtClean="0">
                <a:solidFill>
                  <a:schemeClr val="bg1"/>
                </a:solidFill>
                <a:latin typeface="UVN Hoa Dao" panose="00000400000000000000" pitchFamily="2" charset="0"/>
                <a:ea typeface="字魂80号-萌趣小鱼体" panose="00000500000000000000" pitchFamily="2" charset="-122"/>
              </a:rPr>
              <a:t>DẶN DÒ</a:t>
            </a:r>
            <a:endParaRPr lang="zh-CN" altLang="en-US" sz="4500" dirty="0">
              <a:solidFill>
                <a:schemeClr val="bg1"/>
              </a:solidFill>
              <a:latin typeface="UVN Hoa Dao" panose="00000400000000000000" pitchFamily="2" charset="0"/>
            </a:endParaRPr>
          </a:p>
        </p:txBody>
      </p:sp>
      <p:grpSp>
        <p:nvGrpSpPr>
          <p:cNvPr id="49" name="组合 48">
            <a:extLst>
              <a:ext uri="{FF2B5EF4-FFF2-40B4-BE49-F238E27FC236}">
                <a16:creationId xmlns:a16="http://schemas.microsoft.com/office/drawing/2014/main" id="{BBE35FAB-8165-4A81-ACE7-ABB9EA1FF312}"/>
              </a:ext>
            </a:extLst>
          </p:cNvPr>
          <p:cNvGrpSpPr/>
          <p:nvPr/>
        </p:nvGrpSpPr>
        <p:grpSpPr>
          <a:xfrm>
            <a:off x="1283883" y="2247939"/>
            <a:ext cx="6700363" cy="2329176"/>
            <a:chOff x="1283883" y="2319060"/>
            <a:chExt cx="6509562" cy="1791335"/>
          </a:xfrm>
        </p:grpSpPr>
        <p:grpSp>
          <p:nvGrpSpPr>
            <p:cNvPr id="33" name="组合 32">
              <a:extLst>
                <a:ext uri="{FF2B5EF4-FFF2-40B4-BE49-F238E27FC236}">
                  <a16:creationId xmlns:a16="http://schemas.microsoft.com/office/drawing/2014/main" id="{1045DEBD-DF86-4DF9-A36C-1CF704C3824E}"/>
                </a:ext>
              </a:extLst>
            </p:cNvPr>
            <p:cNvGrpSpPr/>
            <p:nvPr/>
          </p:nvGrpSpPr>
          <p:grpSpPr>
            <a:xfrm>
              <a:off x="1283883" y="2319060"/>
              <a:ext cx="4680455" cy="938660"/>
              <a:chOff x="1283883" y="2319060"/>
              <a:chExt cx="4680455" cy="938660"/>
            </a:xfrm>
          </p:grpSpPr>
          <p:grpSp>
            <p:nvGrpSpPr>
              <p:cNvPr id="29" name="组合 28">
                <a:extLst>
                  <a:ext uri="{FF2B5EF4-FFF2-40B4-BE49-F238E27FC236}">
                    <a16:creationId xmlns:a16="http://schemas.microsoft.com/office/drawing/2014/main" id="{84955165-7025-4391-B4AB-948766748BAA}"/>
                  </a:ext>
                </a:extLst>
              </p:cNvPr>
              <p:cNvGrpSpPr/>
              <p:nvPr/>
            </p:nvGrpSpPr>
            <p:grpSpPr>
              <a:xfrm>
                <a:off x="1283883" y="2319060"/>
                <a:ext cx="4680455" cy="778503"/>
                <a:chOff x="2144322" y="2642461"/>
                <a:chExt cx="4680455" cy="778503"/>
              </a:xfrm>
            </p:grpSpPr>
            <p:sp>
              <p:nvSpPr>
                <p:cNvPr id="30" name="矩形: 圆角 29">
                  <a:extLst>
                    <a:ext uri="{FF2B5EF4-FFF2-40B4-BE49-F238E27FC236}">
                      <a16:creationId xmlns:a16="http://schemas.microsoft.com/office/drawing/2014/main" id="{E68CDB5A-E5FB-4DA5-8898-C0A9DFE810E5}"/>
                    </a:ext>
                  </a:extLst>
                </p:cNvPr>
                <p:cNvSpPr/>
                <p:nvPr/>
              </p:nvSpPr>
              <p:spPr>
                <a:xfrm>
                  <a:off x="2146514" y="2836189"/>
                  <a:ext cx="4678263" cy="584775"/>
                </a:xfrm>
                <a:prstGeom prst="roundRect">
                  <a:avLst>
                    <a:gd name="adj" fmla="val 50000"/>
                  </a:avLst>
                </a:prstGeom>
                <a:noFill/>
                <a:ln w="25400">
                  <a:solidFill>
                    <a:srgbClr val="1C91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500" dirty="0">
                    <a:solidFill>
                      <a:schemeClr val="tx1"/>
                    </a:solidFill>
                    <a:latin typeface="Times New Roman" panose="02020603050405020304" pitchFamily="18" charset="0"/>
                    <a:ea typeface="思源宋体 SemiBold" panose="02020600000000000000" pitchFamily="18" charset="-122"/>
                    <a:cs typeface="Times New Roman" panose="02020603050405020304" pitchFamily="18" charset="0"/>
                  </a:endParaRPr>
                </a:p>
              </p:txBody>
            </p:sp>
            <p:sp>
              <p:nvSpPr>
                <p:cNvPr id="31" name="矩形: 圆角 30">
                  <a:extLst>
                    <a:ext uri="{FF2B5EF4-FFF2-40B4-BE49-F238E27FC236}">
                      <a16:creationId xmlns:a16="http://schemas.microsoft.com/office/drawing/2014/main" id="{911A6413-4246-478D-A65A-4FC667004F02}"/>
                    </a:ext>
                  </a:extLst>
                </p:cNvPr>
                <p:cNvSpPr/>
                <p:nvPr/>
              </p:nvSpPr>
              <p:spPr>
                <a:xfrm>
                  <a:off x="2144322" y="2642461"/>
                  <a:ext cx="1286360" cy="387457"/>
                </a:xfrm>
                <a:prstGeom prst="roundRect">
                  <a:avLst>
                    <a:gd name="adj" fmla="val 50000"/>
                  </a:avLst>
                </a:prstGeom>
                <a:solidFill>
                  <a:srgbClr val="1C9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500" smtClean="0">
                      <a:latin typeface="Times New Roman" panose="02020603050405020304" pitchFamily="18" charset="0"/>
                      <a:ea typeface="思源宋体 Heavy" panose="02020900000000000000" pitchFamily="18" charset="-122"/>
                      <a:cs typeface="Times New Roman" panose="02020603050405020304" pitchFamily="18" charset="0"/>
                    </a:rPr>
                    <a:t>01</a:t>
                  </a:r>
                  <a:endParaRPr lang="zh-CN" altLang="en-US" sz="3500" dirty="0">
                    <a:latin typeface="Times New Roman" panose="02020603050405020304" pitchFamily="18" charset="0"/>
                    <a:ea typeface="思源宋体 Heavy" panose="02020900000000000000" pitchFamily="18" charset="-122"/>
                    <a:cs typeface="Times New Roman" panose="02020603050405020304" pitchFamily="18" charset="0"/>
                  </a:endParaRPr>
                </a:p>
              </p:txBody>
            </p:sp>
          </p:grpSp>
          <p:sp>
            <p:nvSpPr>
              <p:cNvPr id="32" name="矩形 31">
                <a:extLst>
                  <a:ext uri="{FF2B5EF4-FFF2-40B4-BE49-F238E27FC236}">
                    <a16:creationId xmlns:a16="http://schemas.microsoft.com/office/drawing/2014/main" id="{2BDE77D4-EE71-4DF7-99A0-3C92911AA542}"/>
                  </a:ext>
                </a:extLst>
              </p:cNvPr>
              <p:cNvSpPr/>
              <p:nvPr/>
            </p:nvSpPr>
            <p:spPr>
              <a:xfrm>
                <a:off x="2526419" y="2605120"/>
                <a:ext cx="3425823" cy="652600"/>
              </a:xfrm>
              <a:prstGeom prst="rect">
                <a:avLst/>
              </a:prstGeom>
            </p:spPr>
            <p:txBody>
              <a:bodyPr wrap="none">
                <a:spAutoFit/>
              </a:bodyPr>
              <a:lstStyle/>
              <a:p>
                <a:pPr algn="ctr"/>
                <a:r>
                  <a:rPr lang="en-US" altLang="zh-CN" sz="3500" smtClean="0">
                    <a:latin typeface="Times New Roman" panose="02020603050405020304" pitchFamily="18" charset="0"/>
                    <a:ea typeface="思源宋体 SemiBold" panose="02020600000000000000" pitchFamily="18" charset="-122"/>
                    <a:cs typeface="Times New Roman" panose="02020603050405020304" pitchFamily="18" charset="0"/>
                  </a:rPr>
                  <a:t>Luyện đọc lại bài</a:t>
                </a:r>
                <a:endParaRPr lang="zh-CN" altLang="en-US" sz="3500" dirty="0">
                  <a:latin typeface="Times New Roman" panose="02020603050405020304" pitchFamily="18" charset="0"/>
                  <a:ea typeface="思源宋体 SemiBold" panose="02020600000000000000" pitchFamily="18" charset="-122"/>
                  <a:cs typeface="Times New Roman" panose="02020603050405020304" pitchFamily="18" charset="0"/>
                </a:endParaRPr>
              </a:p>
            </p:txBody>
          </p:sp>
        </p:grpSp>
        <p:grpSp>
          <p:nvGrpSpPr>
            <p:cNvPr id="34" name="组合 33">
              <a:extLst>
                <a:ext uri="{FF2B5EF4-FFF2-40B4-BE49-F238E27FC236}">
                  <a16:creationId xmlns:a16="http://schemas.microsoft.com/office/drawing/2014/main" id="{60A8BD17-6EB4-48B1-A8CF-933E18E5FF3D}"/>
                </a:ext>
              </a:extLst>
            </p:cNvPr>
            <p:cNvGrpSpPr/>
            <p:nvPr/>
          </p:nvGrpSpPr>
          <p:grpSpPr>
            <a:xfrm>
              <a:off x="1283883" y="3331892"/>
              <a:ext cx="6509562" cy="778503"/>
              <a:chOff x="1283883" y="2319060"/>
              <a:chExt cx="6509562" cy="778503"/>
            </a:xfrm>
          </p:grpSpPr>
          <p:grpSp>
            <p:nvGrpSpPr>
              <p:cNvPr id="35" name="组合 34">
                <a:extLst>
                  <a:ext uri="{FF2B5EF4-FFF2-40B4-BE49-F238E27FC236}">
                    <a16:creationId xmlns:a16="http://schemas.microsoft.com/office/drawing/2014/main" id="{D28D753E-2D90-4B95-BA34-67C2C951F84A}"/>
                  </a:ext>
                </a:extLst>
              </p:cNvPr>
              <p:cNvGrpSpPr/>
              <p:nvPr/>
            </p:nvGrpSpPr>
            <p:grpSpPr>
              <a:xfrm>
                <a:off x="1283883" y="2319060"/>
                <a:ext cx="5780603" cy="778503"/>
                <a:chOff x="2144322" y="2642461"/>
                <a:chExt cx="5780603" cy="778503"/>
              </a:xfrm>
            </p:grpSpPr>
            <p:sp>
              <p:nvSpPr>
                <p:cNvPr id="37" name="矩形: 圆角 36">
                  <a:extLst>
                    <a:ext uri="{FF2B5EF4-FFF2-40B4-BE49-F238E27FC236}">
                      <a16:creationId xmlns:a16="http://schemas.microsoft.com/office/drawing/2014/main" id="{71E10272-EC79-45D0-AE4C-58A75AA2BA4A}"/>
                    </a:ext>
                  </a:extLst>
                </p:cNvPr>
                <p:cNvSpPr/>
                <p:nvPr/>
              </p:nvSpPr>
              <p:spPr>
                <a:xfrm>
                  <a:off x="2146514" y="2836189"/>
                  <a:ext cx="5778411" cy="584775"/>
                </a:xfrm>
                <a:prstGeom prst="roundRect">
                  <a:avLst>
                    <a:gd name="adj" fmla="val 50000"/>
                  </a:avLst>
                </a:prstGeom>
                <a:noFill/>
                <a:ln w="25400">
                  <a:solidFill>
                    <a:srgbClr val="1C91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500" dirty="0">
                    <a:solidFill>
                      <a:schemeClr val="tx1"/>
                    </a:solidFill>
                    <a:latin typeface="Times New Roman" panose="02020603050405020304" pitchFamily="18" charset="0"/>
                    <a:ea typeface="思源宋体 SemiBold" panose="02020600000000000000" pitchFamily="18" charset="-122"/>
                    <a:cs typeface="Times New Roman" panose="02020603050405020304" pitchFamily="18" charset="0"/>
                  </a:endParaRPr>
                </a:p>
              </p:txBody>
            </p:sp>
            <p:sp>
              <p:nvSpPr>
                <p:cNvPr id="38" name="矩形: 圆角 37">
                  <a:extLst>
                    <a:ext uri="{FF2B5EF4-FFF2-40B4-BE49-F238E27FC236}">
                      <a16:creationId xmlns:a16="http://schemas.microsoft.com/office/drawing/2014/main" id="{4643E59D-B56A-4904-8849-1748B100629C}"/>
                    </a:ext>
                  </a:extLst>
                </p:cNvPr>
                <p:cNvSpPr/>
                <p:nvPr/>
              </p:nvSpPr>
              <p:spPr>
                <a:xfrm>
                  <a:off x="2144322" y="2642461"/>
                  <a:ext cx="1286360" cy="387457"/>
                </a:xfrm>
                <a:prstGeom prst="roundRect">
                  <a:avLst>
                    <a:gd name="adj" fmla="val 50000"/>
                  </a:avLst>
                </a:prstGeom>
                <a:solidFill>
                  <a:srgbClr val="1C9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500" smtClean="0">
                      <a:latin typeface="Times New Roman" panose="02020603050405020304" pitchFamily="18" charset="0"/>
                      <a:ea typeface="思源宋体 Heavy" panose="02020900000000000000" pitchFamily="18" charset="-122"/>
                      <a:cs typeface="Times New Roman" panose="02020603050405020304" pitchFamily="18" charset="0"/>
                    </a:rPr>
                    <a:t>02</a:t>
                  </a:r>
                  <a:endParaRPr lang="zh-CN" altLang="en-US" sz="3500" dirty="0">
                    <a:latin typeface="Times New Roman" panose="02020603050405020304" pitchFamily="18" charset="0"/>
                    <a:ea typeface="思源宋体 Heavy" panose="02020900000000000000" pitchFamily="18" charset="-122"/>
                    <a:cs typeface="Times New Roman" panose="02020603050405020304" pitchFamily="18" charset="0"/>
                  </a:endParaRPr>
                </a:p>
              </p:txBody>
            </p:sp>
          </p:grpSp>
          <p:sp>
            <p:nvSpPr>
              <p:cNvPr id="36" name="矩形 35">
                <a:extLst>
                  <a:ext uri="{FF2B5EF4-FFF2-40B4-BE49-F238E27FC236}">
                    <a16:creationId xmlns:a16="http://schemas.microsoft.com/office/drawing/2014/main" id="{B4598A05-4B1B-4B48-82DD-F4444A5D4A0E}"/>
                  </a:ext>
                </a:extLst>
              </p:cNvPr>
              <p:cNvSpPr/>
              <p:nvPr/>
            </p:nvSpPr>
            <p:spPr>
              <a:xfrm>
                <a:off x="1540171" y="2605120"/>
                <a:ext cx="6253274" cy="485248"/>
              </a:xfrm>
              <a:prstGeom prst="rect">
                <a:avLst/>
              </a:prstGeom>
            </p:spPr>
            <p:txBody>
              <a:bodyPr wrap="square">
                <a:spAutoFit/>
              </a:bodyPr>
              <a:lstStyle/>
              <a:p>
                <a:pPr algn="ctr"/>
                <a:r>
                  <a:rPr lang="en-US" altLang="zh-CN" sz="3500" smtClean="0">
                    <a:latin typeface="Times New Roman" panose="02020603050405020304" pitchFamily="18" charset="0"/>
                    <a:ea typeface="思源宋体 SemiBold" panose="02020600000000000000" pitchFamily="18" charset="-122"/>
                    <a:cs typeface="Times New Roman" panose="02020603050405020304" pitchFamily="18" charset="0"/>
                  </a:rPr>
                  <a:t>Xem trước bài tiếp theo</a:t>
                </a:r>
                <a:endParaRPr lang="zh-CN" altLang="en-US" sz="3500" dirty="0">
                  <a:latin typeface="Times New Roman" panose="02020603050405020304" pitchFamily="18" charset="0"/>
                  <a:ea typeface="思源宋体 SemiBold" panose="02020600000000000000" pitchFamily="18" charset="-122"/>
                  <a:cs typeface="Times New Roman" panose="02020603050405020304" pitchFamily="18" charset="0"/>
                </a:endParaRPr>
              </a:p>
            </p:txBody>
          </p:sp>
        </p:grpSp>
      </p:grpSp>
      <p:grpSp>
        <p:nvGrpSpPr>
          <p:cNvPr id="2" name="Group 1"/>
          <p:cNvGrpSpPr/>
          <p:nvPr/>
        </p:nvGrpSpPr>
        <p:grpSpPr>
          <a:xfrm>
            <a:off x="7378226" y="2267453"/>
            <a:ext cx="3781908" cy="2401949"/>
            <a:chOff x="5706737" y="2722756"/>
            <a:chExt cx="6286959" cy="3992946"/>
          </a:xfrm>
        </p:grpSpPr>
        <p:pic>
          <p:nvPicPr>
            <p:cNvPr id="28" name="图片 2" descr="图片包含 LEGO, 玩具&#10;&#10;描述已自动生成">
              <a:extLst>
                <a:ext uri="{FF2B5EF4-FFF2-40B4-BE49-F238E27FC236}">
                  <a16:creationId xmlns:a16="http://schemas.microsoft.com/office/drawing/2014/main" id="{B294F5A8-98F9-4339-9B3B-C06DDE34F45E}"/>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0" b="99886" l="9947" r="99952">
                          <a14:foregroundMark x1="44918" y1="5157" x2="89644" y2="6295"/>
                          <a14:foregroundMark x1="31840" y1="15283" x2="94798" y2="91809"/>
                          <a14:foregroundMark x1="87452" y1="96473" x2="87452" y2="96473"/>
                          <a14:foregroundMark x1="15631" y1="27190" x2="27794" y2="46303"/>
                          <a14:foregroundMark x1="30371" y1="32689" x2="16185" y2="49488"/>
                        </a14:backgroundRemoval>
                      </a14:imgEffect>
                    </a14:imgLayer>
                  </a14:imgProps>
                </a:ext>
                <a:ext uri="{28A0092B-C50C-407E-A947-70E740481C1C}">
                  <a14:useLocalDpi xmlns:a14="http://schemas.microsoft.com/office/drawing/2010/main" val="0"/>
                </a:ext>
              </a:extLst>
            </a:blip>
            <a:stretch>
              <a:fillRect/>
            </a:stretch>
          </p:blipFill>
          <p:spPr>
            <a:xfrm>
              <a:off x="5706737" y="2722756"/>
              <a:ext cx="6286959" cy="3992946"/>
            </a:xfrm>
            <a:prstGeom prst="rect">
              <a:avLst/>
            </a:prstGeom>
          </p:spPr>
        </p:pic>
        <p:pic>
          <p:nvPicPr>
            <p:cNvPr id="50" name="Picture 4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6549769" y="4164160"/>
              <a:ext cx="2300447" cy="2300447"/>
            </a:xfrm>
            <a:prstGeom prst="rect">
              <a:avLst/>
            </a:prstGeom>
          </p:spPr>
        </p:pic>
        <p:pic>
          <p:nvPicPr>
            <p:cNvPr id="51" name="图片 7">
              <a:extLst>
                <a:ext uri="{FF2B5EF4-FFF2-40B4-BE49-F238E27FC236}">
                  <a16:creationId xmlns:a16="http://schemas.microsoft.com/office/drawing/2014/main" id="{E649F5D6-686D-480C-852F-5B396C9637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1131" y="2757421"/>
              <a:ext cx="2807383" cy="2807383"/>
            </a:xfrm>
            <a:prstGeom prst="rect">
              <a:avLst/>
            </a:prstGeom>
          </p:spPr>
        </p:pic>
      </p:grpSp>
    </p:spTree>
    <p:extLst>
      <p:ext uri="{BB962C8B-B14F-4D97-AF65-F5344CB8AC3E}">
        <p14:creationId xmlns:p14="http://schemas.microsoft.com/office/powerpoint/2010/main" val="17669692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42540673-3E16-402E-A95C-0F60667F1F44}"/>
              </a:ext>
            </a:extLst>
          </p:cNvPr>
          <p:cNvSpPr txBox="1"/>
          <p:nvPr/>
        </p:nvSpPr>
        <p:spPr>
          <a:xfrm rot="464511">
            <a:off x="1206230" y="311614"/>
            <a:ext cx="3424335" cy="2400657"/>
          </a:xfrm>
          <a:prstGeom prst="rect">
            <a:avLst/>
          </a:prstGeom>
          <a:noFill/>
        </p:spPr>
        <p:txBody>
          <a:bodyPr wrap="none" rtlCol="0">
            <a:spAutoFit/>
          </a:bodyPr>
          <a:lstStyle/>
          <a:p>
            <a:r>
              <a:rPr lang="en-US" altLang="zh-CN" sz="15000" smtClean="0">
                <a:solidFill>
                  <a:srgbClr val="E04C3E"/>
                </a:solidFill>
                <a:latin typeface="UVN Hoa Dao" panose="00000400000000000000" pitchFamily="2" charset="0"/>
                <a:ea typeface="字魂80号-萌趣小鱼体" panose="00000500000000000000" pitchFamily="2" charset="-122"/>
              </a:rPr>
              <a:t>Tạm</a:t>
            </a:r>
            <a:endParaRPr lang="zh-CN" altLang="en-US" sz="15000" dirty="0">
              <a:solidFill>
                <a:srgbClr val="E04C3E"/>
              </a:solidFill>
              <a:latin typeface="UVN Hoa Dao" panose="00000400000000000000" pitchFamily="2" charset="0"/>
              <a:ea typeface="字魂80号-萌趣小鱼体" panose="00000500000000000000" pitchFamily="2" charset="-122"/>
            </a:endParaRPr>
          </a:p>
        </p:txBody>
      </p:sp>
      <p:sp>
        <p:nvSpPr>
          <p:cNvPr id="4" name="文本框 3">
            <a:extLst>
              <a:ext uri="{FF2B5EF4-FFF2-40B4-BE49-F238E27FC236}">
                <a16:creationId xmlns:a16="http://schemas.microsoft.com/office/drawing/2014/main" id="{440C096B-B372-4F70-8013-755843C17D0F}"/>
              </a:ext>
            </a:extLst>
          </p:cNvPr>
          <p:cNvSpPr txBox="1"/>
          <p:nvPr/>
        </p:nvSpPr>
        <p:spPr>
          <a:xfrm rot="21249185">
            <a:off x="3622339" y="1715504"/>
            <a:ext cx="3352200" cy="2400657"/>
          </a:xfrm>
          <a:prstGeom prst="rect">
            <a:avLst/>
          </a:prstGeom>
          <a:noFill/>
        </p:spPr>
        <p:txBody>
          <a:bodyPr wrap="none" rtlCol="0">
            <a:spAutoFit/>
          </a:bodyPr>
          <a:lstStyle/>
          <a:p>
            <a:r>
              <a:rPr lang="en-US" altLang="zh-CN" sz="15000" smtClean="0">
                <a:solidFill>
                  <a:srgbClr val="E04C3E"/>
                </a:solidFill>
                <a:latin typeface="UVN Hoa Dao" panose="00000400000000000000" pitchFamily="2" charset="0"/>
                <a:ea typeface="字魂80号-萌趣小鱼体" panose="00000500000000000000" pitchFamily="2" charset="-122"/>
              </a:rPr>
              <a:t>biệt</a:t>
            </a:r>
            <a:endParaRPr lang="zh-CN" altLang="en-US" sz="15000" dirty="0">
              <a:solidFill>
                <a:srgbClr val="E04C3E"/>
              </a:solidFill>
              <a:latin typeface="UVN Hoa Dao" panose="00000400000000000000" pitchFamily="2" charset="0"/>
              <a:ea typeface="字魂80号-萌趣小鱼体" panose="00000500000000000000" pitchFamily="2" charset="-122"/>
            </a:endParaRPr>
          </a:p>
        </p:txBody>
      </p:sp>
    </p:spTree>
    <p:extLst>
      <p:ext uri="{BB962C8B-B14F-4D97-AF65-F5344CB8AC3E}">
        <p14:creationId xmlns:p14="http://schemas.microsoft.com/office/powerpoint/2010/main" val="17162889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D4_Tuan30_HonMotNghinNgayVongQuanhTheGioi_KTUTS_Ma-gien-la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3863773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697825" y="-19913"/>
            <a:ext cx="66804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Hơn</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nghìn</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vòng</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quanh</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a:t>
            </a:r>
            <a:r>
              <a:rPr lang="en-US" altLang="en-US" sz="2800" b="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smtClean="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endPar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Rectangle 1"/>
          <p:cNvSpPr>
            <a:spLocks noChangeArrowheads="1"/>
          </p:cNvSpPr>
          <p:nvPr/>
        </p:nvSpPr>
        <p:spPr bwMode="auto">
          <a:xfrm>
            <a:off x="304800" y="436075"/>
            <a:ext cx="11466512" cy="652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200" smtClean="0">
                <a:solidFill>
                  <a:srgbClr val="000000"/>
                </a:solidFill>
                <a:latin typeface="Times New Roman" pitchFamily="18" charset="0"/>
                <a:cs typeface="Times New Roman" pitchFamily="18" charset="0"/>
              </a:rPr>
              <a:t>     </a:t>
            </a:r>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Ngày </a:t>
            </a:r>
            <a:r>
              <a:rPr lang="vi-VN" altLang="en-US" sz="2200" dirty="0">
                <a:solidFill>
                  <a:srgbClr val="000000"/>
                </a:solidFill>
                <a:latin typeface="Times New Roman" pitchFamily="18" charset="0"/>
                <a:cs typeface="Times New Roman" pitchFamily="18" charset="0"/>
              </a:rPr>
              <a:t>20 tháng 9 năm 1519, từ cảng Xê-vi-la </a:t>
            </a:r>
            <a:r>
              <a:rPr lang="en-US" altLang="en-US" sz="2200" dirty="0" err="1" smtClean="0">
                <a:solidFill>
                  <a:srgbClr val="000000"/>
                </a:solidFill>
                <a:latin typeface="Times New Roman" pitchFamily="18" charset="0"/>
                <a:cs typeface="Times New Roman" pitchFamily="18" charset="0"/>
              </a:rPr>
              <a:t>nước</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Tây</a:t>
            </a:r>
            <a:r>
              <a:rPr lang="en-US" altLang="en-US" sz="2200" dirty="0" smtClean="0">
                <a:solidFill>
                  <a:srgbClr val="000000"/>
                </a:solidFill>
                <a:latin typeface="Times New Roman" pitchFamily="18" charset="0"/>
                <a:cs typeface="Times New Roman" pitchFamily="18" charset="0"/>
              </a:rPr>
              <a:t> Ban </a:t>
            </a:r>
            <a:r>
              <a:rPr lang="en-US" altLang="en-US" sz="2200" dirty="0" err="1" smtClean="0">
                <a:solidFill>
                  <a:srgbClr val="000000"/>
                </a:solidFill>
                <a:latin typeface="Times New Roman" pitchFamily="18" charset="0"/>
                <a:cs typeface="Times New Roman" pitchFamily="18" charset="0"/>
              </a:rPr>
              <a:t>Nha</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có</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năm</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chiếc</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thuyền</a:t>
            </a:r>
            <a:r>
              <a:rPr lang="en-US" altLang="en-US" sz="2200" dirty="0" smtClean="0">
                <a:solidFill>
                  <a:srgbClr val="000000"/>
                </a:solidFill>
                <a:latin typeface="Times New Roman" pitchFamily="18" charset="0"/>
                <a:cs typeface="Times New Roman" pitchFamily="18" charset="0"/>
              </a:rPr>
              <a:t> </a:t>
            </a:r>
            <a:r>
              <a:rPr lang="vi-VN" altLang="en-US" sz="2200" dirty="0" smtClean="0">
                <a:solidFill>
                  <a:srgbClr val="000000"/>
                </a:solidFill>
                <a:latin typeface="Times New Roman" pitchFamily="18" charset="0"/>
                <a:cs typeface="Times New Roman" pitchFamily="18" charset="0"/>
              </a:rPr>
              <a:t>lớn </a:t>
            </a:r>
            <a:r>
              <a:rPr lang="vi-VN" altLang="en-US" sz="2200" dirty="0">
                <a:solidFill>
                  <a:srgbClr val="000000"/>
                </a:solidFill>
                <a:latin typeface="Times New Roman" pitchFamily="18" charset="0"/>
                <a:cs typeface="Times New Roman" pitchFamily="18" charset="0"/>
              </a:rPr>
              <a:t>giong buồm ra khơi. Đó là hạm đội do Ma-gien-lăng chỉ huy, với nhiệm vụ khám phá con đường trên biển dẫn đến những vùng đất mới.</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Vượt </a:t>
            </a:r>
            <a:r>
              <a:rPr lang="vi-VN" altLang="en-US" sz="2200" dirty="0">
                <a:solidFill>
                  <a:srgbClr val="000000"/>
                </a:solidFill>
                <a:latin typeface="Times New Roman" pitchFamily="18" charset="0"/>
                <a:cs typeface="Times New Roman" pitchFamily="18" charset="0"/>
              </a:rPr>
              <a:t>Đại Tây Dương, Ma-gien-lăng cho đoàn thuyền đi dọc theo bờ biển Nam Mĩ. Tới gần mỏm cực nam thì phát hiện một eo biển dẫn tới một đại dương mênh mông. Thấy sóng yên biển lặng, Ma-gien-lăng đặt tên cho đại dương mới tìm được là Thái Bình Dương.</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Thái </a:t>
            </a:r>
            <a:r>
              <a:rPr lang="vi-VN" altLang="en-US" sz="2200" dirty="0">
                <a:solidFill>
                  <a:srgbClr val="000000"/>
                </a:solidFill>
                <a:latin typeface="Times New Roman" pitchFamily="18" charset="0"/>
                <a:cs typeface="Times New Roman" pitchFamily="18" charset="0"/>
              </a:rPr>
              <a:t>Bình Dương bát ngát, đi mãi chẳng thấy bờ. Thức ăn cạn, nước ngọt hết sạch. Thủy thủ phải uống nước tiểu, ninh nhừ giày và thắt lưng da để ăn. Mỗi ngày có vài ba người chết phải ném xác xuống biển. May sao, gặp một hòn đảo nhỏ, được tiếp tế thức ăn và nước </a:t>
            </a:r>
            <a:r>
              <a:rPr lang="vi-VN" altLang="en-US" sz="2200" dirty="0" smtClean="0">
                <a:solidFill>
                  <a:srgbClr val="000000"/>
                </a:solidFill>
                <a:latin typeface="Times New Roman" pitchFamily="18" charset="0"/>
                <a:cs typeface="Times New Roman" pitchFamily="18" charset="0"/>
              </a:rPr>
              <a:t>ngọt</a:t>
            </a:r>
            <a:r>
              <a:rPr lang="en-US" altLang="en-US" sz="2200" dirty="0" smtClean="0">
                <a:solidFill>
                  <a:srgbClr val="000000"/>
                </a:solidFill>
                <a:latin typeface="Times New Roman" pitchFamily="18" charset="0"/>
                <a:cs typeface="Times New Roman" pitchFamily="18" charset="0"/>
              </a:rPr>
              <a:t>, đ</a:t>
            </a:r>
            <a:r>
              <a:rPr lang="vi-VN" altLang="en-US" sz="2200" dirty="0" smtClean="0">
                <a:solidFill>
                  <a:srgbClr val="000000"/>
                </a:solidFill>
                <a:latin typeface="Times New Roman" pitchFamily="18" charset="0"/>
                <a:cs typeface="Times New Roman" pitchFamily="18" charset="0"/>
              </a:rPr>
              <a:t>oàn </a:t>
            </a:r>
            <a:r>
              <a:rPr lang="vi-VN" altLang="en-US" sz="2200" dirty="0">
                <a:solidFill>
                  <a:srgbClr val="000000"/>
                </a:solidFill>
                <a:latin typeface="Times New Roman" pitchFamily="18" charset="0"/>
                <a:cs typeface="Times New Roman" pitchFamily="18" charset="0"/>
              </a:rPr>
              <a:t>thám hiểm ổn định được tinh thần.</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Đoạn </a:t>
            </a:r>
            <a:r>
              <a:rPr lang="vi-VN" altLang="en-US" sz="2200" dirty="0">
                <a:solidFill>
                  <a:srgbClr val="000000"/>
                </a:solidFill>
                <a:latin typeface="Times New Roman" pitchFamily="18" charset="0"/>
                <a:cs typeface="Times New Roman" pitchFamily="18" charset="0"/>
              </a:rPr>
              <a:t>đường từ đó có nhiều đảo hơn. Không phải lo thiếu thức ăn, nước uống nhưng lại nảy sinh những khó khăn mới. Trong một trận giao tranh với dân đảo Ma-tan, Ma-gien-lăng đã bỏ mình, không kịp nhìn thấy kết quả công việc mình làm.</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Những </a:t>
            </a:r>
            <a:r>
              <a:rPr lang="vi-VN" altLang="en-US" sz="2200" dirty="0">
                <a:solidFill>
                  <a:srgbClr val="000000"/>
                </a:solidFill>
                <a:latin typeface="Times New Roman" pitchFamily="18" charset="0"/>
                <a:cs typeface="Times New Roman" pitchFamily="18" charset="0"/>
              </a:rPr>
              <a:t>thủy thủ còn lại tiếp tục vượt Ấn Độ Dương tìm đường trở về châu Âu. Ngày 8 tháng 9 năm 1522, đoàn thám hiểm chỉ còn một chiếc thuyền với mười tám thủy thủ trở về Tây Ban Nha.</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Chuyến </a:t>
            </a:r>
            <a:r>
              <a:rPr lang="vi-VN" altLang="en-US" sz="2200" dirty="0">
                <a:solidFill>
                  <a:srgbClr val="000000"/>
                </a:solidFill>
                <a:latin typeface="Times New Roman" pitchFamily="18" charset="0"/>
                <a:cs typeface="Times New Roman" pitchFamily="18" charset="0"/>
              </a:rPr>
              <a:t>đi đầu tiên vòng quanh thế giới của Ma-gien-lăng kéo dài 1083 ngày, mất bốn chiếc thuyền lớn với gần hai trăm người bỏ mạng dọc đường. Nhưng đoàn thám hiểm đã hoàn thành </a:t>
            </a:r>
            <a:r>
              <a:rPr lang="en-US" altLang="en-US" sz="2200" dirty="0" smtClean="0">
                <a:solidFill>
                  <a:srgbClr val="000000"/>
                </a:solidFill>
                <a:latin typeface="Times New Roman" pitchFamily="18" charset="0"/>
                <a:cs typeface="Times New Roman" pitchFamily="18" charset="0"/>
              </a:rPr>
              <a:t>s</a:t>
            </a:r>
            <a:r>
              <a:rPr lang="vi-VN" altLang="en-US" sz="2200" dirty="0" smtClean="0">
                <a:solidFill>
                  <a:srgbClr val="000000"/>
                </a:solidFill>
                <a:latin typeface="Times New Roman" pitchFamily="18" charset="0"/>
                <a:cs typeface="Times New Roman" pitchFamily="18" charset="0"/>
              </a:rPr>
              <a:t>ứ </a:t>
            </a:r>
            <a:r>
              <a:rPr lang="vi-VN" altLang="en-US" sz="2200" dirty="0">
                <a:solidFill>
                  <a:srgbClr val="000000"/>
                </a:solidFill>
                <a:latin typeface="Times New Roman" pitchFamily="18" charset="0"/>
                <a:cs typeface="Times New Roman" pitchFamily="18" charset="0"/>
              </a:rPr>
              <a:t>mạng, khẳng định trái đất hình cầu, phát hiện Thái Bình Dương và nhiều vùng </a:t>
            </a:r>
            <a:r>
              <a:rPr lang="vi-VN" altLang="en-US" sz="2200">
                <a:solidFill>
                  <a:srgbClr val="000000"/>
                </a:solidFill>
                <a:latin typeface="Times New Roman" pitchFamily="18" charset="0"/>
                <a:cs typeface="Times New Roman" pitchFamily="18" charset="0"/>
              </a:rPr>
              <a:t>đất </a:t>
            </a:r>
            <a:r>
              <a:rPr lang="vi-VN" altLang="en-US" sz="2200" smtClean="0">
                <a:solidFill>
                  <a:srgbClr val="000000"/>
                </a:solidFill>
                <a:latin typeface="Times New Roman" pitchFamily="18" charset="0"/>
                <a:cs typeface="Times New Roman" pitchFamily="18" charset="0"/>
              </a:rPr>
              <a:t>mới</a:t>
            </a:r>
            <a:r>
              <a:rPr lang="en-US" altLang="en-US" sz="2200" smtClean="0">
                <a:solidFill>
                  <a:srgbClr val="000000"/>
                </a:solidFill>
                <a:latin typeface="Times New Roman" pitchFamily="18" charset="0"/>
                <a:cs typeface="Times New Roman" pitchFamily="18" charset="0"/>
              </a:rPr>
              <a:t>.</a:t>
            </a:r>
            <a:endParaRPr lang="en-US" altLang="en-US" sz="2200" i="1" dirty="0" smtClean="0">
              <a:solidFill>
                <a:srgbClr val="000000"/>
              </a:solidFill>
              <a:latin typeface="Times New Roman" pitchFamily="18" charset="0"/>
              <a:cs typeface="Times New Roman" pitchFamily="18" charset="0"/>
            </a:endParaRPr>
          </a:p>
          <a:p>
            <a:pPr algn="r"/>
            <a:r>
              <a:rPr lang="vi-VN" altLang="en-US" sz="2200" i="1" dirty="0" smtClean="0">
                <a:solidFill>
                  <a:srgbClr val="000000"/>
                </a:solidFill>
                <a:latin typeface="Times New Roman" pitchFamily="18" charset="0"/>
                <a:cs typeface="Times New Roman" pitchFamily="18" charset="0"/>
              </a:rPr>
              <a:t>Theo</a:t>
            </a:r>
            <a:r>
              <a:rPr lang="vi-VN" altLang="en-US" sz="2200" i="1" dirty="0">
                <a:solidFill>
                  <a:srgbClr val="000000"/>
                </a:solidFill>
                <a:latin typeface="Times New Roman" pitchFamily="18" charset="0"/>
                <a:cs typeface="Times New Roman" pitchFamily="18" charset="0"/>
              </a:rPr>
              <a:t> </a:t>
            </a:r>
            <a:r>
              <a:rPr lang="vi-VN" altLang="en-US" sz="2200" b="1" dirty="0">
                <a:solidFill>
                  <a:srgbClr val="000000"/>
                </a:solidFill>
                <a:latin typeface="Times New Roman" pitchFamily="18" charset="0"/>
                <a:cs typeface="Times New Roman" pitchFamily="18" charset="0"/>
              </a:rPr>
              <a:t>TRẦN DIỆU TẤN</a:t>
            </a:r>
            <a:r>
              <a:rPr lang="vi-VN" altLang="en-US" sz="2200" dirty="0">
                <a:solidFill>
                  <a:srgbClr val="000000"/>
                </a:solidFill>
                <a:latin typeface="Times New Roman" pitchFamily="18" charset="0"/>
                <a:cs typeface="Times New Roman" pitchFamily="18" charset="0"/>
              </a:rPr>
              <a:t> và </a:t>
            </a:r>
            <a:r>
              <a:rPr lang="vi-VN" altLang="en-US" sz="2200" b="1">
                <a:solidFill>
                  <a:srgbClr val="000000"/>
                </a:solidFill>
                <a:latin typeface="Times New Roman" pitchFamily="18" charset="0"/>
                <a:cs typeface="Times New Roman" pitchFamily="18" charset="0"/>
              </a:rPr>
              <a:t>ĐỖ </a:t>
            </a:r>
            <a:r>
              <a:rPr lang="vi-VN" altLang="en-US" sz="2200" b="1" smtClean="0">
                <a:solidFill>
                  <a:srgbClr val="000000"/>
                </a:solidFill>
                <a:latin typeface="Times New Roman" pitchFamily="18" charset="0"/>
                <a:cs typeface="Times New Roman" pitchFamily="18" charset="0"/>
              </a:rPr>
              <a:t>THÁI</a:t>
            </a:r>
            <a:endParaRPr lang="vi-VN" altLang="en-US" sz="22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047070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760B143-63BA-4F60-B351-D7923B9E1D45}"/>
              </a:ext>
            </a:extLst>
          </p:cNvPr>
          <p:cNvSpPr/>
          <p:nvPr/>
        </p:nvSpPr>
        <p:spPr>
          <a:xfrm>
            <a:off x="371445" y="736862"/>
            <a:ext cx="2755883" cy="707886"/>
          </a:xfrm>
          <a:prstGeom prst="rect">
            <a:avLst/>
          </a:prstGeom>
          <a:effectLst>
            <a:outerShdw blurRad="50800" dist="38100" dir="2700000" algn="tl" rotWithShape="0">
              <a:prstClr val="black">
                <a:alpha val="40000"/>
              </a:prstClr>
            </a:outerShdw>
          </a:effectLst>
        </p:spPr>
        <p:txBody>
          <a:bodyPr wrap="none">
            <a:spAutoFit/>
          </a:bodyPr>
          <a:lstStyle/>
          <a:p>
            <a:r>
              <a:rPr lang="en-US" altLang="zh-CN" sz="4000" smtClean="0">
                <a:solidFill>
                  <a:schemeClr val="bg1"/>
                </a:solidFill>
                <a:latin typeface="UVN Hoa Dao" panose="00000400000000000000" pitchFamily="2" charset="0"/>
                <a:ea typeface="字魂80号-萌趣小鱼体" panose="00000500000000000000" pitchFamily="2" charset="-122"/>
              </a:rPr>
              <a:t>CHIA ĐOẠN</a:t>
            </a:r>
            <a:endParaRPr lang="zh-CN" altLang="en-US" sz="4000" dirty="0">
              <a:solidFill>
                <a:schemeClr val="bg1"/>
              </a:solidFill>
              <a:latin typeface="UVN Hoa Dao" panose="00000400000000000000" pitchFamily="2" charset="0"/>
            </a:endParaRPr>
          </a:p>
        </p:txBody>
      </p:sp>
      <p:pic>
        <p:nvPicPr>
          <p:cNvPr id="26" name="图片 25">
            <a:extLst>
              <a:ext uri="{FF2B5EF4-FFF2-40B4-BE49-F238E27FC236}">
                <a16:creationId xmlns:a16="http://schemas.microsoft.com/office/drawing/2014/main" id="{070D84DD-1DE4-42F0-A5E3-2A5E49FFA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71445" y="4947920"/>
            <a:ext cx="958127" cy="1787759"/>
          </a:xfrm>
          <a:prstGeom prst="rect">
            <a:avLst/>
          </a:prstGeom>
        </p:spPr>
      </p:pic>
      <p:grpSp>
        <p:nvGrpSpPr>
          <p:cNvPr id="5" name="Group 4"/>
          <p:cNvGrpSpPr/>
          <p:nvPr/>
        </p:nvGrpSpPr>
        <p:grpSpPr>
          <a:xfrm>
            <a:off x="2320547" y="2282929"/>
            <a:ext cx="3107981" cy="3262070"/>
            <a:chOff x="2401569" y="1444748"/>
            <a:chExt cx="3107981" cy="3262070"/>
          </a:xfrm>
        </p:grpSpPr>
        <p:pic>
          <p:nvPicPr>
            <p:cNvPr id="3" name="Picture 2"/>
            <p:cNvPicPr>
              <a:picLocks noChangeAspect="1"/>
            </p:cNvPicPr>
            <p:nvPr/>
          </p:nvPicPr>
          <p:blipFill rotWithShape="1">
            <a:blip r:embed="rId4" cstate="hqprint">
              <a:extLst>
                <a:ext uri="{28A0092B-C50C-407E-A947-70E740481C1C}">
                  <a14:useLocalDpi xmlns:a14="http://schemas.microsoft.com/office/drawing/2010/main" val="0"/>
                </a:ext>
              </a:extLst>
            </a:blip>
            <a:srcRect l="22376" r="21927" b="10548"/>
            <a:stretch/>
          </p:blipFill>
          <p:spPr>
            <a:xfrm>
              <a:off x="2928395" y="1444748"/>
              <a:ext cx="1801720" cy="2893671"/>
            </a:xfrm>
            <a:prstGeom prst="rect">
              <a:avLst/>
            </a:prstGeom>
          </p:spPr>
        </p:pic>
        <p:pic>
          <p:nvPicPr>
            <p:cNvPr id="4" name="Picture 3"/>
            <p:cNvPicPr>
              <a:picLocks noChangeAspect="1"/>
            </p:cNvPicPr>
            <p:nvPr/>
          </p:nvPicPr>
          <p:blipFill rotWithShape="1">
            <a:blip r:embed="rId5" cstate="hqprint">
              <a:extLst>
                <a:ext uri="{28A0092B-C50C-407E-A947-70E740481C1C}">
                  <a14:useLocalDpi xmlns:a14="http://schemas.microsoft.com/office/drawing/2010/main" val="0"/>
                </a:ext>
              </a:extLst>
            </a:blip>
            <a:srcRect t="30963" b="33294"/>
            <a:stretch/>
          </p:blipFill>
          <p:spPr>
            <a:xfrm>
              <a:off x="2401569" y="3595930"/>
              <a:ext cx="3107981" cy="1110888"/>
            </a:xfrm>
            <a:prstGeom prst="rect">
              <a:avLst/>
            </a:prstGeom>
          </p:spPr>
        </p:pic>
      </p:grpSp>
      <p:grpSp>
        <p:nvGrpSpPr>
          <p:cNvPr id="9" name="Group 8"/>
          <p:cNvGrpSpPr/>
          <p:nvPr/>
        </p:nvGrpSpPr>
        <p:grpSpPr>
          <a:xfrm>
            <a:off x="4347060" y="834911"/>
            <a:ext cx="5883905" cy="3599200"/>
            <a:chOff x="4133700" y="896173"/>
            <a:chExt cx="5883905" cy="3599200"/>
          </a:xfrm>
        </p:grpSpPr>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49504" t="35245" b="33866"/>
            <a:stretch/>
          </p:blipFill>
          <p:spPr>
            <a:xfrm rot="233835">
              <a:off x="4133700" y="896173"/>
              <a:ext cx="5883905" cy="3599200"/>
            </a:xfrm>
            <a:prstGeom prst="rect">
              <a:avLst/>
            </a:prstGeom>
          </p:spPr>
        </p:pic>
        <p:sp>
          <p:nvSpPr>
            <p:cNvPr id="8" name="TextBox 7"/>
            <p:cNvSpPr txBox="1"/>
            <p:nvPr/>
          </p:nvSpPr>
          <p:spPr>
            <a:xfrm>
              <a:off x="5262315" y="1382900"/>
              <a:ext cx="3626674" cy="2246769"/>
            </a:xfrm>
            <a:prstGeom prst="rect">
              <a:avLst/>
            </a:prstGeom>
            <a:noFill/>
          </p:spPr>
          <p:txBody>
            <a:bodyPr wrap="square" rtlCol="0">
              <a:spAutoFit/>
            </a:bodyPr>
            <a:lstStyle/>
            <a:p>
              <a:pPr algn="just"/>
              <a:r>
                <a:rPr lang="en-US" sz="3500" smtClean="0">
                  <a:latin typeface="Times New Roman" panose="02020603050405020304" pitchFamily="18" charset="0"/>
                  <a:cs typeface="Times New Roman" panose="02020603050405020304" pitchFamily="18" charset="0"/>
                </a:rPr>
                <a:t>Bài văn được chia thành 6 đoạn. Mỗi lần xuống dòng là 1 đoạn.</a:t>
              </a:r>
              <a:endParaRPr lang="en-US" sz="350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8020845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0-#ppt_w/2"/>
                                          </p:val>
                                        </p:tav>
                                        <p:tav tm="100000">
                                          <p:val>
                                            <p:strVal val="#ppt_x"/>
                                          </p:val>
                                        </p:tav>
                                      </p:tavLst>
                                    </p:anim>
                                    <p:anim calcmode="lin" valueType="num">
                                      <p:cBhvr additive="base">
                                        <p:cTn id="15" dur="1000" fill="hold"/>
                                        <p:tgtEl>
                                          <p:spTgt spid="5"/>
                                        </p:tgtEl>
                                        <p:attrNameLst>
                                          <p:attrName>ppt_y</p:attrName>
                                        </p:attrNameLst>
                                      </p:cBhvr>
                                      <p:tavLst>
                                        <p:tav tm="0">
                                          <p:val>
                                            <p:strVal val="#ppt_y"/>
                                          </p:val>
                                        </p:tav>
                                        <p:tav tm="100000">
                                          <p:val>
                                            <p:strVal val="#ppt_y"/>
                                          </p:val>
                                        </p:tav>
                                      </p:tavLst>
                                    </p:anim>
                                  </p:childTnLst>
                                </p:cTn>
                              </p:par>
                              <p:par>
                                <p:cTn id="16" presetID="32" presetClass="emph" presetSubtype="0" fill="hold" nodeType="withEffect">
                                  <p:stCondLst>
                                    <p:cond delay="0"/>
                                  </p:stCondLst>
                                  <p:childTnLst>
                                    <p:animRot by="120000">
                                      <p:cBhvr>
                                        <p:cTn id="17" dur="100" fill="hold">
                                          <p:stCondLst>
                                            <p:cond delay="0"/>
                                          </p:stCondLst>
                                        </p:cTn>
                                        <p:tgtEl>
                                          <p:spTgt spid="5"/>
                                        </p:tgtEl>
                                        <p:attrNameLst>
                                          <p:attrName>r</p:attrName>
                                        </p:attrNameLst>
                                      </p:cBhvr>
                                    </p:animRot>
                                    <p:animRot by="-240000">
                                      <p:cBhvr>
                                        <p:cTn id="18" dur="200" fill="hold">
                                          <p:stCondLst>
                                            <p:cond delay="200"/>
                                          </p:stCondLst>
                                        </p:cTn>
                                        <p:tgtEl>
                                          <p:spTgt spid="5"/>
                                        </p:tgtEl>
                                        <p:attrNameLst>
                                          <p:attrName>r</p:attrName>
                                        </p:attrNameLst>
                                      </p:cBhvr>
                                    </p:animRot>
                                    <p:animRot by="240000">
                                      <p:cBhvr>
                                        <p:cTn id="19" dur="200" fill="hold">
                                          <p:stCondLst>
                                            <p:cond delay="400"/>
                                          </p:stCondLst>
                                        </p:cTn>
                                        <p:tgtEl>
                                          <p:spTgt spid="5"/>
                                        </p:tgtEl>
                                        <p:attrNameLst>
                                          <p:attrName>r</p:attrName>
                                        </p:attrNameLst>
                                      </p:cBhvr>
                                    </p:animRot>
                                    <p:animRot by="-240000">
                                      <p:cBhvr>
                                        <p:cTn id="20" dur="200" fill="hold">
                                          <p:stCondLst>
                                            <p:cond delay="600"/>
                                          </p:stCondLst>
                                        </p:cTn>
                                        <p:tgtEl>
                                          <p:spTgt spid="5"/>
                                        </p:tgtEl>
                                        <p:attrNameLst>
                                          <p:attrName>r</p:attrName>
                                        </p:attrNameLst>
                                      </p:cBhvr>
                                    </p:animRot>
                                    <p:animRot by="120000">
                                      <p:cBhvr>
                                        <p:cTn id="21" dur="200" fill="hold">
                                          <p:stCondLst>
                                            <p:cond delay="800"/>
                                          </p:stCondLst>
                                        </p:cTn>
                                        <p:tgtEl>
                                          <p:spTgt spid="5"/>
                                        </p:tgtEl>
                                        <p:attrNameLst>
                                          <p:attrName>r</p:attrName>
                                        </p:attrNameLst>
                                      </p:cBhvr>
                                    </p:animRot>
                                  </p:childTnLst>
                                </p:cTn>
                              </p:par>
                            </p:childTnLst>
                          </p:cTn>
                        </p:par>
                        <p:par>
                          <p:cTn id="22" fill="hold">
                            <p:stCondLst>
                              <p:cond delay="1500"/>
                            </p:stCondLst>
                            <p:childTnLst>
                              <p:par>
                                <p:cTn id="23" presetID="14" presetClass="entr" presetSubtype="1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20040" y="514440"/>
            <a:ext cx="11466512" cy="979080"/>
          </a:xfrm>
          <a:prstGeom prst="roundRect">
            <a:avLst/>
          </a:prstGeom>
          <a:solidFill>
            <a:srgbClr val="FFCC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320040" y="1524000"/>
            <a:ext cx="11466512" cy="979080"/>
          </a:xfrm>
          <a:prstGeom prst="roundRect">
            <a:avLst/>
          </a:prstGeom>
          <a:solidFill>
            <a:schemeClr val="accent6">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20040" y="2518320"/>
            <a:ext cx="11466512" cy="1329600"/>
          </a:xfrm>
          <a:prstGeom prst="roundRect">
            <a:avLst/>
          </a:prstGeom>
          <a:solidFill>
            <a:srgbClr val="FF99C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20040" y="3878400"/>
            <a:ext cx="11466512" cy="979080"/>
          </a:xfrm>
          <a:prstGeom prst="roundRect">
            <a:avLst/>
          </a:prstGeom>
          <a:solidFill>
            <a:schemeClr val="accent5">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20040" y="4869360"/>
            <a:ext cx="11466512" cy="662760"/>
          </a:xfrm>
          <a:prstGeom prst="roundRect">
            <a:avLst/>
          </a:prstGeom>
          <a:solidFill>
            <a:schemeClr val="accent4">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320040" y="5544000"/>
            <a:ext cx="11466512" cy="979080"/>
          </a:xfrm>
          <a:prstGeom prst="roundRect">
            <a:avLst/>
          </a:prstGeom>
          <a:solidFill>
            <a:srgbClr val="CCCC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Box 4"/>
          <p:cNvSpPr txBox="1">
            <a:spLocks noChangeArrowheads="1"/>
          </p:cNvSpPr>
          <p:nvPr/>
        </p:nvSpPr>
        <p:spPr bwMode="auto">
          <a:xfrm>
            <a:off x="2713065" y="-19913"/>
            <a:ext cx="66804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Hơn</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nghìn</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vòng</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quanh</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a:t>
            </a:r>
            <a:r>
              <a:rPr lang="en-US" altLang="en-US" sz="2800" b="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smtClean="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endPar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Rectangle 1"/>
          <p:cNvSpPr>
            <a:spLocks noChangeArrowheads="1"/>
          </p:cNvSpPr>
          <p:nvPr/>
        </p:nvSpPr>
        <p:spPr bwMode="auto">
          <a:xfrm>
            <a:off x="304800" y="436075"/>
            <a:ext cx="11466512" cy="652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200" smtClean="0">
                <a:solidFill>
                  <a:srgbClr val="000000"/>
                </a:solidFill>
                <a:latin typeface="Times New Roman" pitchFamily="18" charset="0"/>
                <a:cs typeface="Times New Roman" pitchFamily="18" charset="0"/>
              </a:rPr>
              <a:t>     </a:t>
            </a:r>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Ngày </a:t>
            </a:r>
            <a:r>
              <a:rPr lang="vi-VN" altLang="en-US" sz="2200" dirty="0">
                <a:solidFill>
                  <a:srgbClr val="000000"/>
                </a:solidFill>
                <a:latin typeface="Times New Roman" pitchFamily="18" charset="0"/>
                <a:cs typeface="Times New Roman" pitchFamily="18" charset="0"/>
              </a:rPr>
              <a:t>20 tháng 9 năm 1519, từ cảng Xê-vi-la </a:t>
            </a:r>
            <a:r>
              <a:rPr lang="en-US" altLang="en-US" sz="2200" dirty="0" err="1" smtClean="0">
                <a:solidFill>
                  <a:srgbClr val="000000"/>
                </a:solidFill>
                <a:latin typeface="Times New Roman" pitchFamily="18" charset="0"/>
                <a:cs typeface="Times New Roman" pitchFamily="18" charset="0"/>
              </a:rPr>
              <a:t>nước</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Tây</a:t>
            </a:r>
            <a:r>
              <a:rPr lang="en-US" altLang="en-US" sz="2200" dirty="0" smtClean="0">
                <a:solidFill>
                  <a:srgbClr val="000000"/>
                </a:solidFill>
                <a:latin typeface="Times New Roman" pitchFamily="18" charset="0"/>
                <a:cs typeface="Times New Roman" pitchFamily="18" charset="0"/>
              </a:rPr>
              <a:t> Ban </a:t>
            </a:r>
            <a:r>
              <a:rPr lang="en-US" altLang="en-US" sz="2200" dirty="0" err="1" smtClean="0">
                <a:solidFill>
                  <a:srgbClr val="000000"/>
                </a:solidFill>
                <a:latin typeface="Times New Roman" pitchFamily="18" charset="0"/>
                <a:cs typeface="Times New Roman" pitchFamily="18" charset="0"/>
              </a:rPr>
              <a:t>Nha</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có</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năm</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chiếc</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thuyền</a:t>
            </a:r>
            <a:r>
              <a:rPr lang="en-US" altLang="en-US" sz="2200" dirty="0" smtClean="0">
                <a:solidFill>
                  <a:srgbClr val="000000"/>
                </a:solidFill>
                <a:latin typeface="Times New Roman" pitchFamily="18" charset="0"/>
                <a:cs typeface="Times New Roman" pitchFamily="18" charset="0"/>
              </a:rPr>
              <a:t> </a:t>
            </a:r>
            <a:r>
              <a:rPr lang="vi-VN" altLang="en-US" sz="2200" dirty="0" smtClean="0">
                <a:solidFill>
                  <a:srgbClr val="000000"/>
                </a:solidFill>
                <a:latin typeface="Times New Roman" pitchFamily="18" charset="0"/>
                <a:cs typeface="Times New Roman" pitchFamily="18" charset="0"/>
              </a:rPr>
              <a:t>lớn </a:t>
            </a:r>
            <a:r>
              <a:rPr lang="vi-VN" altLang="en-US" sz="2200" dirty="0">
                <a:solidFill>
                  <a:srgbClr val="000000"/>
                </a:solidFill>
                <a:latin typeface="Times New Roman" pitchFamily="18" charset="0"/>
                <a:cs typeface="Times New Roman" pitchFamily="18" charset="0"/>
              </a:rPr>
              <a:t>giong buồm ra khơi. Đó là hạm đội do Ma-gien-lăng chỉ huy, với nhiệm vụ khám phá con đường trên biển dẫn đến những vùng đất mới.</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Vượt </a:t>
            </a:r>
            <a:r>
              <a:rPr lang="vi-VN" altLang="en-US" sz="2200" dirty="0">
                <a:solidFill>
                  <a:srgbClr val="000000"/>
                </a:solidFill>
                <a:latin typeface="Times New Roman" pitchFamily="18" charset="0"/>
                <a:cs typeface="Times New Roman" pitchFamily="18" charset="0"/>
              </a:rPr>
              <a:t>Đại Tây Dương, Ma-gien-lăng cho đoàn thuyền đi dọc theo bờ biển Nam Mĩ. Tới gần mỏm cực nam thì phát hiện một eo biển dẫn tới một đại dương mênh mông. Thấy sóng yên biển lặng, Ma-gien-lăng đặt tên cho đại dương mới tìm được là Thái Bình Dương.</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Thái </a:t>
            </a:r>
            <a:r>
              <a:rPr lang="vi-VN" altLang="en-US" sz="2200" dirty="0">
                <a:solidFill>
                  <a:srgbClr val="000000"/>
                </a:solidFill>
                <a:latin typeface="Times New Roman" pitchFamily="18" charset="0"/>
                <a:cs typeface="Times New Roman" pitchFamily="18" charset="0"/>
              </a:rPr>
              <a:t>Bình Dương bát ngát, đi mãi chẳng thấy bờ. Thức ăn cạn, nước ngọt hết sạch. Thủy thủ phải uống nước tiểu, ninh nhừ giày và thắt lưng da để ăn. Mỗi ngày có vài ba người chết phải ném xác xuống biển. May sao, gặp một hòn đảo nhỏ, được tiếp tế thức ăn và nước </a:t>
            </a:r>
            <a:r>
              <a:rPr lang="vi-VN" altLang="en-US" sz="2200" dirty="0" smtClean="0">
                <a:solidFill>
                  <a:srgbClr val="000000"/>
                </a:solidFill>
                <a:latin typeface="Times New Roman" pitchFamily="18" charset="0"/>
                <a:cs typeface="Times New Roman" pitchFamily="18" charset="0"/>
              </a:rPr>
              <a:t>ngọt</a:t>
            </a:r>
            <a:r>
              <a:rPr lang="en-US" altLang="en-US" sz="2200" dirty="0" smtClean="0">
                <a:solidFill>
                  <a:srgbClr val="000000"/>
                </a:solidFill>
                <a:latin typeface="Times New Roman" pitchFamily="18" charset="0"/>
                <a:cs typeface="Times New Roman" pitchFamily="18" charset="0"/>
              </a:rPr>
              <a:t>, đ</a:t>
            </a:r>
            <a:r>
              <a:rPr lang="vi-VN" altLang="en-US" sz="2200" dirty="0" smtClean="0">
                <a:solidFill>
                  <a:srgbClr val="000000"/>
                </a:solidFill>
                <a:latin typeface="Times New Roman" pitchFamily="18" charset="0"/>
                <a:cs typeface="Times New Roman" pitchFamily="18" charset="0"/>
              </a:rPr>
              <a:t>oàn </a:t>
            </a:r>
            <a:r>
              <a:rPr lang="vi-VN" altLang="en-US" sz="2200" dirty="0">
                <a:solidFill>
                  <a:srgbClr val="000000"/>
                </a:solidFill>
                <a:latin typeface="Times New Roman" pitchFamily="18" charset="0"/>
                <a:cs typeface="Times New Roman" pitchFamily="18" charset="0"/>
              </a:rPr>
              <a:t>thám hiểm ổn định được tinh thần.</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Đoạn </a:t>
            </a:r>
            <a:r>
              <a:rPr lang="vi-VN" altLang="en-US" sz="2200" dirty="0">
                <a:solidFill>
                  <a:srgbClr val="000000"/>
                </a:solidFill>
                <a:latin typeface="Times New Roman" pitchFamily="18" charset="0"/>
                <a:cs typeface="Times New Roman" pitchFamily="18" charset="0"/>
              </a:rPr>
              <a:t>đường từ đó có nhiều đảo hơn. Không phải lo thiếu thức ăn, nước uống nhưng lại nảy sinh những khó khăn mới. Trong một trận giao tranh với dân đảo Ma-tan, Ma-gien-lăng đã bỏ mình, không kịp nhìn thấy kết quả công việc mình làm.</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Những </a:t>
            </a:r>
            <a:r>
              <a:rPr lang="vi-VN" altLang="en-US" sz="2200" dirty="0">
                <a:solidFill>
                  <a:srgbClr val="000000"/>
                </a:solidFill>
                <a:latin typeface="Times New Roman" pitchFamily="18" charset="0"/>
                <a:cs typeface="Times New Roman" pitchFamily="18" charset="0"/>
              </a:rPr>
              <a:t>thủy thủ còn lại tiếp tục vượt Ấn Độ Dương tìm đường trở về châu Âu. Ngày 8 tháng 9 năm 1522, đoàn thám hiểm chỉ còn một chiếc thuyền với mười tám thủy thủ trở về Tây Ban Nha.</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Chuyến </a:t>
            </a:r>
            <a:r>
              <a:rPr lang="vi-VN" altLang="en-US" sz="2200" dirty="0">
                <a:solidFill>
                  <a:srgbClr val="000000"/>
                </a:solidFill>
                <a:latin typeface="Times New Roman" pitchFamily="18" charset="0"/>
                <a:cs typeface="Times New Roman" pitchFamily="18" charset="0"/>
              </a:rPr>
              <a:t>đi đầu tiên vòng quanh thế giới của Ma-gien-lăng kéo dài 1083 ngày, mất bốn chiếc thuyền lớn với gần hai trăm người bỏ mạng dọc đường. Nhưng đoàn thám hiểm đã hoàn thành </a:t>
            </a:r>
            <a:r>
              <a:rPr lang="en-US" altLang="en-US" sz="2200" dirty="0" smtClean="0">
                <a:solidFill>
                  <a:srgbClr val="000000"/>
                </a:solidFill>
                <a:latin typeface="Times New Roman" pitchFamily="18" charset="0"/>
                <a:cs typeface="Times New Roman" pitchFamily="18" charset="0"/>
              </a:rPr>
              <a:t>s</a:t>
            </a:r>
            <a:r>
              <a:rPr lang="vi-VN" altLang="en-US" sz="2200" dirty="0" smtClean="0">
                <a:solidFill>
                  <a:srgbClr val="000000"/>
                </a:solidFill>
                <a:latin typeface="Times New Roman" pitchFamily="18" charset="0"/>
                <a:cs typeface="Times New Roman" pitchFamily="18" charset="0"/>
              </a:rPr>
              <a:t>ứ </a:t>
            </a:r>
            <a:r>
              <a:rPr lang="vi-VN" altLang="en-US" sz="2200" dirty="0">
                <a:solidFill>
                  <a:srgbClr val="000000"/>
                </a:solidFill>
                <a:latin typeface="Times New Roman" pitchFamily="18" charset="0"/>
                <a:cs typeface="Times New Roman" pitchFamily="18" charset="0"/>
              </a:rPr>
              <a:t>mạng, khẳng định trái đất hình cầu, phát hiện Thái Bình Dương và nhiều vùng </a:t>
            </a:r>
            <a:r>
              <a:rPr lang="vi-VN" altLang="en-US" sz="2200">
                <a:solidFill>
                  <a:srgbClr val="000000"/>
                </a:solidFill>
                <a:latin typeface="Times New Roman" pitchFamily="18" charset="0"/>
                <a:cs typeface="Times New Roman" pitchFamily="18" charset="0"/>
              </a:rPr>
              <a:t>đất </a:t>
            </a:r>
            <a:r>
              <a:rPr lang="vi-VN" altLang="en-US" sz="2200" smtClean="0">
                <a:solidFill>
                  <a:srgbClr val="000000"/>
                </a:solidFill>
                <a:latin typeface="Times New Roman" pitchFamily="18" charset="0"/>
                <a:cs typeface="Times New Roman" pitchFamily="18" charset="0"/>
              </a:rPr>
              <a:t>mới</a:t>
            </a:r>
            <a:r>
              <a:rPr lang="en-US" altLang="en-US" sz="2200" smtClean="0">
                <a:solidFill>
                  <a:srgbClr val="000000"/>
                </a:solidFill>
                <a:latin typeface="Times New Roman" pitchFamily="18" charset="0"/>
                <a:cs typeface="Times New Roman" pitchFamily="18" charset="0"/>
              </a:rPr>
              <a:t>.</a:t>
            </a:r>
            <a:endParaRPr lang="en-US" altLang="en-US" sz="2200" i="1" dirty="0" smtClean="0">
              <a:solidFill>
                <a:srgbClr val="000000"/>
              </a:solidFill>
              <a:latin typeface="Times New Roman" pitchFamily="18" charset="0"/>
              <a:cs typeface="Times New Roman" pitchFamily="18" charset="0"/>
            </a:endParaRPr>
          </a:p>
          <a:p>
            <a:pPr algn="r"/>
            <a:r>
              <a:rPr lang="vi-VN" altLang="en-US" sz="2200" i="1" dirty="0" smtClean="0">
                <a:solidFill>
                  <a:srgbClr val="000000"/>
                </a:solidFill>
                <a:latin typeface="Times New Roman" pitchFamily="18" charset="0"/>
                <a:cs typeface="Times New Roman" pitchFamily="18" charset="0"/>
              </a:rPr>
              <a:t>Theo</a:t>
            </a:r>
            <a:r>
              <a:rPr lang="vi-VN" altLang="en-US" sz="2200" i="1" dirty="0">
                <a:solidFill>
                  <a:srgbClr val="000000"/>
                </a:solidFill>
                <a:latin typeface="Times New Roman" pitchFamily="18" charset="0"/>
                <a:cs typeface="Times New Roman" pitchFamily="18" charset="0"/>
              </a:rPr>
              <a:t> </a:t>
            </a:r>
            <a:r>
              <a:rPr lang="vi-VN" altLang="en-US" sz="2200" b="1" dirty="0">
                <a:solidFill>
                  <a:srgbClr val="000000"/>
                </a:solidFill>
                <a:latin typeface="Times New Roman" pitchFamily="18" charset="0"/>
                <a:cs typeface="Times New Roman" pitchFamily="18" charset="0"/>
              </a:rPr>
              <a:t>TRẦN DIỆU TẤN</a:t>
            </a:r>
            <a:r>
              <a:rPr lang="vi-VN" altLang="en-US" sz="2200" dirty="0">
                <a:solidFill>
                  <a:srgbClr val="000000"/>
                </a:solidFill>
                <a:latin typeface="Times New Roman" pitchFamily="18" charset="0"/>
                <a:cs typeface="Times New Roman" pitchFamily="18" charset="0"/>
              </a:rPr>
              <a:t> và </a:t>
            </a:r>
            <a:r>
              <a:rPr lang="vi-VN" altLang="en-US" sz="2200" b="1">
                <a:solidFill>
                  <a:srgbClr val="000000"/>
                </a:solidFill>
                <a:latin typeface="Times New Roman" pitchFamily="18" charset="0"/>
                <a:cs typeface="Times New Roman" pitchFamily="18" charset="0"/>
              </a:rPr>
              <a:t>ĐỖ </a:t>
            </a:r>
            <a:r>
              <a:rPr lang="vi-VN" altLang="en-US" sz="2200" b="1" smtClean="0">
                <a:solidFill>
                  <a:srgbClr val="000000"/>
                </a:solidFill>
                <a:latin typeface="Times New Roman" pitchFamily="18" charset="0"/>
                <a:cs typeface="Times New Roman" pitchFamily="18" charset="0"/>
              </a:rPr>
              <a:t>THÁI</a:t>
            </a:r>
            <a:endParaRPr lang="vi-VN" altLang="en-US" sz="22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0841122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DBB7ED59-BAEE-4CB6-B548-660C415F6DF9}"/>
              </a:ext>
            </a:extLst>
          </p:cNvPr>
          <p:cNvGrpSpPr/>
          <p:nvPr/>
        </p:nvGrpSpPr>
        <p:grpSpPr>
          <a:xfrm>
            <a:off x="3698930" y="1180823"/>
            <a:ext cx="6445998" cy="4011382"/>
            <a:chOff x="4064690" y="845543"/>
            <a:chExt cx="6445998" cy="4011382"/>
          </a:xfrm>
        </p:grpSpPr>
        <p:sp>
          <p:nvSpPr>
            <p:cNvPr id="2" name="文本框 1">
              <a:extLst>
                <a:ext uri="{FF2B5EF4-FFF2-40B4-BE49-F238E27FC236}">
                  <a16:creationId xmlns:a16="http://schemas.microsoft.com/office/drawing/2014/main" id="{124247AB-E96E-43F0-B593-92D1C0ECB660}"/>
                </a:ext>
              </a:extLst>
            </p:cNvPr>
            <p:cNvSpPr txBox="1"/>
            <p:nvPr/>
          </p:nvSpPr>
          <p:spPr>
            <a:xfrm rot="464511">
              <a:off x="4064690" y="845543"/>
              <a:ext cx="5123518" cy="2554545"/>
            </a:xfrm>
            <a:prstGeom prst="rect">
              <a:avLst/>
            </a:prstGeom>
            <a:noFill/>
          </p:spPr>
          <p:txBody>
            <a:bodyPr wrap="none" rtlCol="0">
              <a:spAutoFit/>
            </a:bodyPr>
            <a:lstStyle/>
            <a:p>
              <a:r>
                <a:rPr lang="en-US" altLang="zh-CN" sz="16000" smtClean="0">
                  <a:solidFill>
                    <a:srgbClr val="0070C0"/>
                  </a:solidFill>
                  <a:latin typeface="UVN Hoa Dao" panose="00000400000000000000" pitchFamily="2" charset="0"/>
                  <a:ea typeface="字魂80号-萌趣小鱼体" panose="00000500000000000000" pitchFamily="2" charset="-122"/>
                </a:rPr>
                <a:t>Luyện</a:t>
              </a:r>
              <a:endParaRPr lang="zh-CN" altLang="en-US" sz="16000" dirty="0">
                <a:solidFill>
                  <a:srgbClr val="0070C0"/>
                </a:solidFill>
                <a:latin typeface="UVN Hoa Dao" panose="00000400000000000000" pitchFamily="2" charset="0"/>
                <a:ea typeface="字魂80号-萌趣小鱼体" panose="00000500000000000000" pitchFamily="2" charset="-122"/>
              </a:endParaRPr>
            </a:p>
          </p:txBody>
        </p:sp>
        <p:sp>
          <p:nvSpPr>
            <p:cNvPr id="6" name="文本框 5">
              <a:extLst>
                <a:ext uri="{FF2B5EF4-FFF2-40B4-BE49-F238E27FC236}">
                  <a16:creationId xmlns:a16="http://schemas.microsoft.com/office/drawing/2014/main" id="{5B594C34-2A48-4BB7-855E-85444D457EBB}"/>
                </a:ext>
              </a:extLst>
            </p:cNvPr>
            <p:cNvSpPr txBox="1"/>
            <p:nvPr/>
          </p:nvSpPr>
          <p:spPr>
            <a:xfrm rot="21021904">
              <a:off x="7733966" y="2610156"/>
              <a:ext cx="2776722" cy="2246769"/>
            </a:xfrm>
            <a:prstGeom prst="rect">
              <a:avLst/>
            </a:prstGeom>
            <a:noFill/>
          </p:spPr>
          <p:txBody>
            <a:bodyPr wrap="none" rtlCol="0">
              <a:spAutoFit/>
            </a:bodyPr>
            <a:lstStyle/>
            <a:p>
              <a:r>
                <a:rPr lang="en-US" altLang="zh-CN" sz="14000">
                  <a:solidFill>
                    <a:srgbClr val="0070C0"/>
                  </a:solidFill>
                  <a:latin typeface="UVN Hoa Dao" panose="00000400000000000000" pitchFamily="2" charset="0"/>
                  <a:ea typeface="字魂80号-萌趣小鱼体" panose="00000500000000000000" pitchFamily="2" charset="-122"/>
                </a:rPr>
                <a:t>đ</a:t>
              </a:r>
              <a:r>
                <a:rPr lang="en-US" altLang="zh-CN" sz="14000" smtClean="0">
                  <a:solidFill>
                    <a:srgbClr val="0070C0"/>
                  </a:solidFill>
                  <a:latin typeface="UVN Hoa Dao" panose="00000400000000000000" pitchFamily="2" charset="0"/>
                  <a:ea typeface="字魂80号-萌趣小鱼体" panose="00000500000000000000" pitchFamily="2" charset="-122"/>
                </a:rPr>
                <a:t>ọc</a:t>
              </a:r>
              <a:endParaRPr lang="zh-CN" altLang="en-US" sz="14000" dirty="0">
                <a:solidFill>
                  <a:srgbClr val="0070C0"/>
                </a:solidFill>
                <a:latin typeface="UVN Hoa Dao" panose="00000400000000000000" pitchFamily="2" charset="0"/>
                <a:ea typeface="字魂80号-萌趣小鱼体" panose="00000500000000000000" pitchFamily="2" charset="-122"/>
              </a:endParaRPr>
            </a:p>
          </p:txBody>
        </p:sp>
      </p:grpSp>
    </p:spTree>
    <p:extLst>
      <p:ext uri="{BB962C8B-B14F-4D97-AF65-F5344CB8AC3E}">
        <p14:creationId xmlns:p14="http://schemas.microsoft.com/office/powerpoint/2010/main" val="16671697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760B143-63BA-4F60-B351-D7923B9E1D45}"/>
              </a:ext>
            </a:extLst>
          </p:cNvPr>
          <p:cNvSpPr/>
          <p:nvPr/>
        </p:nvSpPr>
        <p:spPr>
          <a:xfrm>
            <a:off x="371445" y="736862"/>
            <a:ext cx="2771913" cy="707886"/>
          </a:xfrm>
          <a:prstGeom prst="rect">
            <a:avLst/>
          </a:prstGeom>
          <a:effectLst>
            <a:outerShdw blurRad="50800" dist="38100" dir="2700000" algn="tl" rotWithShape="0">
              <a:prstClr val="black">
                <a:alpha val="40000"/>
              </a:prstClr>
            </a:outerShdw>
          </a:effectLst>
        </p:spPr>
        <p:txBody>
          <a:bodyPr wrap="none">
            <a:spAutoFit/>
          </a:bodyPr>
          <a:lstStyle/>
          <a:p>
            <a:r>
              <a:rPr lang="en-US" altLang="zh-CN" sz="4000" smtClean="0">
                <a:solidFill>
                  <a:schemeClr val="bg1"/>
                </a:solidFill>
                <a:latin typeface="UVN Hoa Dao" panose="00000400000000000000" pitchFamily="2" charset="0"/>
                <a:ea typeface="字魂80号-萌趣小鱼体" panose="00000500000000000000" pitchFamily="2" charset="-122"/>
              </a:rPr>
              <a:t>GIỌNG ĐỌC</a:t>
            </a:r>
            <a:endParaRPr lang="zh-CN" altLang="en-US" sz="4000" dirty="0">
              <a:solidFill>
                <a:schemeClr val="bg1"/>
              </a:solidFill>
              <a:latin typeface="UVN Hoa Dao" panose="00000400000000000000" pitchFamily="2" charset="0"/>
            </a:endParaRPr>
          </a:p>
        </p:txBody>
      </p:sp>
      <p:sp>
        <p:nvSpPr>
          <p:cNvPr id="8" name="TextBox 7"/>
          <p:cNvSpPr txBox="1"/>
          <p:nvPr/>
        </p:nvSpPr>
        <p:spPr>
          <a:xfrm>
            <a:off x="1025881" y="1950591"/>
            <a:ext cx="9916439" cy="2621295"/>
          </a:xfrm>
          <a:prstGeom prst="rect">
            <a:avLst/>
          </a:prstGeom>
          <a:noFill/>
        </p:spPr>
        <p:txBody>
          <a:bodyPr wrap="square" rtlCol="0">
            <a:spAutoFit/>
          </a:bodyPr>
          <a:lstStyle/>
          <a:p>
            <a:pPr marL="457200" indent="-457200" algn="just">
              <a:lnSpc>
                <a:spcPct val="120000"/>
              </a:lnSpc>
              <a:buFontTx/>
              <a:buChar char="-"/>
            </a:pPr>
            <a:r>
              <a:rPr lang="en-US" sz="3500" smtClean="0">
                <a:latin typeface="Times New Roman" panose="02020603050405020304" pitchFamily="18" charset="0"/>
                <a:cs typeface="Times New Roman" panose="02020603050405020304" pitchFamily="18" charset="0"/>
              </a:rPr>
              <a:t>Rõ ràng, chậm rãi, cảm hứng ngợi ca.</a:t>
            </a:r>
          </a:p>
          <a:p>
            <a:pPr marL="457200" indent="-457200" algn="just">
              <a:lnSpc>
                <a:spcPct val="120000"/>
              </a:lnSpc>
              <a:buFontTx/>
              <a:buChar char="-"/>
            </a:pPr>
            <a:r>
              <a:rPr lang="en-US" sz="3500" smtClean="0">
                <a:latin typeface="Times New Roman" panose="02020603050405020304" pitchFamily="18" charset="0"/>
                <a:cs typeface="Times New Roman" panose="02020603050405020304" pitchFamily="18" charset="0"/>
              </a:rPr>
              <a:t>Nhấn giọng những từ ngữ thể hiện sự gian khổ, mất mát, hi sinh đoàn thám hiểm đã trải qua và sứ mạng vinh quang đoàn thám hiểm đã thực hiện được.</a:t>
            </a:r>
            <a:endParaRPr lang="en-US" sz="35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5949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697825" y="-19913"/>
            <a:ext cx="66804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Hơn</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nghìn</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vòng</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quanh</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a:t>
            </a:r>
            <a:r>
              <a:rPr lang="en-US" altLang="en-US" sz="2800" b="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smtClean="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endPar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Rounded Rectangle 3"/>
          <p:cNvSpPr/>
          <p:nvPr/>
        </p:nvSpPr>
        <p:spPr>
          <a:xfrm>
            <a:off x="889000" y="478880"/>
            <a:ext cx="3134360" cy="344080"/>
          </a:xfrm>
          <a:prstGeom prst="roundRect">
            <a:avLst/>
          </a:prstGeom>
          <a:solidFill>
            <a:schemeClr val="accent4">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4988220" y="478880"/>
            <a:ext cx="1016340" cy="344080"/>
          </a:xfrm>
          <a:prstGeom prst="roundRect">
            <a:avLst/>
          </a:prstGeom>
          <a:solidFill>
            <a:srgbClr val="CCCC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099390" y="822960"/>
            <a:ext cx="1539410" cy="344080"/>
          </a:xfrm>
          <a:prstGeom prst="roundRect">
            <a:avLst/>
          </a:prstGeom>
          <a:solidFill>
            <a:srgbClr val="CCCC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9865360" y="4847680"/>
            <a:ext cx="1905952" cy="344080"/>
          </a:xfrm>
          <a:prstGeom prst="roundRect">
            <a:avLst/>
          </a:prstGeom>
          <a:solidFill>
            <a:schemeClr val="accent4">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45440" y="5171440"/>
            <a:ext cx="1168400" cy="344080"/>
          </a:xfrm>
          <a:prstGeom prst="roundRect">
            <a:avLst/>
          </a:prstGeom>
          <a:solidFill>
            <a:schemeClr val="accent4">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624910" y="4175760"/>
            <a:ext cx="868850" cy="344080"/>
          </a:xfrm>
          <a:prstGeom prst="roundRect">
            <a:avLst/>
          </a:prstGeom>
          <a:solidFill>
            <a:srgbClr val="CCCC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8196886" y="822960"/>
            <a:ext cx="1160474" cy="344080"/>
          </a:xfrm>
          <a:prstGeom prst="roundRect">
            <a:avLst/>
          </a:prstGeom>
          <a:solidFill>
            <a:schemeClr val="accent2">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6804966" y="1821360"/>
            <a:ext cx="1391920" cy="344080"/>
          </a:xfrm>
          <a:prstGeom prst="roundRect">
            <a:avLst/>
          </a:prstGeom>
          <a:solidFill>
            <a:schemeClr val="accent2">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3017520" y="2501400"/>
            <a:ext cx="955040" cy="344080"/>
          </a:xfrm>
          <a:prstGeom prst="roundRect">
            <a:avLst/>
          </a:prstGeom>
          <a:solidFill>
            <a:schemeClr val="accent2">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0728960" y="3831680"/>
            <a:ext cx="955040" cy="344080"/>
          </a:xfrm>
          <a:prstGeom prst="roundRect">
            <a:avLst/>
          </a:prstGeom>
          <a:solidFill>
            <a:schemeClr val="accent2">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8685212" y="5520280"/>
            <a:ext cx="1190308" cy="344080"/>
          </a:xfrm>
          <a:prstGeom prst="roundRect">
            <a:avLst/>
          </a:prstGeom>
          <a:solidFill>
            <a:schemeClr val="accent4">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10027920" y="5853520"/>
            <a:ext cx="1330960" cy="344080"/>
          </a:xfrm>
          <a:prstGeom prst="roundRect">
            <a:avLst/>
          </a:prstGeom>
          <a:solidFill>
            <a:schemeClr val="accent2">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1"/>
          <p:cNvSpPr>
            <a:spLocks noChangeArrowheads="1"/>
          </p:cNvSpPr>
          <p:nvPr/>
        </p:nvSpPr>
        <p:spPr bwMode="auto">
          <a:xfrm>
            <a:off x="304800" y="436075"/>
            <a:ext cx="11466512" cy="652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200" smtClean="0">
                <a:solidFill>
                  <a:srgbClr val="000000"/>
                </a:solidFill>
                <a:latin typeface="Times New Roman" pitchFamily="18" charset="0"/>
                <a:cs typeface="Times New Roman" pitchFamily="18" charset="0"/>
              </a:rPr>
              <a:t>     </a:t>
            </a:r>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Ngày </a:t>
            </a:r>
            <a:r>
              <a:rPr lang="vi-VN" altLang="en-US" sz="2200" dirty="0">
                <a:solidFill>
                  <a:srgbClr val="000000"/>
                </a:solidFill>
                <a:latin typeface="Times New Roman" pitchFamily="18" charset="0"/>
                <a:cs typeface="Times New Roman" pitchFamily="18" charset="0"/>
              </a:rPr>
              <a:t>20 tháng 9 năm 1519, từ cảng Xê-vi-la </a:t>
            </a:r>
            <a:r>
              <a:rPr lang="en-US" altLang="en-US" sz="2200" dirty="0" err="1" smtClean="0">
                <a:solidFill>
                  <a:srgbClr val="000000"/>
                </a:solidFill>
                <a:latin typeface="Times New Roman" pitchFamily="18" charset="0"/>
                <a:cs typeface="Times New Roman" pitchFamily="18" charset="0"/>
              </a:rPr>
              <a:t>nước</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Tây</a:t>
            </a:r>
            <a:r>
              <a:rPr lang="en-US" altLang="en-US" sz="2200" dirty="0" smtClean="0">
                <a:solidFill>
                  <a:srgbClr val="000000"/>
                </a:solidFill>
                <a:latin typeface="Times New Roman" pitchFamily="18" charset="0"/>
                <a:cs typeface="Times New Roman" pitchFamily="18" charset="0"/>
              </a:rPr>
              <a:t> Ban </a:t>
            </a:r>
            <a:r>
              <a:rPr lang="en-US" altLang="en-US" sz="2200" dirty="0" err="1" smtClean="0">
                <a:solidFill>
                  <a:srgbClr val="000000"/>
                </a:solidFill>
                <a:latin typeface="Times New Roman" pitchFamily="18" charset="0"/>
                <a:cs typeface="Times New Roman" pitchFamily="18" charset="0"/>
              </a:rPr>
              <a:t>Nha</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có</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năm</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chiếc</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thuyền</a:t>
            </a:r>
            <a:r>
              <a:rPr lang="en-US" altLang="en-US" sz="2200" dirty="0" smtClean="0">
                <a:solidFill>
                  <a:srgbClr val="000000"/>
                </a:solidFill>
                <a:latin typeface="Times New Roman" pitchFamily="18" charset="0"/>
                <a:cs typeface="Times New Roman" pitchFamily="18" charset="0"/>
              </a:rPr>
              <a:t> </a:t>
            </a:r>
            <a:r>
              <a:rPr lang="vi-VN" altLang="en-US" sz="2200" dirty="0" smtClean="0">
                <a:solidFill>
                  <a:srgbClr val="000000"/>
                </a:solidFill>
                <a:latin typeface="Times New Roman" pitchFamily="18" charset="0"/>
                <a:cs typeface="Times New Roman" pitchFamily="18" charset="0"/>
              </a:rPr>
              <a:t>lớn </a:t>
            </a:r>
            <a:r>
              <a:rPr lang="vi-VN" altLang="en-US" sz="2200" dirty="0">
                <a:solidFill>
                  <a:srgbClr val="000000"/>
                </a:solidFill>
                <a:latin typeface="Times New Roman" pitchFamily="18" charset="0"/>
                <a:cs typeface="Times New Roman" pitchFamily="18" charset="0"/>
              </a:rPr>
              <a:t>giong buồm ra khơi. Đó là hạm đội do Ma-gien-lăng chỉ huy, với nhiệm vụ khám phá con đường trên biển dẫn đến những vùng đất mới.</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Vượt </a:t>
            </a:r>
            <a:r>
              <a:rPr lang="vi-VN" altLang="en-US" sz="2200" dirty="0">
                <a:solidFill>
                  <a:srgbClr val="000000"/>
                </a:solidFill>
                <a:latin typeface="Times New Roman" pitchFamily="18" charset="0"/>
                <a:cs typeface="Times New Roman" pitchFamily="18" charset="0"/>
              </a:rPr>
              <a:t>Đại Tây Dương, Ma-gien-lăng cho đoàn thuyền đi dọc theo bờ biển Nam Mĩ. Tới gần mỏm cực nam thì phát hiện một eo biển dẫn tới một đại dương mênh mông. Thấy sóng yên biển lặng, Ma-gien-lăng đặt tên cho đại dương mới tìm được là Thái Bình Dương.</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Thái </a:t>
            </a:r>
            <a:r>
              <a:rPr lang="vi-VN" altLang="en-US" sz="2200" dirty="0">
                <a:solidFill>
                  <a:srgbClr val="000000"/>
                </a:solidFill>
                <a:latin typeface="Times New Roman" pitchFamily="18" charset="0"/>
                <a:cs typeface="Times New Roman" pitchFamily="18" charset="0"/>
              </a:rPr>
              <a:t>Bình Dương bát ngát, đi mãi chẳng thấy bờ. Thức ăn cạn, nước ngọt hết sạch. Thủy thủ phải uống nước tiểu, ninh nhừ giày và thắt lưng da để ăn. Mỗi ngày có vài ba người chết phải ném xác xuống biển. May sao, gặp một hòn đảo nhỏ, được tiếp tế thức ăn và nước </a:t>
            </a:r>
            <a:r>
              <a:rPr lang="vi-VN" altLang="en-US" sz="2200" dirty="0" smtClean="0">
                <a:solidFill>
                  <a:srgbClr val="000000"/>
                </a:solidFill>
                <a:latin typeface="Times New Roman" pitchFamily="18" charset="0"/>
                <a:cs typeface="Times New Roman" pitchFamily="18" charset="0"/>
              </a:rPr>
              <a:t>ngọt</a:t>
            </a:r>
            <a:r>
              <a:rPr lang="en-US" altLang="en-US" sz="2200" dirty="0" smtClean="0">
                <a:solidFill>
                  <a:srgbClr val="000000"/>
                </a:solidFill>
                <a:latin typeface="Times New Roman" pitchFamily="18" charset="0"/>
                <a:cs typeface="Times New Roman" pitchFamily="18" charset="0"/>
              </a:rPr>
              <a:t>, đ</a:t>
            </a:r>
            <a:r>
              <a:rPr lang="vi-VN" altLang="en-US" sz="2200" dirty="0" smtClean="0">
                <a:solidFill>
                  <a:srgbClr val="000000"/>
                </a:solidFill>
                <a:latin typeface="Times New Roman" pitchFamily="18" charset="0"/>
                <a:cs typeface="Times New Roman" pitchFamily="18" charset="0"/>
              </a:rPr>
              <a:t>oàn </a:t>
            </a:r>
            <a:r>
              <a:rPr lang="vi-VN" altLang="en-US" sz="2200" dirty="0">
                <a:solidFill>
                  <a:srgbClr val="000000"/>
                </a:solidFill>
                <a:latin typeface="Times New Roman" pitchFamily="18" charset="0"/>
                <a:cs typeface="Times New Roman" pitchFamily="18" charset="0"/>
              </a:rPr>
              <a:t>thám hiểm ổn định được tinh thần.</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Đoạn </a:t>
            </a:r>
            <a:r>
              <a:rPr lang="vi-VN" altLang="en-US" sz="2200" dirty="0">
                <a:solidFill>
                  <a:srgbClr val="000000"/>
                </a:solidFill>
                <a:latin typeface="Times New Roman" pitchFamily="18" charset="0"/>
                <a:cs typeface="Times New Roman" pitchFamily="18" charset="0"/>
              </a:rPr>
              <a:t>đường từ đó có nhiều đảo hơn. Không phải lo thiếu thức ăn, nước uống nhưng lại nảy sinh những khó khăn mới. Trong một trận giao tranh với dân đảo Ma-tan, Ma-gien-lăng đã bỏ mình, không kịp nhìn thấy kết quả công việc mình làm.</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Những </a:t>
            </a:r>
            <a:r>
              <a:rPr lang="vi-VN" altLang="en-US" sz="2200" dirty="0">
                <a:solidFill>
                  <a:srgbClr val="000000"/>
                </a:solidFill>
                <a:latin typeface="Times New Roman" pitchFamily="18" charset="0"/>
                <a:cs typeface="Times New Roman" pitchFamily="18" charset="0"/>
              </a:rPr>
              <a:t>thủy thủ còn lại tiếp tục vượt Ấn Độ Dương tìm đường trở về châu Âu. Ngày 8 tháng 9 năm 1522, đoàn thám hiểm chỉ còn một chiếc thuyền với mười tám thủy thủ trở về Tây Ban Nha.</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Chuyến </a:t>
            </a:r>
            <a:r>
              <a:rPr lang="vi-VN" altLang="en-US" sz="2200" dirty="0">
                <a:solidFill>
                  <a:srgbClr val="000000"/>
                </a:solidFill>
                <a:latin typeface="Times New Roman" pitchFamily="18" charset="0"/>
                <a:cs typeface="Times New Roman" pitchFamily="18" charset="0"/>
              </a:rPr>
              <a:t>đi đầu tiên vòng quanh thế giới của Ma-gien-lăng kéo dài 1083 ngày, mất bốn chiếc thuyền lớn với gần hai trăm người bỏ mạng dọc đường. Nhưng đoàn thám hiểm đã hoàn thành </a:t>
            </a:r>
            <a:r>
              <a:rPr lang="en-US" altLang="en-US" sz="2200" dirty="0" smtClean="0">
                <a:solidFill>
                  <a:srgbClr val="000000"/>
                </a:solidFill>
                <a:latin typeface="Times New Roman" pitchFamily="18" charset="0"/>
                <a:cs typeface="Times New Roman" pitchFamily="18" charset="0"/>
              </a:rPr>
              <a:t>s</a:t>
            </a:r>
            <a:r>
              <a:rPr lang="vi-VN" altLang="en-US" sz="2200" dirty="0" smtClean="0">
                <a:solidFill>
                  <a:srgbClr val="000000"/>
                </a:solidFill>
                <a:latin typeface="Times New Roman" pitchFamily="18" charset="0"/>
                <a:cs typeface="Times New Roman" pitchFamily="18" charset="0"/>
              </a:rPr>
              <a:t>ứ </a:t>
            </a:r>
            <a:r>
              <a:rPr lang="vi-VN" altLang="en-US" sz="2200" dirty="0">
                <a:solidFill>
                  <a:srgbClr val="000000"/>
                </a:solidFill>
                <a:latin typeface="Times New Roman" pitchFamily="18" charset="0"/>
                <a:cs typeface="Times New Roman" pitchFamily="18" charset="0"/>
              </a:rPr>
              <a:t>mạng, khẳng định trái đất hình cầu, phát hiện Thái Bình Dương và nhiều vùng </a:t>
            </a:r>
            <a:r>
              <a:rPr lang="vi-VN" altLang="en-US" sz="2200">
                <a:solidFill>
                  <a:srgbClr val="000000"/>
                </a:solidFill>
                <a:latin typeface="Times New Roman" pitchFamily="18" charset="0"/>
                <a:cs typeface="Times New Roman" pitchFamily="18" charset="0"/>
              </a:rPr>
              <a:t>đất </a:t>
            </a:r>
            <a:r>
              <a:rPr lang="vi-VN" altLang="en-US" sz="2200" smtClean="0">
                <a:solidFill>
                  <a:srgbClr val="000000"/>
                </a:solidFill>
                <a:latin typeface="Times New Roman" pitchFamily="18" charset="0"/>
                <a:cs typeface="Times New Roman" pitchFamily="18" charset="0"/>
              </a:rPr>
              <a:t>mới</a:t>
            </a:r>
            <a:r>
              <a:rPr lang="en-US" altLang="en-US" sz="2200" smtClean="0">
                <a:solidFill>
                  <a:srgbClr val="000000"/>
                </a:solidFill>
                <a:latin typeface="Times New Roman" pitchFamily="18" charset="0"/>
                <a:cs typeface="Times New Roman" pitchFamily="18" charset="0"/>
              </a:rPr>
              <a:t>.</a:t>
            </a:r>
            <a:endParaRPr lang="en-US" altLang="en-US" sz="2200" i="1" dirty="0" smtClean="0">
              <a:solidFill>
                <a:srgbClr val="000000"/>
              </a:solidFill>
              <a:latin typeface="Times New Roman" pitchFamily="18" charset="0"/>
              <a:cs typeface="Times New Roman" pitchFamily="18" charset="0"/>
            </a:endParaRPr>
          </a:p>
          <a:p>
            <a:pPr algn="r"/>
            <a:r>
              <a:rPr lang="vi-VN" altLang="en-US" sz="2200" i="1" dirty="0" smtClean="0">
                <a:solidFill>
                  <a:srgbClr val="000000"/>
                </a:solidFill>
                <a:latin typeface="Times New Roman" pitchFamily="18" charset="0"/>
                <a:cs typeface="Times New Roman" pitchFamily="18" charset="0"/>
              </a:rPr>
              <a:t>Theo</a:t>
            </a:r>
            <a:r>
              <a:rPr lang="vi-VN" altLang="en-US" sz="2200" i="1" dirty="0">
                <a:solidFill>
                  <a:srgbClr val="000000"/>
                </a:solidFill>
                <a:latin typeface="Times New Roman" pitchFamily="18" charset="0"/>
                <a:cs typeface="Times New Roman" pitchFamily="18" charset="0"/>
              </a:rPr>
              <a:t> </a:t>
            </a:r>
            <a:r>
              <a:rPr lang="vi-VN" altLang="en-US" sz="2200" b="1" dirty="0">
                <a:solidFill>
                  <a:srgbClr val="000000"/>
                </a:solidFill>
                <a:latin typeface="Times New Roman" pitchFamily="18" charset="0"/>
                <a:cs typeface="Times New Roman" pitchFamily="18" charset="0"/>
              </a:rPr>
              <a:t>TRẦN DIỆU TẤN</a:t>
            </a:r>
            <a:r>
              <a:rPr lang="vi-VN" altLang="en-US" sz="2200" dirty="0">
                <a:solidFill>
                  <a:srgbClr val="000000"/>
                </a:solidFill>
                <a:latin typeface="Times New Roman" pitchFamily="18" charset="0"/>
                <a:cs typeface="Times New Roman" pitchFamily="18" charset="0"/>
              </a:rPr>
              <a:t> và </a:t>
            </a:r>
            <a:r>
              <a:rPr lang="vi-VN" altLang="en-US" sz="2200" b="1">
                <a:solidFill>
                  <a:srgbClr val="000000"/>
                </a:solidFill>
                <a:latin typeface="Times New Roman" pitchFamily="18" charset="0"/>
                <a:cs typeface="Times New Roman" pitchFamily="18" charset="0"/>
              </a:rPr>
              <a:t>ĐỖ </a:t>
            </a:r>
            <a:r>
              <a:rPr lang="vi-VN" altLang="en-US" sz="2200" b="1" smtClean="0">
                <a:solidFill>
                  <a:srgbClr val="000000"/>
                </a:solidFill>
                <a:latin typeface="Times New Roman" pitchFamily="18" charset="0"/>
                <a:cs typeface="Times New Roman" pitchFamily="18" charset="0"/>
              </a:rPr>
              <a:t>THÁI</a:t>
            </a:r>
            <a:endParaRPr lang="vi-VN" altLang="en-US" sz="22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5274004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500"/>
                                        <p:tgtEl>
                                          <p:spTgt spid="13"/>
                                        </p:tgtEl>
                                      </p:cBhvr>
                                    </p:animEffect>
                                  </p:childTnLst>
                                </p:cTn>
                              </p:par>
                            </p:childTnLst>
                          </p:cTn>
                        </p:par>
                        <p:par>
                          <p:cTn id="50" fill="hold">
                            <p:stCondLst>
                              <p:cond delay="2000"/>
                            </p:stCondLst>
                            <p:childTnLst>
                              <p:par>
                                <p:cTn id="51" presetID="22" presetClass="entr" presetSubtype="8"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left)">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1202</TotalTime>
  <Words>1044</Words>
  <Application>Microsoft Office PowerPoint</Application>
  <PresentationFormat>Widescreen</PresentationFormat>
  <Paragraphs>141</Paragraphs>
  <Slides>26</Slides>
  <Notes>20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等线</vt:lpstr>
      <vt:lpstr>UTM Avo</vt:lpstr>
      <vt:lpstr>Arial</vt:lpstr>
      <vt:lpstr>UVN Minh Map</vt:lpstr>
      <vt:lpstr>思源宋体 SemiBold</vt:lpstr>
      <vt:lpstr>字魂80号-萌趣小鱼体</vt:lpstr>
      <vt:lpstr>UVN Hoa Dao</vt:lpstr>
      <vt:lpstr>思源宋体 Heavy</vt:lpstr>
      <vt:lpstr>Times New Roman</vt:lpstr>
      <vt:lpstr>Wingdings</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creator>KTUTS; Olivia Fung</dc:creator>
  <cp:lastModifiedBy>User</cp:lastModifiedBy>
  <cp:revision>E24</cp:revision>
  <dcterms:created xsi:type="dcterms:W3CDTF">2019-07-03T14:21:28Z</dcterms:created>
  <dcterms:modified xsi:type="dcterms:W3CDTF">2022-03-27T19:02:27Z</dcterms:modified>
  <cp:version>E37</cp:version>
</cp:coreProperties>
</file>