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9" r:id="rId2"/>
    <p:sldId id="260" r:id="rId3"/>
    <p:sldId id="274" r:id="rId4"/>
    <p:sldId id="269" r:id="rId5"/>
    <p:sldId id="270" r:id="rId6"/>
    <p:sldId id="271" r:id="rId7"/>
    <p:sldId id="327" r:id="rId8"/>
    <p:sldId id="328" r:id="rId9"/>
    <p:sldId id="329" r:id="rId10"/>
    <p:sldId id="277" r:id="rId11"/>
    <p:sldId id="326" r:id="rId12"/>
    <p:sldId id="330" r:id="rId13"/>
    <p:sldId id="331" r:id="rId14"/>
    <p:sldId id="275" r:id="rId15"/>
    <p:sldId id="333" r:id="rId16"/>
    <p:sldId id="334" r:id="rId17"/>
  </p:sldIdLst>
  <p:sldSz cx="12192000" cy="6858000"/>
  <p:notesSz cx="6858000" cy="9144000"/>
  <p:embeddedFontLst>
    <p:embeddedFont>
      <p:font typeface="UTM American Sans" panose="02040603050506020204" pitchFamily="18" charset="0"/>
      <p:regular r:id="rId19"/>
    </p:embeddedFont>
    <p:embeddedFont>
      <p:font typeface="Roboto Condensed" panose="02000000000000000000" pitchFamily="2" charset="0"/>
      <p:regular r:id="rId20"/>
      <p:bold r:id="rId21"/>
      <p:italic r:id="rId22"/>
      <p:boldItalic r:id="rId23"/>
    </p:embeddedFont>
    <p:embeddedFont>
      <p:font typeface="Roboto Condensed Bold" panose="02000000000000000000" pitchFamily="2" charset="0"/>
      <p:bold r:id="rId24"/>
    </p:embeddedFont>
    <p:embeddedFont>
      <p:font typeface="UTM Scriptina KT" panose="02000500000000000000" pitchFamily="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UTM Mother" panose="02040603050506020204" pitchFamily="18" charset="0"/>
      <p:regular r:id="rId30"/>
    </p:embeddedFont>
    <p:embeddedFont>
      <p:font typeface="Roboto Condensed Regular" panose="02000000000000000000" pitchFamily="2" charset="0"/>
      <p:regular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  <p:embeddedFont>
      <p:font typeface="UTM Edwardian" panose="02040603050506020204" pitchFamily="18" charset="0"/>
      <p:regular r:id="rId36"/>
      <p:bold r:id="rId37"/>
    </p:embeddedFont>
  </p:embeddedFontLst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C8604"/>
    <a:srgbClr val="BA0D01"/>
    <a:srgbClr val="BF6001"/>
    <a:srgbClr val="FFC000"/>
    <a:srgbClr val="E79FBA"/>
    <a:srgbClr val="BDFD91"/>
    <a:srgbClr val="6D7118"/>
    <a:srgbClr val="1B8D83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76" autoAdjust="0"/>
    <p:restoredTop sz="94840" autoAdjust="0"/>
  </p:normalViewPr>
  <p:slideViewPr>
    <p:cSldViewPr snapToGrid="0">
      <p:cViewPr varScale="1">
        <p:scale>
          <a:sx n="81" d="100"/>
          <a:sy n="81" d="100"/>
        </p:scale>
        <p:origin x="93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Yêu</a:t>
            </a:r>
            <a:r>
              <a:rPr lang="en-US" baseline="0" smtClean="0"/>
              <a:t> cầu HS nói tiếp để hoàn thành câu</a:t>
            </a:r>
            <a:br>
              <a:rPr lang="en-US" baseline="0" smtClean="0"/>
            </a:br>
            <a:r>
              <a:rPr lang="en-US" baseline="0" smtClean="0"/>
              <a:t>HS trả lời xong thì bấm để xem thử 1 số đáp án gợi ý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12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Yêu</a:t>
            </a:r>
            <a:r>
              <a:rPr lang="en-US" baseline="0" smtClean="0"/>
              <a:t> cầu HS nói tiếp để hoàn thành câu</a:t>
            </a:r>
            <a:br>
              <a:rPr lang="en-US" baseline="0" smtClean="0"/>
            </a:br>
            <a:r>
              <a:rPr lang="en-US" baseline="0" smtClean="0"/>
              <a:t>HS trả lời xong thì bấm để xem thử đáp án gợi ý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143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Bấm</a:t>
            </a:r>
            <a:r>
              <a:rPr lang="en-US" baseline="0" smtClean="0"/>
              <a:t> để chọn bài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025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Bấm</a:t>
            </a:r>
            <a:r>
              <a:rPr lang="en-US" baseline="0" smtClean="0"/>
              <a:t> nhà gỗ để trở về Slide chọn bài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482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Bấm</a:t>
            </a:r>
            <a:r>
              <a:rPr lang="en-US" baseline="0" smtClean="0"/>
              <a:t> nhà gỗ để trở về Slide chọn bài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744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Bấm</a:t>
            </a:r>
            <a:r>
              <a:rPr lang="en-US" baseline="0" smtClean="0"/>
              <a:t> tiếp để xem bản đồ nước Bỉ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916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Bấm</a:t>
            </a:r>
            <a:r>
              <a:rPr lang="en-US" baseline="0" smtClean="0"/>
              <a:t> vào bản đồ để liên kết với link Google Map (vị trí bản đồ nước Bỉ)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https://www.google.com/maps/place/B%E1%BB%89/@50.7884142,1.5837004,6.12z/data=!4m5!3m4!1s0x47c17d64edf39797:0x47ebf2b439e60ff2!8m2!3d50.503887!4d4.469936?hl=vi</a:t>
            </a:r>
            <a:br>
              <a:rPr lang="en-US" smtClean="0"/>
            </a:br>
            <a:r>
              <a:rPr lang="en-US" smtClean="0"/>
              <a:t>Bấm</a:t>
            </a:r>
            <a:r>
              <a:rPr lang="en-US" baseline="0" smtClean="0"/>
              <a:t> nhà gỗ để trở về Slide chọn bài tập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441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Bấm</a:t>
            </a:r>
            <a:r>
              <a:rPr lang="en-US" baseline="0" smtClean="0"/>
              <a:t> nhà gỗ để trở về Slide chọn bài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332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0934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teamKTUTS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0" b="-8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 userDrawn="1"/>
        </p:nvSpPr>
        <p:spPr>
          <a:xfrm>
            <a:off x="11136810" y="6200090"/>
            <a:ext cx="1013098" cy="5770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b="1" kern="0" smtClean="0">
                <a:solidFill>
                  <a:srgbClr val="2C2E3C"/>
                </a:solidFill>
                <a:latin typeface="UTM Scriptina KT" panose="02000500000000000000" pitchFamily="2" charset="0"/>
                <a:ea typeface="Roboto Condensed"/>
                <a:cs typeface="Roboto Condensed Regular" charset="0"/>
                <a:sym typeface="Roboto Condensed"/>
              </a:rPr>
              <a:t>Ktuts</a:t>
            </a:r>
            <a:endParaRPr sz="2500" kern="0" dirty="0">
              <a:solidFill>
                <a:srgbClr val="6A6E77"/>
              </a:solidFill>
              <a:latin typeface="UTM Scriptina KT" panose="02000500000000000000" pitchFamily="2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8A8E76-D871-4E11-82D8-3C15447D397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7858" y="19916921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A5725F-6C2A-4CE4-A37E-675117279A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2" y="7648721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550520D-8F50-4F77-A776-44EE130ED73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342" y="-17268679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F7998AE-C9F8-4E40-B0F1-1C616B98F81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02929" y="-17220274"/>
            <a:ext cx="1881378" cy="1625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22C09E-345D-449A-B0D7-DD6371FDEB49}"/>
              </a:ext>
            </a:extLst>
          </p:cNvPr>
          <p:cNvSpPr txBox="1"/>
          <p:nvPr userDrawn="1"/>
        </p:nvSpPr>
        <p:spPr>
          <a:xfrm>
            <a:off x="2369532" y="810414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F269A8-0F2A-48AC-A740-68FA4D8C642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742" y="20221721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slide" Target="slide16.xml"/><Relationship Id="rId4" Type="http://schemas.openxmlformats.org/officeDocument/2006/relationships/slide" Target="slide12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place/B%E1%BB%89/@50.7884142,1.5837004,6.12z/data=!4m5!3m4!1s0x47c17d64edf39797:0x47ebf2b439e60ff2!8m2!3d50.503887!4d4.469936?hl=vi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slide" Target="slide10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slide" Target="slide10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BE8817F-9974-4FD5-A3C7-AFFAA21B4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" y="7094"/>
            <a:ext cx="12325039" cy="6957585"/>
          </a:xfrm>
          <a:prstGeom prst="rect">
            <a:avLst/>
          </a:prstGeom>
        </p:spPr>
      </p:pic>
      <p:pic>
        <p:nvPicPr>
          <p:cNvPr id="5" name="图片 4" descr="图片包含 鸟, 色彩绚丽的&#10;&#10;描述已自动生成">
            <a:extLst>
              <a:ext uri="{FF2B5EF4-FFF2-40B4-BE49-F238E27FC236}">
                <a16:creationId xmlns:a16="http://schemas.microsoft.com/office/drawing/2014/main" id="{BBEFBFF0-0186-4BCE-9ECE-C807DAA57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9" b="45148"/>
          <a:stretch/>
        </p:blipFill>
        <p:spPr>
          <a:xfrm>
            <a:off x="555023" y="-741612"/>
            <a:ext cx="10198033" cy="9023612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D8B94F15-B3EE-48B5-B423-554364857F86}"/>
              </a:ext>
            </a:extLst>
          </p:cNvPr>
          <p:cNvSpPr/>
          <p:nvPr/>
        </p:nvSpPr>
        <p:spPr>
          <a:xfrm>
            <a:off x="6111518" y="3970868"/>
            <a:ext cx="3810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Group 9"/>
          <p:cNvGrpSpPr/>
          <p:nvPr/>
        </p:nvGrpSpPr>
        <p:grpSpPr>
          <a:xfrm>
            <a:off x="1538265" y="975216"/>
            <a:ext cx="3674435" cy="2046193"/>
            <a:chOff x="3747445" y="1238138"/>
            <a:chExt cx="3121367" cy="2046193"/>
          </a:xfrm>
        </p:grpSpPr>
        <p:sp>
          <p:nvSpPr>
            <p:cNvPr id="2" name="Rectangle 1"/>
            <p:cNvSpPr/>
            <p:nvPr/>
          </p:nvSpPr>
          <p:spPr>
            <a:xfrm>
              <a:off x="3808112" y="1318148"/>
              <a:ext cx="3060700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Nghe</a:t>
              </a:r>
              <a:endParaRPr lang="en-US" sz="9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747445" y="1238138"/>
              <a:ext cx="3060700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 smtClean="0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27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Nghe</a:t>
              </a:r>
              <a:endParaRPr lang="en-US" sz="9500" b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127015" y="2015461"/>
            <a:ext cx="3225908" cy="2029906"/>
            <a:chOff x="3294071" y="2745676"/>
            <a:chExt cx="2740351" cy="2029906"/>
          </a:xfrm>
        </p:grpSpPr>
        <p:sp>
          <p:nvSpPr>
            <p:cNvPr id="13" name="Rectangle 12"/>
            <p:cNvSpPr/>
            <p:nvPr/>
          </p:nvSpPr>
          <p:spPr>
            <a:xfrm>
              <a:off x="3362342" y="2809399"/>
              <a:ext cx="2672080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lời</a:t>
              </a:r>
              <a:endParaRPr lang="en-US" sz="9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294071" y="2745676"/>
              <a:ext cx="2672080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 smtClean="0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lời</a:t>
              </a:r>
              <a:endParaRPr lang="en-US" sz="9500" b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492518" y="3523255"/>
            <a:ext cx="3566047" cy="2029906"/>
            <a:chOff x="6516010" y="2712433"/>
            <a:chExt cx="3029293" cy="2029906"/>
          </a:xfrm>
        </p:grpSpPr>
        <p:sp>
          <p:nvSpPr>
            <p:cNvPr id="16" name="Rectangle 15"/>
            <p:cNvSpPr/>
            <p:nvPr/>
          </p:nvSpPr>
          <p:spPr>
            <a:xfrm>
              <a:off x="6584281" y="2776156"/>
              <a:ext cx="2961022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chim</a:t>
              </a:r>
              <a:endParaRPr lang="en-US" sz="9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516010" y="2712433"/>
              <a:ext cx="2961022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 smtClean="0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chim</a:t>
              </a:r>
              <a:endParaRPr lang="en-US" sz="9500" b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933695" y="4601931"/>
            <a:ext cx="3225908" cy="2029906"/>
            <a:chOff x="5324441" y="3867572"/>
            <a:chExt cx="2740351" cy="2029906"/>
          </a:xfrm>
        </p:grpSpPr>
        <p:sp>
          <p:nvSpPr>
            <p:cNvPr id="17" name="Rectangle 16"/>
            <p:cNvSpPr/>
            <p:nvPr/>
          </p:nvSpPr>
          <p:spPr>
            <a:xfrm>
              <a:off x="5392712" y="3931295"/>
              <a:ext cx="2672080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nói</a:t>
              </a:r>
              <a:endParaRPr lang="en-US" sz="9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324441" y="3867572"/>
              <a:ext cx="2672080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 smtClean="0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nói</a:t>
              </a:r>
              <a:endParaRPr lang="en-US" sz="9500" b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</a:endParaRPr>
            </a:p>
          </p:txBody>
        </p:sp>
      </p:grpSp>
      <p:sp>
        <p:nvSpPr>
          <p:cNvPr id="26" name="Round Diagonal Corner Rectangle 25"/>
          <p:cNvSpPr/>
          <p:nvPr/>
        </p:nvSpPr>
        <p:spPr>
          <a:xfrm>
            <a:off x="243840" y="225953"/>
            <a:ext cx="3243383" cy="1001351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smtClean="0">
                <a:solidFill>
                  <a:srgbClr val="6D71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CHÍNH TẢ</a:t>
            </a:r>
            <a:endParaRPr lang="en-US" sz="5500">
              <a:solidFill>
                <a:srgbClr val="6D711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183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CC752AB1-0D57-48DB-B0C6-D82E55721F8E}"/>
              </a:ext>
            </a:extLst>
          </p:cNvPr>
          <p:cNvSpPr/>
          <p:nvPr/>
        </p:nvSpPr>
        <p:spPr>
          <a:xfrm>
            <a:off x="1357533" y="838201"/>
            <a:ext cx="9422650" cy="51816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32C12CA-C6F4-4433-AF4F-222B7C8D85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088" y="1955441"/>
            <a:ext cx="4064359" cy="406435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423579" y="1048732"/>
            <a:ext cx="3350452" cy="993268"/>
            <a:chOff x="1427672" y="2172564"/>
            <a:chExt cx="3350452" cy="993268"/>
          </a:xfrm>
        </p:grpSpPr>
        <p:sp>
          <p:nvSpPr>
            <p:cNvPr id="6" name="Design…">
              <a:hlinkClick r:id="rId4" action="ppaction://hlinksldjump"/>
              <a:extLst>
                <a:ext uri="{FF2B5EF4-FFF2-40B4-BE49-F238E27FC236}">
                  <a16:creationId xmlns:a16="http://schemas.microsoft.com/office/drawing/2014/main" id="{217428D3-3477-4AD6-A9C5-F6754A4F69F9}"/>
                </a:ext>
              </a:extLst>
            </p:cNvPr>
            <p:cNvSpPr txBox="1"/>
            <p:nvPr/>
          </p:nvSpPr>
          <p:spPr>
            <a:xfrm>
              <a:off x="2453770" y="2210628"/>
              <a:ext cx="2324354" cy="6996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12750" hangingPunct="0">
                <a:lnSpc>
                  <a:spcPct val="150000"/>
                </a:lnSpc>
                <a:defRPr>
                  <a:solidFill>
                    <a:srgbClr val="2C2E3C"/>
                  </a:solidFill>
                  <a:latin typeface="Roboto Condensed"/>
                  <a:ea typeface="Roboto Condensed"/>
                  <a:cs typeface="Roboto Condensed"/>
                  <a:sym typeface="Roboto Condensed"/>
                </a:defRPr>
              </a:pPr>
              <a:r>
                <a:rPr lang="en-US" sz="3500" b="1" kern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  <a:ea typeface="Roboto Condensed" panose="02000000000000000000" pitchFamily="2" charset="0"/>
                  <a:sym typeface="Roboto Condensed"/>
                </a:rPr>
                <a:t>Bài tập 2a</a:t>
              </a:r>
              <a:endParaRPr sz="35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  <a:ea typeface="Roboto Condensed" panose="02000000000000000000" pitchFamily="2" charset="0"/>
                <a:cs typeface="Roboto Condensed Regular" charset="0"/>
                <a:sym typeface="Akrobat Regular"/>
              </a:endParaRPr>
            </a:p>
          </p:txBody>
        </p:sp>
        <p:pic>
          <p:nvPicPr>
            <p:cNvPr id="3" name="Picture 2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672" y="2172564"/>
              <a:ext cx="993268" cy="993268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483476" y="2434600"/>
            <a:ext cx="3290555" cy="979025"/>
            <a:chOff x="2453770" y="3698550"/>
            <a:chExt cx="3290555" cy="979025"/>
          </a:xfrm>
        </p:grpSpPr>
        <p:sp>
          <p:nvSpPr>
            <p:cNvPr id="5" name="Usage…">
              <a:hlinkClick r:id="rId6" action="ppaction://hlinksldjump"/>
              <a:extLst>
                <a:ext uri="{FF2B5EF4-FFF2-40B4-BE49-F238E27FC236}">
                  <a16:creationId xmlns:a16="http://schemas.microsoft.com/office/drawing/2014/main" id="{4C9F45A8-0E87-4888-AA4D-8F03F870400C}"/>
                </a:ext>
              </a:extLst>
            </p:cNvPr>
            <p:cNvSpPr txBox="1"/>
            <p:nvPr/>
          </p:nvSpPr>
          <p:spPr>
            <a:xfrm>
              <a:off x="2453770" y="3717959"/>
              <a:ext cx="2311530" cy="6996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12750" hangingPunct="0">
                <a:lnSpc>
                  <a:spcPct val="150000"/>
                </a:lnSpc>
                <a:defRPr>
                  <a:solidFill>
                    <a:srgbClr val="2C2E3C"/>
                  </a:solidFill>
                  <a:latin typeface="Roboto Condensed"/>
                  <a:ea typeface="Roboto Condensed"/>
                  <a:cs typeface="Roboto Condensed"/>
                  <a:sym typeface="Roboto Condensed"/>
                </a:defRPr>
              </a:pPr>
              <a:r>
                <a:rPr lang="en-US" sz="3500" b="1" kern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  <a:ea typeface="Roboto Condensed" panose="02000000000000000000" pitchFamily="2" charset="0"/>
                  <a:sym typeface="Roboto Condensed"/>
                </a:rPr>
                <a:t>Bài tập 2b</a:t>
              </a:r>
              <a:endParaRPr sz="35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  <a:ea typeface="Roboto Condensed" panose="02000000000000000000" pitchFamily="2" charset="0"/>
                <a:sym typeface="Roboto Condensed"/>
              </a:endParaRPr>
            </a:p>
          </p:txBody>
        </p:sp>
        <p:pic>
          <p:nvPicPr>
            <p:cNvPr id="9" name="Picture 8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5300" y="3698550"/>
              <a:ext cx="979025" cy="979025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204233" y="3492946"/>
            <a:ext cx="3299744" cy="993268"/>
            <a:chOff x="1489602" y="2063833"/>
            <a:chExt cx="3299744" cy="993268"/>
          </a:xfrm>
        </p:grpSpPr>
        <p:sp>
          <p:nvSpPr>
            <p:cNvPr id="14" name="Design…">
              <a:hlinkClick r:id="rId8" action="ppaction://hlinksldjump"/>
              <a:extLst>
                <a:ext uri="{FF2B5EF4-FFF2-40B4-BE49-F238E27FC236}">
                  <a16:creationId xmlns:a16="http://schemas.microsoft.com/office/drawing/2014/main" id="{217428D3-3477-4AD6-A9C5-F6754A4F69F9}"/>
                </a:ext>
              </a:extLst>
            </p:cNvPr>
            <p:cNvSpPr txBox="1"/>
            <p:nvPr/>
          </p:nvSpPr>
          <p:spPr>
            <a:xfrm>
              <a:off x="2453770" y="2210628"/>
              <a:ext cx="2335576" cy="6996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12750" hangingPunct="0">
                <a:lnSpc>
                  <a:spcPct val="150000"/>
                </a:lnSpc>
                <a:defRPr>
                  <a:solidFill>
                    <a:srgbClr val="2C2E3C"/>
                  </a:solidFill>
                  <a:latin typeface="Roboto Condensed"/>
                  <a:ea typeface="Roboto Condensed"/>
                  <a:cs typeface="Roboto Condensed"/>
                  <a:sym typeface="Roboto Condensed"/>
                </a:defRPr>
              </a:pPr>
              <a:r>
                <a:rPr lang="en-US" sz="3500" b="1" kern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  <a:ea typeface="Roboto Condensed" panose="02000000000000000000" pitchFamily="2" charset="0"/>
                  <a:sym typeface="Roboto Condensed"/>
                </a:rPr>
                <a:t>Bài tập 3a</a:t>
              </a:r>
              <a:endParaRPr sz="35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  <a:ea typeface="Roboto Condensed" panose="02000000000000000000" pitchFamily="2" charset="0"/>
                <a:cs typeface="Roboto Condensed Regular" charset="0"/>
                <a:sym typeface="Akrobat Regular"/>
              </a:endParaRPr>
            </a:p>
          </p:txBody>
        </p:sp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9602" y="2063833"/>
              <a:ext cx="993268" cy="993268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7310425" y="4656555"/>
            <a:ext cx="3301777" cy="979025"/>
            <a:chOff x="2453770" y="3621335"/>
            <a:chExt cx="3301777" cy="979025"/>
          </a:xfrm>
        </p:grpSpPr>
        <p:sp>
          <p:nvSpPr>
            <p:cNvPr id="17" name="Usage…">
              <a:hlinkClick r:id="rId10" action="ppaction://hlinksldjump"/>
              <a:extLst>
                <a:ext uri="{FF2B5EF4-FFF2-40B4-BE49-F238E27FC236}">
                  <a16:creationId xmlns:a16="http://schemas.microsoft.com/office/drawing/2014/main" id="{4C9F45A8-0E87-4888-AA4D-8F03F870400C}"/>
                </a:ext>
              </a:extLst>
            </p:cNvPr>
            <p:cNvSpPr txBox="1"/>
            <p:nvPr/>
          </p:nvSpPr>
          <p:spPr>
            <a:xfrm>
              <a:off x="2453770" y="3717959"/>
              <a:ext cx="2322752" cy="6996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12750" hangingPunct="0">
                <a:lnSpc>
                  <a:spcPct val="150000"/>
                </a:lnSpc>
                <a:defRPr>
                  <a:solidFill>
                    <a:srgbClr val="2C2E3C"/>
                  </a:solidFill>
                  <a:latin typeface="Roboto Condensed"/>
                  <a:ea typeface="Roboto Condensed"/>
                  <a:cs typeface="Roboto Condensed"/>
                  <a:sym typeface="Roboto Condensed"/>
                </a:defRPr>
              </a:pPr>
              <a:r>
                <a:rPr lang="en-US" sz="3500" b="1" kern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  <a:ea typeface="Roboto Condensed" panose="02000000000000000000" pitchFamily="2" charset="0"/>
                  <a:sym typeface="Roboto Condensed"/>
                </a:rPr>
                <a:t>Bài tập 3b</a:t>
              </a:r>
              <a:endParaRPr sz="35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  <a:ea typeface="Roboto Condensed" panose="02000000000000000000" pitchFamily="2" charset="0"/>
                <a:sym typeface="Roboto Condensed"/>
              </a:endParaRPr>
            </a:p>
          </p:txBody>
        </p:sp>
        <p:pic>
          <p:nvPicPr>
            <p:cNvPr id="18" name="Picture 17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6522" y="3621335"/>
              <a:ext cx="979025" cy="9790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8357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BE8817F-9974-4FD5-A3C7-AFFAA21B4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" y="7094"/>
            <a:ext cx="12325039" cy="6957585"/>
          </a:xfrm>
          <a:prstGeom prst="rect">
            <a:avLst/>
          </a:prstGeom>
        </p:spPr>
      </p:pic>
      <p:pic>
        <p:nvPicPr>
          <p:cNvPr id="5" name="图片 4" descr="图片包含 鸟, 色彩绚丽的&#10;&#10;描述已自动生成">
            <a:extLst>
              <a:ext uri="{FF2B5EF4-FFF2-40B4-BE49-F238E27FC236}">
                <a16:creationId xmlns:a16="http://schemas.microsoft.com/office/drawing/2014/main" id="{BBEFBFF0-0186-4BCE-9ECE-C807DAA57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9" b="45148"/>
          <a:stretch/>
        </p:blipFill>
        <p:spPr>
          <a:xfrm>
            <a:off x="555023" y="-741612"/>
            <a:ext cx="10198033" cy="9023612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D8B94F15-B3EE-48B5-B423-554364857F86}"/>
              </a:ext>
            </a:extLst>
          </p:cNvPr>
          <p:cNvSpPr/>
          <p:nvPr/>
        </p:nvSpPr>
        <p:spPr>
          <a:xfrm>
            <a:off x="6111518" y="3970868"/>
            <a:ext cx="3810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Group 21"/>
          <p:cNvGrpSpPr/>
          <p:nvPr/>
        </p:nvGrpSpPr>
        <p:grpSpPr>
          <a:xfrm>
            <a:off x="4065261" y="1863637"/>
            <a:ext cx="3177555" cy="2043508"/>
            <a:chOff x="3335146" y="2732074"/>
            <a:chExt cx="2699276" cy="2043508"/>
          </a:xfrm>
        </p:grpSpPr>
        <p:sp>
          <p:nvSpPr>
            <p:cNvPr id="13" name="Rectangle 12"/>
            <p:cNvSpPr/>
            <p:nvPr/>
          </p:nvSpPr>
          <p:spPr>
            <a:xfrm>
              <a:off x="3362342" y="2809399"/>
              <a:ext cx="2672080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Tạm</a:t>
              </a:r>
              <a:endParaRPr lang="en-US" sz="9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35146" y="2732074"/>
              <a:ext cx="2672080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 smtClean="0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Tạm</a:t>
              </a:r>
              <a:endParaRPr lang="en-US" sz="9500" b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846598" y="4161368"/>
            <a:ext cx="3566047" cy="2029906"/>
            <a:chOff x="6516010" y="2712433"/>
            <a:chExt cx="3029293" cy="2029906"/>
          </a:xfrm>
        </p:grpSpPr>
        <p:sp>
          <p:nvSpPr>
            <p:cNvPr id="16" name="Rectangle 15"/>
            <p:cNvSpPr/>
            <p:nvPr/>
          </p:nvSpPr>
          <p:spPr>
            <a:xfrm>
              <a:off x="6584281" y="2776156"/>
              <a:ext cx="2961022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b</a:t>
              </a:r>
              <a:r>
                <a:rPr lang="en-US" sz="95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iệt</a:t>
              </a:r>
              <a:endParaRPr lang="en-US" sz="9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516010" y="2712433"/>
              <a:ext cx="2961022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 smtClean="0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biệt</a:t>
              </a:r>
              <a:endParaRPr lang="en-US" sz="9500" b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0246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0DF1DD3B-14CB-41A7-9788-693F86BAAD88}"/>
              </a:ext>
            </a:extLst>
          </p:cNvPr>
          <p:cNvSpPr/>
          <p:nvPr/>
        </p:nvSpPr>
        <p:spPr>
          <a:xfrm>
            <a:off x="659758" y="260861"/>
            <a:ext cx="10914926" cy="636853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500"/>
          </a:p>
        </p:txBody>
      </p:sp>
      <p:grpSp>
        <p:nvGrpSpPr>
          <p:cNvPr id="18" name="Group 17"/>
          <p:cNvGrpSpPr/>
          <p:nvPr/>
        </p:nvGrpSpPr>
        <p:grpSpPr>
          <a:xfrm>
            <a:off x="111777" y="31028"/>
            <a:ext cx="2750244" cy="757711"/>
            <a:chOff x="1696059" y="2210628"/>
            <a:chExt cx="2750244" cy="757711"/>
          </a:xfrm>
        </p:grpSpPr>
        <p:sp>
          <p:nvSpPr>
            <p:cNvPr id="19" name="Design…">
              <a:extLst>
                <a:ext uri="{FF2B5EF4-FFF2-40B4-BE49-F238E27FC236}">
                  <a16:creationId xmlns:a16="http://schemas.microsoft.com/office/drawing/2014/main" id="{217428D3-3477-4AD6-A9C5-F6754A4F69F9}"/>
                </a:ext>
              </a:extLst>
            </p:cNvPr>
            <p:cNvSpPr txBox="1"/>
            <p:nvPr/>
          </p:nvSpPr>
          <p:spPr>
            <a:xfrm>
              <a:off x="2453770" y="2210628"/>
              <a:ext cx="1992533" cy="5997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12750" hangingPunct="0">
                <a:lnSpc>
                  <a:spcPct val="150000"/>
                </a:lnSpc>
                <a:defRPr>
                  <a:solidFill>
                    <a:srgbClr val="2C2E3C"/>
                  </a:solidFill>
                  <a:latin typeface="Roboto Condensed"/>
                  <a:ea typeface="Roboto Condensed"/>
                  <a:cs typeface="Roboto Condensed"/>
                  <a:sym typeface="Roboto Condensed"/>
                </a:defRPr>
              </a:pPr>
              <a:r>
                <a:rPr lang="en-US" sz="3000" b="1" kern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  <a:ea typeface="Roboto Condensed" panose="02000000000000000000" pitchFamily="2" charset="0"/>
                  <a:sym typeface="Roboto Condensed"/>
                </a:rPr>
                <a:t>Bài tập 2a</a:t>
              </a:r>
              <a:endParaRPr sz="30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  <a:ea typeface="Roboto Condensed" panose="02000000000000000000" pitchFamily="2" charset="0"/>
                <a:cs typeface="Roboto Condensed Regular" charset="0"/>
                <a:sym typeface="Akrobat Regular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6059" y="2210628"/>
              <a:ext cx="757711" cy="757711"/>
            </a:xfrm>
            <a:prstGeom prst="rect">
              <a:avLst/>
            </a:prstGeom>
          </p:spPr>
        </p:pic>
      </p:grpSp>
      <p:cxnSp>
        <p:nvCxnSpPr>
          <p:cNvPr id="6" name="Straight Connector 5"/>
          <p:cNvCxnSpPr/>
          <p:nvPr/>
        </p:nvCxnSpPr>
        <p:spPr>
          <a:xfrm>
            <a:off x="6050280" y="630808"/>
            <a:ext cx="0" cy="5700544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5342" y="1266998"/>
            <a:ext cx="9745883" cy="0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869488" y="733252"/>
            <a:ext cx="5134418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Các từ viết với </a:t>
            </a:r>
            <a:r>
              <a:rPr lang="en-US" sz="2500" b="1" i="1" kern="0" smtClea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</a:t>
            </a:r>
            <a:r>
              <a:rPr lang="en-US" sz="2500" kern="0" smtClea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, không viết với </a:t>
            </a:r>
            <a:r>
              <a:rPr lang="en-US" sz="2500" b="1" i="1" kern="0" smtClea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</a:t>
            </a:r>
            <a:r>
              <a:rPr lang="en-US" sz="2500" kern="0" smtClea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</a:t>
            </a:r>
            <a:endParaRPr sz="2500" kern="0" dirty="0">
              <a:solidFill>
                <a:srgbClr val="C00000"/>
              </a:solidFill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2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6081078" y="733252"/>
            <a:ext cx="5370060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Các từ viết với </a:t>
            </a:r>
            <a:r>
              <a:rPr lang="en-US" sz="2500" b="1" i="1" ker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</a:t>
            </a:r>
            <a:r>
              <a:rPr lang="en-US" sz="2500" kern="0" smtClea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, không viết với </a:t>
            </a:r>
            <a:r>
              <a:rPr lang="en-US" sz="2500" b="1" i="1" kern="0" smtClea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</a:t>
            </a:r>
            <a:r>
              <a:rPr lang="en-US" sz="2500" kern="0" smtClea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</a:t>
            </a:r>
            <a:endParaRPr sz="2500" kern="0" dirty="0">
              <a:solidFill>
                <a:srgbClr val="C00000"/>
              </a:solidFill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30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39826" y="1518468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làm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32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2791775" y="1518468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lãnh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33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4643724" y="1518468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lâm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34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39826" y="2133022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lì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3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2791775" y="2133022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lim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3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4643724" y="2133022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liều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4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39826" y="2747576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lệch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47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2791775" y="2747576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lõi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48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4643724" y="2747576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loại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49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39826" y="3362130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loe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0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2791775" y="3362130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lỏng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1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4643724" y="3362130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lột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2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39826" y="3984912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lợp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3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2791775" y="3984912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lụa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4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4643724" y="3984912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lui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39826" y="4599466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lún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2791775" y="4599466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luôn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7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4643724" y="4599466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luỹ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8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39826" y="5214020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lư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9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2791775" y="5214020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lựa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0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4643724" y="5214020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lửng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1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39826" y="5828574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lượn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2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2791775" y="5828574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lướt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3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4643724" y="5828574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lựu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4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7281703" y="1518468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này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5886" y="1518468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nãy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7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7281703" y="2133022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nằm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9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5886" y="2133022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nắn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70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7281703" y="2747576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nấu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72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5886" y="2747576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nếm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73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7281703" y="3362130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nệm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7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5886" y="3362130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nến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7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7281703" y="3984912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ỉ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78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5886" y="3984912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nĩa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79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7281703" y="4599466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nín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81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5886" y="4599466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ịt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82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7281703" y="5214020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nỏ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84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5886" y="5214020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noãn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8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7281703" y="5828574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ước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87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5886" y="5828574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ượp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pic>
        <p:nvPicPr>
          <p:cNvPr id="88" name="Picture 8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t="6613" r="60521" b="56513"/>
          <a:stretch/>
        </p:blipFill>
        <p:spPr>
          <a:xfrm>
            <a:off x="-47135" y="5664606"/>
            <a:ext cx="1342337" cy="14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92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0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50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500"/>
                            </p:stCondLst>
                            <p:childTnLst>
                              <p:par>
                                <p:cTn id="1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000"/>
                            </p:stCondLst>
                            <p:childTnLst>
                              <p:par>
                                <p:cTn id="1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6500"/>
                            </p:stCondLst>
                            <p:childTnLst>
                              <p:par>
                                <p:cTn id="1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7000"/>
                            </p:stCondLst>
                            <p:childTnLst>
                              <p:par>
                                <p:cTn id="1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7500"/>
                            </p:stCondLst>
                            <p:childTnLst>
                              <p:par>
                                <p:cTn id="1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  <p:bldP spid="25" grpId="0"/>
      <p:bldP spid="30" grpId="0"/>
      <p:bldP spid="32" grpId="0"/>
      <p:bldP spid="33" grpId="0"/>
      <p:bldP spid="34" grpId="0"/>
      <p:bldP spid="35" grpId="0"/>
      <p:bldP spid="36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6" grpId="0"/>
      <p:bldP spid="67" grpId="0"/>
      <p:bldP spid="69" grpId="0"/>
      <p:bldP spid="70" grpId="0"/>
      <p:bldP spid="72" grpId="0"/>
      <p:bldP spid="73" grpId="0"/>
      <p:bldP spid="75" grpId="0"/>
      <p:bldP spid="76" grpId="0"/>
      <p:bldP spid="78" grpId="0"/>
      <p:bldP spid="79" grpId="0"/>
      <p:bldP spid="81" grpId="0"/>
      <p:bldP spid="82" grpId="0"/>
      <p:bldP spid="84" grpId="0"/>
      <p:bldP spid="85" grpId="0"/>
      <p:bldP spid="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0DF1DD3B-14CB-41A7-9788-693F86BAAD88}"/>
              </a:ext>
            </a:extLst>
          </p:cNvPr>
          <p:cNvSpPr/>
          <p:nvPr/>
        </p:nvSpPr>
        <p:spPr>
          <a:xfrm>
            <a:off x="659758" y="260861"/>
            <a:ext cx="10914926" cy="636853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500"/>
          </a:p>
        </p:txBody>
      </p:sp>
      <p:grpSp>
        <p:nvGrpSpPr>
          <p:cNvPr id="18" name="Group 17"/>
          <p:cNvGrpSpPr/>
          <p:nvPr/>
        </p:nvGrpSpPr>
        <p:grpSpPr>
          <a:xfrm>
            <a:off x="111777" y="31028"/>
            <a:ext cx="2739023" cy="757711"/>
            <a:chOff x="1696059" y="2210628"/>
            <a:chExt cx="2739023" cy="757711"/>
          </a:xfrm>
        </p:grpSpPr>
        <p:sp>
          <p:nvSpPr>
            <p:cNvPr id="19" name="Design…">
              <a:extLst>
                <a:ext uri="{FF2B5EF4-FFF2-40B4-BE49-F238E27FC236}">
                  <a16:creationId xmlns:a16="http://schemas.microsoft.com/office/drawing/2014/main" id="{217428D3-3477-4AD6-A9C5-F6754A4F69F9}"/>
                </a:ext>
              </a:extLst>
            </p:cNvPr>
            <p:cNvSpPr txBox="1"/>
            <p:nvPr/>
          </p:nvSpPr>
          <p:spPr>
            <a:xfrm>
              <a:off x="2453770" y="2210628"/>
              <a:ext cx="1981312" cy="6924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12750" hangingPunct="0">
                <a:lnSpc>
                  <a:spcPct val="150000"/>
                </a:lnSpc>
                <a:defRPr>
                  <a:solidFill>
                    <a:srgbClr val="2C2E3C"/>
                  </a:solidFill>
                  <a:latin typeface="Roboto Condensed"/>
                  <a:ea typeface="Roboto Condensed"/>
                  <a:cs typeface="Roboto Condensed"/>
                  <a:sym typeface="Roboto Condensed"/>
                </a:defRPr>
              </a:pPr>
              <a:r>
                <a:rPr lang="en-US" sz="3000" b="1" kern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  <a:ea typeface="Roboto Condensed" panose="02000000000000000000" pitchFamily="2" charset="0"/>
                  <a:sym typeface="Roboto Condensed"/>
                </a:rPr>
                <a:t>Bài tập 2b</a:t>
              </a:r>
              <a:endParaRPr sz="30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  <a:ea typeface="Roboto Condensed" panose="02000000000000000000" pitchFamily="2" charset="0"/>
                <a:cs typeface="Roboto Condensed Regular" charset="0"/>
                <a:sym typeface="Akrobat Regular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6059" y="2210628"/>
              <a:ext cx="757711" cy="757711"/>
            </a:xfrm>
            <a:prstGeom prst="rect">
              <a:avLst/>
            </a:prstGeom>
          </p:spPr>
        </p:pic>
      </p:grpSp>
      <p:cxnSp>
        <p:nvCxnSpPr>
          <p:cNvPr id="6" name="Straight Connector 5"/>
          <p:cNvCxnSpPr/>
          <p:nvPr/>
        </p:nvCxnSpPr>
        <p:spPr>
          <a:xfrm>
            <a:off x="6050280" y="630808"/>
            <a:ext cx="0" cy="5700544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5342" y="1697449"/>
            <a:ext cx="9745883" cy="0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1562101" y="702442"/>
            <a:ext cx="3691590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b="1" kern="0" smtClea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Từ láy </a:t>
            </a:r>
            <a:r>
              <a:rPr lang="en-US" sz="2500" kern="0" smtClea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bắt đầu bằng tiếng có thanh </a:t>
            </a:r>
            <a:r>
              <a:rPr lang="en-US" sz="2500" b="1" kern="0" smtClea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hỏi</a:t>
            </a:r>
            <a:endParaRPr sz="2500" b="1" kern="0" dirty="0">
              <a:solidFill>
                <a:srgbClr val="C00000"/>
              </a:solidFill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2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6799805" y="704626"/>
            <a:ext cx="3738092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b="1" ker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Từ láy </a:t>
            </a:r>
            <a:r>
              <a:rPr lang="en-US" sz="2500" ker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bắt đầu bằng tiếng có thanh </a:t>
            </a:r>
            <a:r>
              <a:rPr lang="en-US" sz="2500" b="1" kern="0" smtClea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ngã</a:t>
            </a:r>
            <a:endParaRPr lang="en-US" sz="2500" b="1" kern="0" dirty="0">
              <a:solidFill>
                <a:srgbClr val="C00000"/>
              </a:solidFill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34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869488" y="1986488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chỉn chu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3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680750" y="1986488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dở dang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4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869488" y="2601042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đ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ểnh đoảng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48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680750" y="2601042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khảng khái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49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869488" y="3215596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lảnh lót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1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680750" y="3215596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mải miết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2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869488" y="3838378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ngẩn ngơ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4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680750" y="3838378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phảng phất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869488" y="4452932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r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ủng rẻng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7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680750" y="4452932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tỉ mỉ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8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869488" y="5067486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sửng sốt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0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680750" y="5067486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u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ể oải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1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869488" y="5682040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viển vông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3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680750" y="5682040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xỉa xói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6260010" y="1986488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ỡm ờ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8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1272" y="1986488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bẽn lẽn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71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6260010" y="2601042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cũn cỡn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74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1272" y="2601042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dỗ dành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77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6260010" y="3215596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giãy giụa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80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1272" y="3215596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hững hờ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83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6260010" y="3838378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kẽo kẹt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8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1272" y="3838378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lẫm chẫm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88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6260010" y="4452932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ngỗ ngược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89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1272" y="4452932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nhã nhặn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90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6260010" y="5067486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rã rời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91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1272" y="5067486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sỗ sàng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92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6260010" y="5682040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thẫn thờ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93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1272" y="5682040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vững vàng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pic>
        <p:nvPicPr>
          <p:cNvPr id="94" name="Picture 9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t="6613" r="60521" b="56513"/>
          <a:stretch/>
        </p:blipFill>
        <p:spPr>
          <a:xfrm>
            <a:off x="-47135" y="5664606"/>
            <a:ext cx="1342337" cy="14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99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  <p:bldP spid="25" grpId="0"/>
      <p:bldP spid="34" grpId="0"/>
      <p:bldP spid="36" grpId="0"/>
      <p:bldP spid="46" grpId="0"/>
      <p:bldP spid="48" grpId="0"/>
      <p:bldP spid="49" grpId="0"/>
      <p:bldP spid="51" grpId="0"/>
      <p:bldP spid="52" grpId="0"/>
      <p:bldP spid="54" grpId="0"/>
      <p:bldP spid="55" grpId="0"/>
      <p:bldP spid="57" grpId="0"/>
      <p:bldP spid="58" grpId="0"/>
      <p:bldP spid="60" grpId="0"/>
      <p:bldP spid="61" grpId="0"/>
      <p:bldP spid="63" grpId="0"/>
      <p:bldP spid="65" grpId="0"/>
      <p:bldP spid="68" grpId="0"/>
      <p:bldP spid="71" grpId="0"/>
      <p:bldP spid="74" grpId="0"/>
      <p:bldP spid="77" grpId="0"/>
      <p:bldP spid="80" grpId="0"/>
      <p:bldP spid="83" grpId="0"/>
      <p:bldP spid="86" grpId="0"/>
      <p:bldP spid="88" grpId="0"/>
      <p:bldP spid="89" grpId="0"/>
      <p:bldP spid="90" grpId="0"/>
      <p:bldP spid="91" grpId="0"/>
      <p:bldP spid="92" grpId="0"/>
      <p:bldP spid="9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50A850ED-30E6-4289-A549-1486AEAE522E}"/>
              </a:ext>
            </a:extLst>
          </p:cNvPr>
          <p:cNvSpPr/>
          <p:nvPr/>
        </p:nvSpPr>
        <p:spPr>
          <a:xfrm>
            <a:off x="980813" y="662939"/>
            <a:ext cx="10230371" cy="55321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2" t="14222" r="22000" b="11333"/>
          <a:stretch/>
        </p:blipFill>
        <p:spPr>
          <a:xfrm>
            <a:off x="980813" y="914400"/>
            <a:ext cx="2386311" cy="2971800"/>
          </a:xfrm>
          <a:prstGeom prst="rect">
            <a:avLst/>
          </a:prstGeom>
        </p:spPr>
      </p:pic>
      <p:sp>
        <p:nvSpPr>
          <p:cNvPr id="27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256712" y="1697756"/>
            <a:ext cx="7502728" cy="34624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b="1" kern="0" smtClean="0">
                <a:solidFill>
                  <a:srgbClr val="0070C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Băng trôi</a:t>
            </a:r>
          </a:p>
          <a:p>
            <a:pPr algn="just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        (Lúi / Núi) băng trôi (lớn / nớn) nhất (Lam / Nam) Cực vào (lăm / năm) 1956. Nó chiếm một vùng rộng 31 000 ki-lô-mét vuông. Núi băng (lày / này) lớn bằng nước Bỉ.</a:t>
            </a:r>
          </a:p>
          <a:p>
            <a:pPr algn="r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i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Theo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</a:t>
            </a:r>
            <a:r>
              <a:rPr lang="en-US" sz="2500" b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Trần Hoàng Hà</a:t>
            </a:r>
            <a:endParaRPr sz="2500" b="1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256712" y="1697756"/>
            <a:ext cx="7502728" cy="2885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b="1" kern="0" smtClean="0">
                <a:solidFill>
                  <a:srgbClr val="0070C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Băng trôi</a:t>
            </a:r>
          </a:p>
          <a:p>
            <a:pPr algn="just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        </a:t>
            </a:r>
            <a:r>
              <a:rPr lang="en-US" sz="2500" b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Núi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băng trôi </a:t>
            </a:r>
            <a:r>
              <a:rPr lang="en-US" sz="2500" b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lớn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nhất </a:t>
            </a:r>
            <a:r>
              <a:rPr lang="en-US" sz="2500" b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Nam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Cực vào </a:t>
            </a:r>
            <a:r>
              <a:rPr lang="en-US" sz="2500" b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năm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1956. Nó chiếm một vùng rộng 31 000 ki-lô-mét vuông. Núi băng </a:t>
            </a:r>
            <a:r>
              <a:rPr lang="en-US" sz="2500" b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này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lớn bằng nước Bỉ.</a:t>
            </a:r>
          </a:p>
          <a:p>
            <a:pPr algn="r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i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Theo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</a:t>
            </a:r>
            <a:r>
              <a:rPr lang="en-US" sz="2500" b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Trần Hoàng Hà</a:t>
            </a:r>
            <a:endParaRPr sz="2500" b="1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807258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27" grpId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9" y="0"/>
            <a:ext cx="11223462" cy="6858000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t="6613" r="60521" b="56513"/>
          <a:stretch/>
        </p:blipFill>
        <p:spPr>
          <a:xfrm>
            <a:off x="-47135" y="5664606"/>
            <a:ext cx="1342337" cy="14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37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50A850ED-30E6-4289-A549-1486AEAE522E}"/>
              </a:ext>
            </a:extLst>
          </p:cNvPr>
          <p:cNvSpPr/>
          <p:nvPr/>
        </p:nvSpPr>
        <p:spPr>
          <a:xfrm>
            <a:off x="980813" y="662939"/>
            <a:ext cx="10230371" cy="55321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36" y="662939"/>
            <a:ext cx="1962776" cy="1962776"/>
          </a:xfrm>
          <a:prstGeom prst="rect">
            <a:avLst/>
          </a:prstGeom>
        </p:spPr>
      </p:pic>
      <p:sp>
        <p:nvSpPr>
          <p:cNvPr id="27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256712" y="1697756"/>
            <a:ext cx="7502728" cy="40395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b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Sa mạc đen</a:t>
            </a:r>
          </a:p>
          <a:p>
            <a:pPr algn="just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        (Ở / Ỡ) nước Nga có một sa mạc màu đen. Đá trên sa mạc này (củng / cũng) màu đen. Khi nước vào sa mạc, người ta có (cảm / cãm) 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giác biến 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thành màu đen và (cả / cã) thế giới đều màu đen.</a:t>
            </a:r>
          </a:p>
          <a:p>
            <a:pPr algn="r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i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Theo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</a:t>
            </a:r>
            <a:r>
              <a:rPr lang="en-US" sz="2500" b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Trần Hoàng Hà</a:t>
            </a:r>
            <a:endParaRPr sz="2500" b="1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t="6613" r="60521" b="56513"/>
          <a:stretch/>
        </p:blipFill>
        <p:spPr>
          <a:xfrm>
            <a:off x="-47135" y="5664606"/>
            <a:ext cx="1342337" cy="1470179"/>
          </a:xfrm>
          <a:prstGeom prst="rect">
            <a:avLst/>
          </a:prstGeom>
        </p:spPr>
      </p:pic>
      <p:sp>
        <p:nvSpPr>
          <p:cNvPr id="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256712" y="1693477"/>
            <a:ext cx="7502728" cy="34624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b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Sa mạc đen</a:t>
            </a:r>
          </a:p>
          <a:p>
            <a:pPr algn="just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        </a:t>
            </a:r>
            <a:r>
              <a:rPr lang="en-US" sz="2500" b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Ở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nước 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Nga có một sa mạc màu đen. Đá trên sa mạc này </a:t>
            </a:r>
            <a:r>
              <a:rPr lang="en-US" sz="2500" b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cũng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màu đen. Khi nước vào sa mạc, người ta có </a:t>
            </a:r>
            <a:r>
              <a:rPr lang="en-US" sz="2500" b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cảm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giác biến 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thành màu đen và </a:t>
            </a:r>
            <a:r>
              <a:rPr lang="en-US" sz="2500" b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cả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thế 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giới đều màu đen.</a:t>
            </a:r>
          </a:p>
          <a:p>
            <a:pPr algn="r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i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Theo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</a:t>
            </a:r>
            <a:r>
              <a:rPr lang="en-US" sz="2500" b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Trần Hoàng Hà</a:t>
            </a:r>
            <a:endParaRPr sz="2500" b="1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1980669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27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8D1FA4F-93B3-4BC4-BD58-4AD3ABA0E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59641" cy="6977117"/>
          </a:xfrm>
          <a:prstGeom prst="rect">
            <a:avLst/>
          </a:prstGeom>
        </p:spPr>
      </p:pic>
      <p:pic>
        <p:nvPicPr>
          <p:cNvPr id="3" name="图片 2" descr="图片包含 鸟, 色彩绚丽的&#10;&#10;描述已自动生成">
            <a:extLst>
              <a:ext uri="{FF2B5EF4-FFF2-40B4-BE49-F238E27FC236}">
                <a16:creationId xmlns:a16="http://schemas.microsoft.com/office/drawing/2014/main" id="{4D9F9515-CB7F-4190-B978-CEC7329D3F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9" b="45148"/>
          <a:stretch/>
        </p:blipFill>
        <p:spPr>
          <a:xfrm>
            <a:off x="-312001" y="593977"/>
            <a:ext cx="6408001" cy="567004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AD8E884-AB2C-4D86-AB4C-37DC600A081E}"/>
              </a:ext>
            </a:extLst>
          </p:cNvPr>
          <p:cNvSpPr txBox="1"/>
          <p:nvPr/>
        </p:nvSpPr>
        <p:spPr>
          <a:xfrm>
            <a:off x="1180248" y="2542724"/>
            <a:ext cx="287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mtClean="0">
                <a:solidFill>
                  <a:schemeClr val="bg1"/>
                </a:solidFill>
                <a:latin typeface="UTM Avo" panose="02040603050506020204" pitchFamily="18" charset="0"/>
                <a:ea typeface="仓耳玄三M W05" panose="02020400000000000000" pitchFamily="18" charset="-122"/>
              </a:rPr>
              <a:t>Nội</a:t>
            </a:r>
            <a:endParaRPr lang="zh-CN" altLang="en-US" sz="6000" b="1" dirty="0">
              <a:solidFill>
                <a:schemeClr val="bg1"/>
              </a:solidFill>
              <a:latin typeface="UTM Avo" panose="02040603050506020204" pitchFamily="18" charset="0"/>
              <a:ea typeface="仓耳玄三M W05" panose="02020400000000000000" pitchFamily="18" charset="-122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FB84604D-B195-433A-81C8-B1F3BFBA0B65}"/>
              </a:ext>
            </a:extLst>
          </p:cNvPr>
          <p:cNvSpPr/>
          <p:nvPr/>
        </p:nvSpPr>
        <p:spPr>
          <a:xfrm>
            <a:off x="6452543" y="1198905"/>
            <a:ext cx="5190816" cy="11677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7646124" y="1418548"/>
            <a:ext cx="2803653" cy="7013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b="1" kern="0" smtClean="0">
                <a:solidFill>
                  <a:srgbClr val="2C2E3C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Tìm hiểu bài</a:t>
            </a:r>
            <a:endParaRPr sz="3500" kern="0" dirty="0">
              <a:solidFill>
                <a:srgbClr val="6A6E77"/>
              </a:solidFill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DADE2549-BAD2-4D9B-B5E2-2AA9C1EFCCDD}"/>
              </a:ext>
            </a:extLst>
          </p:cNvPr>
          <p:cNvSpPr/>
          <p:nvPr/>
        </p:nvSpPr>
        <p:spPr>
          <a:xfrm>
            <a:off x="6408000" y="2930708"/>
            <a:ext cx="5235359" cy="11677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C6CF161E-7E4B-4FAE-9533-35384CB1B5FF}"/>
              </a:ext>
            </a:extLst>
          </p:cNvPr>
          <p:cNvSpPr/>
          <p:nvPr/>
        </p:nvSpPr>
        <p:spPr>
          <a:xfrm>
            <a:off x="6408001" y="4565399"/>
            <a:ext cx="5235358" cy="11677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03. Our Promotion…">
            <a:extLst>
              <a:ext uri="{FF2B5EF4-FFF2-40B4-BE49-F238E27FC236}">
                <a16:creationId xmlns:a16="http://schemas.microsoft.com/office/drawing/2014/main" id="{B3E554FD-14F2-43AC-8335-D4EB77EFD6A0}"/>
              </a:ext>
            </a:extLst>
          </p:cNvPr>
          <p:cNvSpPr txBox="1"/>
          <p:nvPr/>
        </p:nvSpPr>
        <p:spPr>
          <a:xfrm>
            <a:off x="7208505" y="4750317"/>
            <a:ext cx="3678892" cy="7013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b="1" kern="0" smtClean="0">
                <a:solidFill>
                  <a:srgbClr val="2C2E3C"/>
                </a:solidFill>
                <a:latin typeface="UTM Avo" panose="02040603050506020204" pitchFamily="18" charset="0"/>
                <a:sym typeface="Roboto Condensed"/>
              </a:rPr>
              <a:t>Bài tập chính tả</a:t>
            </a:r>
            <a:endParaRPr sz="3500" kern="0" dirty="0">
              <a:solidFill>
                <a:srgbClr val="6A6E77"/>
              </a:solidFill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3" name="02. Our Services…">
            <a:extLst>
              <a:ext uri="{FF2B5EF4-FFF2-40B4-BE49-F238E27FC236}">
                <a16:creationId xmlns:a16="http://schemas.microsoft.com/office/drawing/2014/main" id="{D0A0C9BF-EBAE-405B-A386-3AE25BE68035}"/>
              </a:ext>
            </a:extLst>
          </p:cNvPr>
          <p:cNvSpPr txBox="1"/>
          <p:nvPr/>
        </p:nvSpPr>
        <p:spPr>
          <a:xfrm>
            <a:off x="6788620" y="3108604"/>
            <a:ext cx="4587794" cy="707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b="1" kern="0" smtClean="0">
                <a:solidFill>
                  <a:srgbClr val="2C2E3C"/>
                </a:solidFill>
                <a:latin typeface="UTM Avo" panose="02040603050506020204" pitchFamily="18" charset="0"/>
                <a:sym typeface="Roboto Condensed"/>
              </a:rPr>
              <a:t>Nghe – viết chính tả</a:t>
            </a:r>
            <a:endParaRPr sz="3500" kern="0" dirty="0">
              <a:solidFill>
                <a:srgbClr val="6A6E77"/>
              </a:solidFill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8" name="文本框 3">
            <a:extLst>
              <a:ext uri="{FF2B5EF4-FFF2-40B4-BE49-F238E27FC236}">
                <a16:creationId xmlns:a16="http://schemas.microsoft.com/office/drawing/2014/main" id="{6AD8E884-AB2C-4D86-AB4C-37DC600A081E}"/>
              </a:ext>
            </a:extLst>
          </p:cNvPr>
          <p:cNvSpPr txBox="1"/>
          <p:nvPr/>
        </p:nvSpPr>
        <p:spPr>
          <a:xfrm>
            <a:off x="1954329" y="3583086"/>
            <a:ext cx="287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mtClean="0">
                <a:solidFill>
                  <a:schemeClr val="bg1"/>
                </a:solidFill>
                <a:latin typeface="UTM Avo" panose="02040603050506020204" pitchFamily="18" charset="0"/>
                <a:ea typeface="仓耳玄三M W05" panose="02020400000000000000" pitchFamily="18" charset="-122"/>
              </a:rPr>
              <a:t>dung</a:t>
            </a:r>
            <a:endParaRPr lang="zh-CN" altLang="en-US" sz="6000" b="1" dirty="0">
              <a:solidFill>
                <a:schemeClr val="bg1"/>
              </a:solidFill>
              <a:latin typeface="UTM Avo" panose="02040603050506020204" pitchFamily="18" charset="0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2322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0" grpId="0"/>
      <p:bldP spid="16" grpId="0" animBg="1"/>
      <p:bldP spid="17" grpId="0" animBg="1"/>
      <p:bldP spid="7" grpId="0"/>
      <p:bldP spid="13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3" t="63291" r="8762" b="15106"/>
          <a:stretch/>
        </p:blipFill>
        <p:spPr>
          <a:xfrm>
            <a:off x="2725837" y="1063507"/>
            <a:ext cx="8692590" cy="4945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7072132" cy="7072132"/>
          </a:xfrm>
          <a:prstGeom prst="rect">
            <a:avLst/>
          </a:prstGeom>
        </p:spPr>
      </p:pic>
      <p:sp>
        <p:nvSpPr>
          <p:cNvPr id="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5092517" y="2304958"/>
            <a:ext cx="4369786" cy="24622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8000" b="1" kern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Tìm hiểu</a:t>
            </a:r>
          </a:p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8000" b="1" kern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bài</a:t>
            </a:r>
            <a:endParaRPr sz="80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1133934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0DF1DD3B-14CB-41A7-9788-693F86BAAD88}"/>
              </a:ext>
            </a:extLst>
          </p:cNvPr>
          <p:cNvSpPr/>
          <p:nvPr/>
        </p:nvSpPr>
        <p:spPr>
          <a:xfrm>
            <a:off x="1066800" y="260861"/>
            <a:ext cx="9966961" cy="636853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500"/>
          </a:p>
        </p:txBody>
      </p:sp>
      <p:sp>
        <p:nvSpPr>
          <p:cNvPr id="4" name="Simple Chart">
            <a:extLst>
              <a:ext uri="{FF2B5EF4-FFF2-40B4-BE49-F238E27FC236}">
                <a16:creationId xmlns:a16="http://schemas.microsoft.com/office/drawing/2014/main" id="{42DC1DF4-128B-41C2-B55A-1618FD47E474}"/>
              </a:ext>
            </a:extLst>
          </p:cNvPr>
          <p:cNvSpPr txBox="1"/>
          <p:nvPr/>
        </p:nvSpPr>
        <p:spPr>
          <a:xfrm>
            <a:off x="4101028" y="334277"/>
            <a:ext cx="361156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8000" b="0">
                <a:solidFill>
                  <a:srgbClr val="2C2E3C"/>
                </a:solidFill>
                <a:latin typeface="Akrobat Black"/>
                <a:ea typeface="Akrobat Black"/>
                <a:cs typeface="Akrobat Black"/>
                <a:sym typeface="Akrobat Black"/>
              </a:defRPr>
            </a:lvl1pPr>
          </a:lstStyle>
          <a:p>
            <a:pPr defTabSz="412750" hangingPunct="0"/>
            <a:r>
              <a:rPr lang="en-US" sz="5000" b="1" kern="0" smtClean="0">
                <a:solidFill>
                  <a:srgbClr val="002060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Bold" charset="0"/>
              </a:rPr>
              <a:t>Nghe lời chim nói</a:t>
            </a:r>
            <a:endParaRPr sz="5000" b="1" kern="0" dirty="0">
              <a:solidFill>
                <a:srgbClr val="002060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Bold" charset="0"/>
            </a:endParaRPr>
          </a:p>
        </p:txBody>
      </p:sp>
      <p:sp>
        <p:nvSpPr>
          <p:cNvPr id="7" name="Analysis…">
            <a:extLst>
              <a:ext uri="{FF2B5EF4-FFF2-40B4-BE49-F238E27FC236}">
                <a16:creationId xmlns:a16="http://schemas.microsoft.com/office/drawing/2014/main" id="{1A3DEC43-5EA7-4E23-9BBC-145D8A75B924}"/>
              </a:ext>
            </a:extLst>
          </p:cNvPr>
          <p:cNvSpPr txBox="1"/>
          <p:nvPr/>
        </p:nvSpPr>
        <p:spPr>
          <a:xfrm>
            <a:off x="2294095" y="1165274"/>
            <a:ext cx="3113032" cy="2154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Lắng nghe loài chim nói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Về những cánh đồng quê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Mùa nối mùa bận rộn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Đất với người say mê.</a:t>
            </a:r>
            <a:endParaRPr sz="3500" kern="0" dirty="0">
              <a:solidFill>
                <a:srgbClr val="6A6E77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9" name="Analysis…">
            <a:extLst>
              <a:ext uri="{FF2B5EF4-FFF2-40B4-BE49-F238E27FC236}">
                <a16:creationId xmlns:a16="http://schemas.microsoft.com/office/drawing/2014/main" id="{1A3DEC43-5EA7-4E23-9BBC-145D8A75B924}"/>
              </a:ext>
            </a:extLst>
          </p:cNvPr>
          <p:cNvSpPr txBox="1"/>
          <p:nvPr/>
        </p:nvSpPr>
        <p:spPr>
          <a:xfrm>
            <a:off x="2294095" y="3843997"/>
            <a:ext cx="3113032" cy="2154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Lắng nghe loài chim nói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Về thành phố, tầng cao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Về ngăn sông, bạt núi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Điện tràn đến rừng sâu.</a:t>
            </a:r>
            <a:endParaRPr sz="3500" kern="0" dirty="0">
              <a:solidFill>
                <a:srgbClr val="6A6E77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0" name="Analysis…">
            <a:extLst>
              <a:ext uri="{FF2B5EF4-FFF2-40B4-BE49-F238E27FC236}">
                <a16:creationId xmlns:a16="http://schemas.microsoft.com/office/drawing/2014/main" id="{1A3DEC43-5EA7-4E23-9BBC-145D8A75B924}"/>
              </a:ext>
            </a:extLst>
          </p:cNvPr>
          <p:cNvSpPr txBox="1"/>
          <p:nvPr/>
        </p:nvSpPr>
        <p:spPr>
          <a:xfrm>
            <a:off x="6785848" y="1165274"/>
            <a:ext cx="3605154" cy="2154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Và bạn bè nơi đâu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Và những điều mới lạ…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Cây ngỡ ngàng mắt lá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Nắng ngỡ ngàng trời xanh.</a:t>
            </a:r>
            <a:endParaRPr sz="3500" kern="0" dirty="0">
              <a:solidFill>
                <a:srgbClr val="6A6E77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1" name="Analysis…">
            <a:extLst>
              <a:ext uri="{FF2B5EF4-FFF2-40B4-BE49-F238E27FC236}">
                <a16:creationId xmlns:a16="http://schemas.microsoft.com/office/drawing/2014/main" id="{1A3DEC43-5EA7-4E23-9BBC-145D8A75B924}"/>
              </a:ext>
            </a:extLst>
          </p:cNvPr>
          <p:cNvSpPr txBox="1"/>
          <p:nvPr/>
        </p:nvSpPr>
        <p:spPr>
          <a:xfrm>
            <a:off x="6785848" y="3843997"/>
            <a:ext cx="3515386" cy="2154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Thanh khiết bầu không gian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Thanh khiết lời chim nói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Bao ước mơ mời gọi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Trong tiếng chim thiết tha</a:t>
            </a:r>
            <a:endParaRPr sz="3500" kern="0" dirty="0">
              <a:solidFill>
                <a:srgbClr val="6A6E77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2" name="Simple Chart">
            <a:extLst>
              <a:ext uri="{FF2B5EF4-FFF2-40B4-BE49-F238E27FC236}">
                <a16:creationId xmlns:a16="http://schemas.microsoft.com/office/drawing/2014/main" id="{42DC1DF4-128B-41C2-B55A-1618FD47E474}"/>
              </a:ext>
            </a:extLst>
          </p:cNvPr>
          <p:cNvSpPr txBox="1"/>
          <p:nvPr/>
        </p:nvSpPr>
        <p:spPr>
          <a:xfrm>
            <a:off x="7035986" y="6090332"/>
            <a:ext cx="3446456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8000" b="0">
                <a:solidFill>
                  <a:srgbClr val="2C2E3C"/>
                </a:solidFill>
                <a:latin typeface="Akrobat Black"/>
                <a:ea typeface="Akrobat Black"/>
                <a:cs typeface="Akrobat Black"/>
                <a:sym typeface="Akrobat Black"/>
              </a:defRPr>
            </a:lvl1pPr>
          </a:lstStyle>
          <a:p>
            <a:pPr defTabSz="412750" hangingPunct="0"/>
            <a:r>
              <a:rPr lang="en-US" sz="3500" b="1" kern="0" smtClean="0">
                <a:solidFill>
                  <a:srgbClr val="002060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Bold" charset="0"/>
              </a:rPr>
              <a:t>Nguyễn Trọng Hoàn</a:t>
            </a:r>
            <a:endParaRPr sz="3500" b="1" kern="0" dirty="0">
              <a:solidFill>
                <a:srgbClr val="002060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Bold" charset="0"/>
            </a:endParaRPr>
          </a:p>
        </p:txBody>
      </p:sp>
      <p:pic>
        <p:nvPicPr>
          <p:cNvPr id="16" name="图片 3" descr="图片包含 鲜花, 就坐, 鸣禽, 动物&#10;&#10;描述已自动生成">
            <a:extLst>
              <a:ext uri="{FF2B5EF4-FFF2-40B4-BE49-F238E27FC236}">
                <a16:creationId xmlns:a16="http://schemas.microsoft.com/office/drawing/2014/main" id="{17E35562-0C30-479F-B418-16F1327329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1392" y="4604999"/>
            <a:ext cx="3893488" cy="274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71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  <p:bldP spid="9" grpId="0"/>
      <p:bldP spid="10" grpId="0"/>
      <p:bldP spid="11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288F88A7-26E6-487F-BF7E-9BF665249E44}"/>
              </a:ext>
            </a:extLst>
          </p:cNvPr>
          <p:cNvSpPr/>
          <p:nvPr/>
        </p:nvSpPr>
        <p:spPr>
          <a:xfrm>
            <a:off x="1613377" y="1051560"/>
            <a:ext cx="7568312" cy="47548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餐桌, 室内, 就坐&#10;&#10;描述已自动生成">
            <a:extLst>
              <a:ext uri="{FF2B5EF4-FFF2-40B4-BE49-F238E27FC236}">
                <a16:creationId xmlns:a16="http://schemas.microsoft.com/office/drawing/2014/main" id="{D28B2FCF-76C7-4405-BDD2-20A12A839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518" y="0"/>
            <a:ext cx="4380482" cy="7086600"/>
          </a:xfrm>
          <a:prstGeom prst="rect">
            <a:avLst/>
          </a:prstGeom>
        </p:spPr>
      </p:pic>
      <p:sp>
        <p:nvSpPr>
          <p:cNvPr id="5" name="MockUp">
            <a:extLst>
              <a:ext uri="{FF2B5EF4-FFF2-40B4-BE49-F238E27FC236}">
                <a16:creationId xmlns:a16="http://schemas.microsoft.com/office/drawing/2014/main" id="{513B7BDE-27BA-41E6-9749-C83F0FB94CC4}"/>
              </a:ext>
            </a:extLst>
          </p:cNvPr>
          <p:cNvSpPr txBox="1"/>
          <p:nvPr/>
        </p:nvSpPr>
        <p:spPr>
          <a:xfrm>
            <a:off x="1841468" y="1069680"/>
            <a:ext cx="4161396" cy="130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5000" b="0">
                <a:solidFill>
                  <a:srgbClr val="2C2E3C"/>
                </a:solidFill>
                <a:latin typeface="Akrobat Black"/>
                <a:ea typeface="Akrobat Black"/>
                <a:cs typeface="Akrobat Black"/>
                <a:sym typeface="Akrobat Black"/>
              </a:defRPr>
            </a:lvl1pPr>
          </a:lstStyle>
          <a:p>
            <a:pPr defTabSz="412750" hangingPunct="0"/>
            <a:r>
              <a:rPr lang="en-US" sz="8500" b="1" kern="0" smtClean="0">
                <a:solidFill>
                  <a:srgbClr val="BA0D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  <a:ea typeface="仓耳玄三M W05" panose="02020400000000000000" pitchFamily="18" charset="-122"/>
                <a:cs typeface="Roboto Condensed Bold" charset="0"/>
              </a:rPr>
              <a:t>Nói tiếp</a:t>
            </a:r>
            <a:endParaRPr sz="8500" b="1" kern="0" dirty="0">
              <a:solidFill>
                <a:srgbClr val="BA0D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Mother" panose="02040603050506020204" pitchFamily="18" charset="0"/>
              <a:ea typeface="仓耳玄三M W05" panose="02020400000000000000" pitchFamily="18" charset="-122"/>
              <a:cs typeface="Roboto Condensed Bold" charset="0"/>
            </a:endParaRPr>
          </a:p>
        </p:txBody>
      </p:sp>
      <p:sp>
        <p:nvSpPr>
          <p:cNvPr id="6" name="Graphic design will save the world…">
            <a:extLst>
              <a:ext uri="{FF2B5EF4-FFF2-40B4-BE49-F238E27FC236}">
                <a16:creationId xmlns:a16="http://schemas.microsoft.com/office/drawing/2014/main" id="{9933CD4E-02BB-4E81-9266-8989F3BC06DE}"/>
              </a:ext>
            </a:extLst>
          </p:cNvPr>
          <p:cNvSpPr txBox="1"/>
          <p:nvPr/>
        </p:nvSpPr>
        <p:spPr>
          <a:xfrm>
            <a:off x="1841468" y="2395850"/>
            <a:ext cx="5155257" cy="1586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4000" b="0">
                <a:solidFill>
                  <a:srgbClr val="2C2E3C"/>
                </a:solidFill>
                <a:latin typeface="Akrobat Regular"/>
                <a:ea typeface="Akrobat Regular"/>
                <a:cs typeface="Akrobat Regular"/>
                <a:sym typeface="Akrobat Regular"/>
              </a:defRPr>
            </a:pPr>
            <a:r>
              <a:rPr lang="en-US" sz="7500" kern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Loài chim nói về…</a:t>
            </a:r>
            <a:endParaRPr sz="7500" kern="0" dirty="0">
              <a:solidFill>
                <a:srgbClr val="2C2E3C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5" name="Graphic design will save the world…">
            <a:extLst>
              <a:ext uri="{FF2B5EF4-FFF2-40B4-BE49-F238E27FC236}">
                <a16:creationId xmlns:a16="http://schemas.microsoft.com/office/drawing/2014/main" id="{9933CD4E-02BB-4E81-9266-8989F3BC06DE}"/>
              </a:ext>
            </a:extLst>
          </p:cNvPr>
          <p:cNvSpPr txBox="1"/>
          <p:nvPr/>
        </p:nvSpPr>
        <p:spPr>
          <a:xfrm>
            <a:off x="3525085" y="3789347"/>
            <a:ext cx="3699731" cy="1586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4000" b="0">
                <a:solidFill>
                  <a:srgbClr val="2C2E3C"/>
                </a:solidFill>
                <a:latin typeface="Akrobat Regular"/>
                <a:ea typeface="Akrobat Regular"/>
                <a:cs typeface="Akrobat Regular"/>
                <a:sym typeface="Akrobat Regular"/>
              </a:defRPr>
            </a:pPr>
            <a:r>
              <a:rPr lang="en-US" sz="7500" kern="0" smtClean="0">
                <a:solidFill>
                  <a:schemeClr val="accent3">
                    <a:lumMod val="75000"/>
                  </a:schemeClr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cánh đồng quê</a:t>
            </a:r>
            <a:endParaRPr sz="7500" kern="0" dirty="0">
              <a:solidFill>
                <a:schemeClr val="accent3">
                  <a:lumMod val="75000"/>
                </a:schemeClr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6" name="Graphic design will save the world…">
            <a:extLst>
              <a:ext uri="{FF2B5EF4-FFF2-40B4-BE49-F238E27FC236}">
                <a16:creationId xmlns:a16="http://schemas.microsoft.com/office/drawing/2014/main" id="{9933CD4E-02BB-4E81-9266-8989F3BC06DE}"/>
              </a:ext>
            </a:extLst>
          </p:cNvPr>
          <p:cNvSpPr txBox="1"/>
          <p:nvPr/>
        </p:nvSpPr>
        <p:spPr>
          <a:xfrm>
            <a:off x="2848619" y="3789347"/>
            <a:ext cx="4669548" cy="1731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4000" b="0">
                <a:solidFill>
                  <a:srgbClr val="2C2E3C"/>
                </a:solidFill>
                <a:latin typeface="Akrobat Regular"/>
                <a:ea typeface="Akrobat Regular"/>
                <a:cs typeface="Akrobat Regular"/>
                <a:sym typeface="Akrobat Regular"/>
              </a:defRPr>
            </a:pPr>
            <a:r>
              <a:rPr lang="en-US" sz="7500" kern="0">
                <a:solidFill>
                  <a:schemeClr val="accent3">
                    <a:lumMod val="75000"/>
                  </a:schemeClr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m</a:t>
            </a:r>
            <a:r>
              <a:rPr lang="en-US" sz="7500" kern="0" smtClean="0">
                <a:solidFill>
                  <a:schemeClr val="accent3">
                    <a:lumMod val="75000"/>
                  </a:schemeClr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ùa màng bội thu</a:t>
            </a:r>
            <a:endParaRPr sz="7500" kern="0" dirty="0">
              <a:solidFill>
                <a:schemeClr val="accent3">
                  <a:lumMod val="75000"/>
                </a:schemeClr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7" name="Graphic design will save the world…">
            <a:extLst>
              <a:ext uri="{FF2B5EF4-FFF2-40B4-BE49-F238E27FC236}">
                <a16:creationId xmlns:a16="http://schemas.microsoft.com/office/drawing/2014/main" id="{9933CD4E-02BB-4E81-9266-8989F3BC06DE}"/>
              </a:ext>
            </a:extLst>
          </p:cNvPr>
          <p:cNvSpPr txBox="1"/>
          <p:nvPr/>
        </p:nvSpPr>
        <p:spPr>
          <a:xfrm>
            <a:off x="3957096" y="3789347"/>
            <a:ext cx="2471831" cy="1586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4000" b="0">
                <a:solidFill>
                  <a:srgbClr val="2C2E3C"/>
                </a:solidFill>
                <a:latin typeface="Akrobat Regular"/>
                <a:ea typeface="Akrobat Regular"/>
                <a:cs typeface="Akrobat Regular"/>
                <a:sym typeface="Akrobat Regular"/>
              </a:defRPr>
            </a:pPr>
            <a:r>
              <a:rPr lang="en-US" sz="7500" kern="0" smtClean="0">
                <a:solidFill>
                  <a:schemeClr val="tx2">
                    <a:lumMod val="75000"/>
                  </a:schemeClr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thành phố</a:t>
            </a:r>
            <a:endParaRPr sz="7500" kern="0" dirty="0">
              <a:solidFill>
                <a:schemeClr val="tx2">
                  <a:lumMod val="75000"/>
                </a:schemeClr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8" name="Graphic design will save the world…">
            <a:extLst>
              <a:ext uri="{FF2B5EF4-FFF2-40B4-BE49-F238E27FC236}">
                <a16:creationId xmlns:a16="http://schemas.microsoft.com/office/drawing/2014/main" id="{9933CD4E-02BB-4E81-9266-8989F3BC06DE}"/>
              </a:ext>
            </a:extLst>
          </p:cNvPr>
          <p:cNvSpPr txBox="1"/>
          <p:nvPr/>
        </p:nvSpPr>
        <p:spPr>
          <a:xfrm>
            <a:off x="3440398" y="3775944"/>
            <a:ext cx="3374322" cy="1731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4000" b="0">
                <a:solidFill>
                  <a:srgbClr val="2C2E3C"/>
                </a:solidFill>
                <a:latin typeface="Akrobat Regular"/>
                <a:ea typeface="Akrobat Regular"/>
                <a:cs typeface="Akrobat Regular"/>
                <a:sym typeface="Akrobat Regular"/>
              </a:defRPr>
            </a:pPr>
            <a:r>
              <a:rPr lang="en-US" sz="7500" kern="0" smtClean="0">
                <a:solidFill>
                  <a:schemeClr val="tx2">
                    <a:lumMod val="75000"/>
                  </a:schemeClr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nhà cao tầng</a:t>
            </a:r>
            <a:endParaRPr sz="7500" kern="0" dirty="0">
              <a:solidFill>
                <a:schemeClr val="tx2">
                  <a:lumMod val="75000"/>
                </a:schemeClr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9" name="Graphic design will save the world…">
            <a:extLst>
              <a:ext uri="{FF2B5EF4-FFF2-40B4-BE49-F238E27FC236}">
                <a16:creationId xmlns:a16="http://schemas.microsoft.com/office/drawing/2014/main" id="{9933CD4E-02BB-4E81-9266-8989F3BC06DE}"/>
              </a:ext>
            </a:extLst>
          </p:cNvPr>
          <p:cNvSpPr txBox="1"/>
          <p:nvPr/>
        </p:nvSpPr>
        <p:spPr>
          <a:xfrm>
            <a:off x="2213372" y="3813950"/>
            <a:ext cx="5648982" cy="1731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4000" b="0">
                <a:solidFill>
                  <a:srgbClr val="2C2E3C"/>
                </a:solidFill>
                <a:latin typeface="Akrobat Regular"/>
                <a:ea typeface="Akrobat Regular"/>
                <a:cs typeface="Akrobat Regular"/>
                <a:sym typeface="Akrobat Regular"/>
              </a:defRPr>
            </a:pPr>
            <a:r>
              <a:rPr lang="en-US" sz="7500" kern="0">
                <a:solidFill>
                  <a:srgbClr val="FC8604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đ</a:t>
            </a:r>
            <a:r>
              <a:rPr lang="en-US" sz="7500" kern="0" smtClean="0">
                <a:solidFill>
                  <a:srgbClr val="FC8604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iện về khắp non sông</a:t>
            </a:r>
            <a:endParaRPr sz="7500" kern="0" dirty="0">
              <a:solidFill>
                <a:srgbClr val="FC8604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530153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00"/>
                            </p:stCondLst>
                            <p:childTnLst>
                              <p:par>
                                <p:cTn id="39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900"/>
                            </p:stCondLst>
                            <p:childTnLst>
                              <p:par>
                                <p:cTn id="52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900"/>
                            </p:stCondLst>
                            <p:childTnLst>
                              <p:par>
                                <p:cTn id="5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800"/>
                            </p:stCondLst>
                            <p:childTnLst>
                              <p:par>
                                <p:cTn id="65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800"/>
                            </p:stCondLst>
                            <p:childTnLst>
                              <p:par>
                                <p:cTn id="7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400"/>
                            </p:stCondLst>
                            <p:childTnLst>
                              <p:par>
                                <p:cTn id="78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263D4DBF-C758-463A-A9E3-3F021273B7F9}"/>
              </a:ext>
            </a:extLst>
          </p:cNvPr>
          <p:cNvSpPr/>
          <p:nvPr/>
        </p:nvSpPr>
        <p:spPr>
          <a:xfrm>
            <a:off x="3403734" y="1051560"/>
            <a:ext cx="7568312" cy="47548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MockUp">
            <a:extLst>
              <a:ext uri="{FF2B5EF4-FFF2-40B4-BE49-F238E27FC236}">
                <a16:creationId xmlns:a16="http://schemas.microsoft.com/office/drawing/2014/main" id="{513B7BDE-27BA-41E6-9749-C83F0FB94CC4}"/>
              </a:ext>
            </a:extLst>
          </p:cNvPr>
          <p:cNvSpPr txBox="1"/>
          <p:nvPr/>
        </p:nvSpPr>
        <p:spPr>
          <a:xfrm>
            <a:off x="4889468" y="1069680"/>
            <a:ext cx="4161396" cy="130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5000" b="0">
                <a:solidFill>
                  <a:srgbClr val="2C2E3C"/>
                </a:solidFill>
                <a:latin typeface="Akrobat Black"/>
                <a:ea typeface="Akrobat Black"/>
                <a:cs typeface="Akrobat Black"/>
                <a:sym typeface="Akrobat Black"/>
              </a:defRPr>
            </a:lvl1pPr>
          </a:lstStyle>
          <a:p>
            <a:pPr defTabSz="412750" hangingPunct="0"/>
            <a:r>
              <a:rPr lang="en-US" sz="8500" b="1" kern="0" smtClean="0">
                <a:solidFill>
                  <a:srgbClr val="BA0D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  <a:ea typeface="仓耳玄三M W05" panose="02020400000000000000" pitchFamily="18" charset="-122"/>
                <a:cs typeface="Roboto Condensed Bold" charset="0"/>
              </a:rPr>
              <a:t>Nói tiếp</a:t>
            </a:r>
            <a:endParaRPr sz="8500" b="1" kern="0" dirty="0">
              <a:solidFill>
                <a:srgbClr val="BA0D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Mother" panose="02040603050506020204" pitchFamily="18" charset="0"/>
              <a:ea typeface="仓耳玄三M W05" panose="02020400000000000000" pitchFamily="18" charset="-122"/>
              <a:cs typeface="Roboto Condensed Bold" charset="0"/>
            </a:endParaRPr>
          </a:p>
        </p:txBody>
      </p:sp>
      <p:sp>
        <p:nvSpPr>
          <p:cNvPr id="12" name="Graphic design will save the world…">
            <a:extLst>
              <a:ext uri="{FF2B5EF4-FFF2-40B4-BE49-F238E27FC236}">
                <a16:creationId xmlns:a16="http://schemas.microsoft.com/office/drawing/2014/main" id="{9933CD4E-02BB-4E81-9266-8989F3BC06DE}"/>
              </a:ext>
            </a:extLst>
          </p:cNvPr>
          <p:cNvSpPr txBox="1"/>
          <p:nvPr/>
        </p:nvSpPr>
        <p:spPr>
          <a:xfrm>
            <a:off x="4889468" y="2166595"/>
            <a:ext cx="5174493" cy="1500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4000" b="0">
                <a:solidFill>
                  <a:srgbClr val="2C2E3C"/>
                </a:solidFill>
                <a:latin typeface="Akrobat Regular"/>
                <a:ea typeface="Akrobat Regular"/>
                <a:cs typeface="Akrobat Regular"/>
                <a:sym typeface="Akrobat Regular"/>
              </a:defRPr>
            </a:pPr>
            <a:r>
              <a:rPr lang="en-US" sz="6500" kern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Nội dung bài thơ là…</a:t>
            </a:r>
            <a:endParaRPr sz="6500" kern="0" dirty="0">
              <a:solidFill>
                <a:srgbClr val="2C2E3C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3" name="Graphic design will save the world…">
            <a:extLst>
              <a:ext uri="{FF2B5EF4-FFF2-40B4-BE49-F238E27FC236}">
                <a16:creationId xmlns:a16="http://schemas.microsoft.com/office/drawing/2014/main" id="{9933CD4E-02BB-4E81-9266-8989F3BC06DE}"/>
              </a:ext>
            </a:extLst>
          </p:cNvPr>
          <p:cNvSpPr txBox="1"/>
          <p:nvPr/>
        </p:nvSpPr>
        <p:spPr>
          <a:xfrm>
            <a:off x="4318406" y="3639934"/>
            <a:ext cx="6913474" cy="2000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412750" hangingPunct="0">
              <a:defRPr sz="4000" b="0">
                <a:solidFill>
                  <a:srgbClr val="2C2E3C"/>
                </a:solidFill>
                <a:latin typeface="Akrobat Regular"/>
                <a:ea typeface="Akrobat Regular"/>
                <a:cs typeface="Akrobat Regular"/>
                <a:sym typeface="Akrobat Regular"/>
              </a:defRPr>
            </a:pPr>
            <a:r>
              <a:rPr lang="en-US" sz="6500" kern="0" smtClean="0">
                <a:solidFill>
                  <a:srgbClr val="CC0066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Bầy chim ca ngợi cảnh đẹp, những đổi thay của đất nước.</a:t>
            </a:r>
            <a:endParaRPr sz="6500" kern="0" dirty="0">
              <a:solidFill>
                <a:srgbClr val="CC0066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pic>
        <p:nvPicPr>
          <p:cNvPr id="14" name="图片 3" descr="图片包含 动物, 鸟, 就坐&#10;&#10;描述已自动生成">
            <a:extLst>
              <a:ext uri="{FF2B5EF4-FFF2-40B4-BE49-F238E27FC236}">
                <a16:creationId xmlns:a16="http://schemas.microsoft.com/office/drawing/2014/main" id="{962D18FD-84B5-4E96-B447-06F1424969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34639" y="-237716"/>
            <a:ext cx="10997292" cy="776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24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0DF1DD3B-14CB-41A7-9788-693F86BAAD88}"/>
              </a:ext>
            </a:extLst>
          </p:cNvPr>
          <p:cNvSpPr/>
          <p:nvPr/>
        </p:nvSpPr>
        <p:spPr>
          <a:xfrm>
            <a:off x="1066800" y="260861"/>
            <a:ext cx="9966961" cy="636853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500"/>
          </a:p>
        </p:txBody>
      </p:sp>
      <p:sp>
        <p:nvSpPr>
          <p:cNvPr id="4" name="Simple Chart">
            <a:extLst>
              <a:ext uri="{FF2B5EF4-FFF2-40B4-BE49-F238E27FC236}">
                <a16:creationId xmlns:a16="http://schemas.microsoft.com/office/drawing/2014/main" id="{42DC1DF4-128B-41C2-B55A-1618FD47E474}"/>
              </a:ext>
            </a:extLst>
          </p:cNvPr>
          <p:cNvSpPr txBox="1"/>
          <p:nvPr/>
        </p:nvSpPr>
        <p:spPr>
          <a:xfrm>
            <a:off x="4101028" y="334277"/>
            <a:ext cx="361156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8000" b="0">
                <a:solidFill>
                  <a:srgbClr val="2C2E3C"/>
                </a:solidFill>
                <a:latin typeface="Akrobat Black"/>
                <a:ea typeface="Akrobat Black"/>
                <a:cs typeface="Akrobat Black"/>
                <a:sym typeface="Akrobat Black"/>
              </a:defRPr>
            </a:lvl1pPr>
          </a:lstStyle>
          <a:p>
            <a:pPr defTabSz="412750" hangingPunct="0"/>
            <a:r>
              <a:rPr lang="en-US" sz="5000" b="1" kern="0" smtClean="0">
                <a:solidFill>
                  <a:srgbClr val="002060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Bold" charset="0"/>
              </a:rPr>
              <a:t>Nghe lời chim nói</a:t>
            </a:r>
            <a:endParaRPr sz="5000" b="1" kern="0" dirty="0">
              <a:solidFill>
                <a:srgbClr val="002060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Bold" charset="0"/>
            </a:endParaRPr>
          </a:p>
        </p:txBody>
      </p:sp>
      <p:sp>
        <p:nvSpPr>
          <p:cNvPr id="12" name="Simple Chart">
            <a:extLst>
              <a:ext uri="{FF2B5EF4-FFF2-40B4-BE49-F238E27FC236}">
                <a16:creationId xmlns:a16="http://schemas.microsoft.com/office/drawing/2014/main" id="{42DC1DF4-128B-41C2-B55A-1618FD47E474}"/>
              </a:ext>
            </a:extLst>
          </p:cNvPr>
          <p:cNvSpPr txBox="1"/>
          <p:nvPr/>
        </p:nvSpPr>
        <p:spPr>
          <a:xfrm>
            <a:off x="7035986" y="6090332"/>
            <a:ext cx="3446456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8000" b="0">
                <a:solidFill>
                  <a:srgbClr val="2C2E3C"/>
                </a:solidFill>
                <a:latin typeface="Akrobat Black"/>
                <a:ea typeface="Akrobat Black"/>
                <a:cs typeface="Akrobat Black"/>
                <a:sym typeface="Akrobat Black"/>
              </a:defRPr>
            </a:lvl1pPr>
          </a:lstStyle>
          <a:p>
            <a:pPr defTabSz="412750" hangingPunct="0"/>
            <a:r>
              <a:rPr lang="en-US" sz="3500" b="1" kern="0" smtClean="0">
                <a:solidFill>
                  <a:srgbClr val="002060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Bold" charset="0"/>
              </a:rPr>
              <a:t>Nguyễn Trọng Hoàn</a:t>
            </a:r>
            <a:endParaRPr sz="3500" b="1" kern="0" dirty="0">
              <a:solidFill>
                <a:srgbClr val="002060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Bold" charset="0"/>
            </a:endParaRPr>
          </a:p>
        </p:txBody>
      </p:sp>
      <p:sp>
        <p:nvSpPr>
          <p:cNvPr id="2" name="Round Diagonal Corner Rectangle 1"/>
          <p:cNvSpPr/>
          <p:nvPr/>
        </p:nvSpPr>
        <p:spPr>
          <a:xfrm>
            <a:off x="2294094" y="1195754"/>
            <a:ext cx="1515905" cy="524287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/>
        </p:nvSpPr>
        <p:spPr>
          <a:xfrm>
            <a:off x="4227005" y="4931375"/>
            <a:ext cx="934275" cy="524287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 Diagonal Corner Rectangle 13"/>
          <p:cNvSpPr/>
          <p:nvPr/>
        </p:nvSpPr>
        <p:spPr>
          <a:xfrm>
            <a:off x="7508685" y="2293292"/>
            <a:ext cx="1401635" cy="524287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 Diagonal Corner Rectangle 14"/>
          <p:cNvSpPr/>
          <p:nvPr/>
        </p:nvSpPr>
        <p:spPr>
          <a:xfrm>
            <a:off x="6787547" y="3823218"/>
            <a:ext cx="1655413" cy="524287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 Diagonal Corner Rectangle 15"/>
          <p:cNvSpPr/>
          <p:nvPr/>
        </p:nvSpPr>
        <p:spPr>
          <a:xfrm>
            <a:off x="9062885" y="5438658"/>
            <a:ext cx="1076796" cy="524287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nalysis…">
            <a:extLst>
              <a:ext uri="{FF2B5EF4-FFF2-40B4-BE49-F238E27FC236}">
                <a16:creationId xmlns:a16="http://schemas.microsoft.com/office/drawing/2014/main" id="{1A3DEC43-5EA7-4E23-9BBC-145D8A75B924}"/>
              </a:ext>
            </a:extLst>
          </p:cNvPr>
          <p:cNvSpPr txBox="1"/>
          <p:nvPr/>
        </p:nvSpPr>
        <p:spPr>
          <a:xfrm>
            <a:off x="2294095" y="1165274"/>
            <a:ext cx="3113032" cy="2154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Lắng nghe loài chim nói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Về những cánh đồng quê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Mùa nối mùa bận rộn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Đất với người say mê.</a:t>
            </a:r>
            <a:endParaRPr sz="3500" kern="0" dirty="0">
              <a:solidFill>
                <a:srgbClr val="6A6E77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9" name="Analysis…">
            <a:extLst>
              <a:ext uri="{FF2B5EF4-FFF2-40B4-BE49-F238E27FC236}">
                <a16:creationId xmlns:a16="http://schemas.microsoft.com/office/drawing/2014/main" id="{1A3DEC43-5EA7-4E23-9BBC-145D8A75B924}"/>
              </a:ext>
            </a:extLst>
          </p:cNvPr>
          <p:cNvSpPr txBox="1"/>
          <p:nvPr/>
        </p:nvSpPr>
        <p:spPr>
          <a:xfrm>
            <a:off x="2294095" y="3843997"/>
            <a:ext cx="3113032" cy="2154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Lắng nghe loài chim nói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Về thành phố, tầng cao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Về ngăn sông, bạt núi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Điện tràn đến rừng sâu.</a:t>
            </a:r>
            <a:endParaRPr sz="3500" kern="0" dirty="0">
              <a:solidFill>
                <a:srgbClr val="6A6E77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0" name="Analysis…">
            <a:extLst>
              <a:ext uri="{FF2B5EF4-FFF2-40B4-BE49-F238E27FC236}">
                <a16:creationId xmlns:a16="http://schemas.microsoft.com/office/drawing/2014/main" id="{1A3DEC43-5EA7-4E23-9BBC-145D8A75B924}"/>
              </a:ext>
            </a:extLst>
          </p:cNvPr>
          <p:cNvSpPr txBox="1"/>
          <p:nvPr/>
        </p:nvSpPr>
        <p:spPr>
          <a:xfrm>
            <a:off x="6785848" y="1165274"/>
            <a:ext cx="3605154" cy="2154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Và bạn bè nơi đâu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Và những điều mới lạ…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Cây ngỡ ngàng mắt lá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Nắng ngỡ ngàng trời xanh.</a:t>
            </a:r>
            <a:endParaRPr sz="3500" kern="0" dirty="0">
              <a:solidFill>
                <a:srgbClr val="6A6E77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1" name="Analysis…">
            <a:extLst>
              <a:ext uri="{FF2B5EF4-FFF2-40B4-BE49-F238E27FC236}">
                <a16:creationId xmlns:a16="http://schemas.microsoft.com/office/drawing/2014/main" id="{1A3DEC43-5EA7-4E23-9BBC-145D8A75B924}"/>
              </a:ext>
            </a:extLst>
          </p:cNvPr>
          <p:cNvSpPr txBox="1"/>
          <p:nvPr/>
        </p:nvSpPr>
        <p:spPr>
          <a:xfrm>
            <a:off x="6785848" y="3843997"/>
            <a:ext cx="3515386" cy="2154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Thanh khiết bầu không gian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Thanh khiết lời chim nói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Bao ước mơ mời gọi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Trong tiếng chim thiết tha</a:t>
            </a:r>
            <a:endParaRPr sz="3500" kern="0" dirty="0">
              <a:solidFill>
                <a:srgbClr val="6A6E77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pic>
        <p:nvPicPr>
          <p:cNvPr id="17" name="图片 3" descr="图片包含 鲜花, 就坐, 鸣禽, 动物&#10;&#10;描述已自动生成">
            <a:extLst>
              <a:ext uri="{FF2B5EF4-FFF2-40B4-BE49-F238E27FC236}">
                <a16:creationId xmlns:a16="http://schemas.microsoft.com/office/drawing/2014/main" id="{17E35562-0C30-479F-B418-16F1327329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1392" y="4604999"/>
            <a:ext cx="3893488" cy="274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19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2" grpId="0" animBg="1"/>
      <p:bldP spid="13" grpId="0" animBg="1"/>
      <p:bldP spid="14" grpId="0" animBg="1"/>
      <p:bldP spid="15" grpId="0" animBg="1"/>
      <p:bldP spid="16" grpId="0" animBg="1"/>
      <p:bldP spid="7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3" t="63291" r="8762" b="15106"/>
          <a:stretch/>
        </p:blipFill>
        <p:spPr>
          <a:xfrm>
            <a:off x="2725837" y="1063505"/>
            <a:ext cx="8692590" cy="4945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7072132" cy="7072132"/>
          </a:xfrm>
          <a:prstGeom prst="rect">
            <a:avLst/>
          </a:prstGeom>
        </p:spPr>
      </p:pic>
      <p:sp>
        <p:nvSpPr>
          <p:cNvPr id="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5256446" y="2381901"/>
            <a:ext cx="5501506" cy="2308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7500" b="1" kern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Nghe – viết</a:t>
            </a:r>
          </a:p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7500" b="1" kern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chính tả</a:t>
            </a:r>
            <a:endParaRPr sz="75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254830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3" t="63291" r="8762" b="15106"/>
          <a:stretch/>
        </p:blipFill>
        <p:spPr>
          <a:xfrm>
            <a:off x="2725837" y="1063505"/>
            <a:ext cx="8692590" cy="4945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7072132" cy="7072132"/>
          </a:xfrm>
          <a:prstGeom prst="rect">
            <a:avLst/>
          </a:prstGeom>
        </p:spPr>
      </p:pic>
      <p:sp>
        <p:nvSpPr>
          <p:cNvPr id="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5078729" y="2169477"/>
            <a:ext cx="4302460" cy="24622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8000" b="1" kern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Bài tập</a:t>
            </a:r>
          </a:p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8000" b="1" kern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chính tả</a:t>
            </a:r>
            <a:endParaRPr sz="80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94586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720</Words>
  <Application>Microsoft Office PowerPoint</Application>
  <PresentationFormat>Widescreen</PresentationFormat>
  <Paragraphs>176</Paragraphs>
  <Slides>16</Slides>
  <Notes>8</Notes>
  <HiddenSlides>5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UTM American Sans</vt:lpstr>
      <vt:lpstr>Akrobat Black</vt:lpstr>
      <vt:lpstr>Roboto Condensed</vt:lpstr>
      <vt:lpstr>Times New Roman</vt:lpstr>
      <vt:lpstr>Roboto Condensed Bold</vt:lpstr>
      <vt:lpstr>UTM Scriptina KT</vt:lpstr>
      <vt:lpstr>Calibri</vt:lpstr>
      <vt:lpstr>仓耳玄三M W05</vt:lpstr>
      <vt:lpstr>等线</vt:lpstr>
      <vt:lpstr>Arial</vt:lpstr>
      <vt:lpstr>UTM Mother</vt:lpstr>
      <vt:lpstr>Roboto Condensed Regular</vt:lpstr>
      <vt:lpstr>Akrobat Regular</vt:lpstr>
      <vt:lpstr>UTM Avo</vt:lpstr>
      <vt:lpstr>UTM Edwardian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4</dc:subject>
  <dc:creator>ASUS</dc:creator>
  <cp:lastModifiedBy>User</cp:lastModifiedBy>
  <cp:revision>F04</cp:revision>
  <dcterms:created xsi:type="dcterms:W3CDTF">2019-03-22T01:34:35Z</dcterms:created>
  <dcterms:modified xsi:type="dcterms:W3CDTF">2022-04-03T09:09:07Z</dcterms:modified>
  <cp:version>F27</cp:version>
</cp:coreProperties>
</file>