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93" r:id="rId5"/>
    <p:sldId id="294" r:id="rId6"/>
    <p:sldId id="286" r:id="rId7"/>
    <p:sldId id="290" r:id="rId8"/>
    <p:sldId id="306" r:id="rId9"/>
    <p:sldId id="307" r:id="rId10"/>
    <p:sldId id="308" r:id="rId11"/>
    <p:sldId id="309" r:id="rId12"/>
    <p:sldId id="310" r:id="rId13"/>
    <p:sldId id="287" r:id="rId14"/>
    <p:sldId id="292" r:id="rId15"/>
    <p:sldId id="302" r:id="rId16"/>
    <p:sldId id="288" r:id="rId17"/>
    <p:sldId id="30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D3"/>
    <a:srgbClr val="E6E6E6"/>
    <a:srgbClr val="6BAE45"/>
    <a:srgbClr val="A1D6C8"/>
    <a:srgbClr val="97CCBF"/>
    <a:srgbClr val="4C786C"/>
    <a:srgbClr val="84B1A5"/>
    <a:srgbClr val="FF6E04"/>
    <a:srgbClr val="B5E7DB"/>
    <a:srgbClr val="E3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>
        <p:scale>
          <a:sx n="50" d="100"/>
          <a:sy n="50" d="100"/>
        </p:scale>
        <p:origin x="141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BFD79-A138-4C70-956E-3637DA74734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CF87-0EDD-4AEF-B9F6-DB6067A69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5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9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78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7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117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429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49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513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60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01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72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6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8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1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29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54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8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CF87-0EDD-4AEF-B9F6-DB6067A6990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6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25DB2C-20C6-4E44-88BE-B187A1748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29CF81-E7E8-463B-A1FC-60C5108D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1BE54-FC54-4A8E-98EF-15052E393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EA067-1DF4-4D1E-8C72-FF1E3B02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97D7D0-ECFF-4260-9A8A-AC0D52C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4541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DBDCE-E6A3-422B-B34E-6934881C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2671A-3205-4439-9318-5403484C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F6A186-EFE1-4C5F-9B93-BC0CB9C09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FA246-AD27-40FD-945E-4BE9FA6F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70A70-BF70-4BEB-BF0E-9CED5EA8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975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955B984-8F64-4D76-A069-4980B117E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B9A14B-F021-49C9-9167-B98876F10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E07E55-DD20-4547-BD9A-444138B2C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FBCC0C-797D-4D99-84BF-24F1E67D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73DCEC-B9FD-4D00-8040-DD87711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593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D91479-A806-40BF-8F5C-12510F7D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2EF7C0-B2F3-4C90-9E84-3128A776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6139F-B4E5-4BC1-9B35-121F630E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6B07F-C3DD-49A3-935E-CDB9BE52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A88BCA-365E-4153-A491-C5FD997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6905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DE3A0-BF7E-4140-8D20-1076C8C6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3DA5D6-8E05-4621-92C5-6AF3514C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54F9E-F60E-4625-8692-D4C368CC4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E346B9-1242-49BC-836E-8A6C8895A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3E81B-B3CB-4996-90D5-8FD54B6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7387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1D5768-010B-4CE5-B9B3-415D9998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92310-5E3F-4740-9CBC-1B4AF98A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F5E2E1-5558-4286-9356-47BE501B8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FFD81F-0BDA-46D7-B304-B9E2A44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5DB15D-0FF7-459A-9B32-40856705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25691A-B870-45F9-A466-C0A92803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424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A2336-4F20-4107-BBB5-BC54F381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6F1DD3-18A0-40EB-A6D2-A278D108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EB999A-448E-46F8-B98C-1C2BB3DA6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8D7B57-4224-4542-842C-AB49178C1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646385-FFB1-492E-84F8-2A5461AD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58927D-C8FA-4001-BB20-119FA52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206F50-D90C-4CB8-8DDD-C2001425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4D1864-2A73-46C2-8C97-23A1D276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00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A3977-D0F0-44DC-8A05-1D5008EA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C909BD4-7576-44A1-ACD5-734D21C5C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7A32C7-A60C-41CE-8441-D2E68E8D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15AD77-D8E2-437B-B108-8CC0DE0C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24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A270B-D1BD-478A-B1C1-A6CAD593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A3265-4087-4039-A550-A6F2B82E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C113D0-2C10-4952-89CF-0B63C03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PA_PA-文本框 41">
            <a:extLst>
              <a:ext uri="{FF2B5EF4-FFF2-40B4-BE49-F238E27FC236}">
                <a16:creationId xmlns:a16="http://schemas.microsoft.com/office/drawing/2014/main" id="{54B01ECD-10A2-482C-9B65-4AB289258277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 rot="16200000">
            <a:off x="-484849" y="173819"/>
            <a:ext cx="136980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81738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612BE-E213-4950-9A72-A7E7F49BE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329749-2CB9-4370-9AB3-10999221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7F23DD-0907-4C04-99DF-69BF661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B16121-D4FA-4824-9AFB-BF880853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198383-0F4B-487D-BCEA-E59D4CF4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1CA10-98E1-46A8-A706-6F1591C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4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3F100-20BA-42FC-9303-97366D50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18451C-4E0B-44EC-A8BA-E0FCE4A66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7594957-F8D2-4339-A38B-23A8422F9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E495B8-9D9F-46D4-907E-A1CF5DFC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5E61A9-ED7E-4493-9362-78730BAD6277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E5A133-54E9-4689-8CCE-975B4869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8B802B-63F4-4B50-95D3-1FB7683F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C88555-58E8-45F6-B305-3913EBEC07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PA_PA-文本框 41">
            <a:extLst>
              <a:ext uri="{FF2B5EF4-FFF2-40B4-BE49-F238E27FC236}">
                <a16:creationId xmlns:a16="http://schemas.microsoft.com/office/drawing/2014/main" id="{3F67E16C-47E5-47A5-B06B-D986967E24D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425470" y="130520"/>
            <a:ext cx="745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48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774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72010" y="216408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3726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590" y="-155448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7081" y="-15496395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80780" y="98280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90" y="219456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5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tags" Target="../tags/tag17.xml"/><Relationship Id="rId10" Type="http://schemas.microsoft.com/office/2007/relationships/hdphoto" Target="../media/hdphoto1.wdp"/><Relationship Id="rId4" Type="http://schemas.openxmlformats.org/officeDocument/2006/relationships/tags" Target="../tags/tag1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png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6.jp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>
            <a:extLst>
              <a:ext uri="{FF2B5EF4-FFF2-40B4-BE49-F238E27FC236}">
                <a16:creationId xmlns:a16="http://schemas.microsoft.com/office/drawing/2014/main" id="{62508588-B70B-49B4-9FBC-C9A8770865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86" y="106044"/>
            <a:ext cx="2954480" cy="2851261"/>
          </a:xfrm>
          <a:prstGeom prst="rect">
            <a:avLst/>
          </a:prstGeom>
        </p:spPr>
      </p:pic>
      <p:sp>
        <p:nvSpPr>
          <p:cNvPr id="8" name="PA_文本框 7">
            <a:extLst>
              <a:ext uri="{FF2B5EF4-FFF2-40B4-BE49-F238E27FC236}">
                <a16:creationId xmlns:a16="http://schemas.microsoft.com/office/drawing/2014/main" id="{E9AA9774-6128-4B1B-852D-46C23A18DF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15129" y="544176"/>
            <a:ext cx="2421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ln w="19050">
                  <a:solidFill>
                    <a:schemeClr val="bg1"/>
                  </a:solidFill>
                </a:ln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Toán</a:t>
            </a:r>
            <a:endParaRPr lang="zh-CN" altLang="en-US" sz="6000" dirty="0">
              <a:ln w="19050">
                <a:solidFill>
                  <a:schemeClr val="bg1"/>
                </a:solidFill>
              </a:ln>
              <a:blipFill dpi="0" rotWithShape="1">
                <a:blip r:embed="rId11"/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6" name="PA_PA-文本框 41">
            <a:extLst>
              <a:ext uri="{FF2B5EF4-FFF2-40B4-BE49-F238E27FC236}">
                <a16:creationId xmlns:a16="http://schemas.microsoft.com/office/drawing/2014/main" id="{8D7FE763-0708-4D38-A110-3CE000F664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rot="21023962">
            <a:off x="1388306" y="2172500"/>
            <a:ext cx="780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blipFill>
                  <a:blip r:embed="rId12"/>
                  <a:stretch>
                    <a:fillRect/>
                  </a:stretch>
                </a:blipFill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en-US" altLang="zh-CN" sz="8800" b="1" dirty="0">
              <a:blipFill>
                <a:blip r:embed="rId12"/>
                <a:stretch>
                  <a:fillRect/>
                </a:stretch>
              </a:blipFill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PA_PA-文本框 41">
            <a:extLst>
              <a:ext uri="{FF2B5EF4-FFF2-40B4-BE49-F238E27FC236}">
                <a16:creationId xmlns:a16="http://schemas.microsoft.com/office/drawing/2014/main" id="{1529F16A-030B-4282-A5B2-60A7613C4F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1023962">
            <a:off x="1307042" y="2137171"/>
            <a:ext cx="775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9" name="PA_PA-文本框 41">
            <a:extLst>
              <a:ext uri="{FF2B5EF4-FFF2-40B4-BE49-F238E27FC236}">
                <a16:creationId xmlns:a16="http://schemas.microsoft.com/office/drawing/2014/main" id="{58296785-F43C-4B99-BD3F-0BC1192B4CA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92376" y="5898325"/>
            <a:ext cx="553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sgk  trang 149</a:t>
            </a:r>
            <a:endParaRPr lang="zh-CN" altLang="en-US" sz="4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6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6" grpId="0"/>
          <p:bldP spid="11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1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925"/>
                                </p:stCondLst>
                                <p:childTnLst>
                                  <p:par>
                                    <p:cTn id="22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  <p:bldP spid="11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1264210"/>
            <a:ext cx="10093828" cy="3272499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72. Tìm hai số đó biết rằng nếu số lớn giảm 5 lần thì tìm được số bé.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27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049086" y="537835"/>
            <a:ext cx="10093828" cy="129349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của hai số là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thì tìm được số bé.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5146566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3468086" y="3643607"/>
            <a:ext cx="1737105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5271679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5431571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723328" y="2340909"/>
            <a:ext cx="317498" cy="3177115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3522678" y="4362813"/>
            <a:ext cx="151656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433914" y="3069140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5376455" y="4893368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608507" y="3614136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9262606" y="3995244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6D7CA3-5313-4031-B402-BC1F5E2C8F53}"/>
              </a:ext>
            </a:extLst>
          </p:cNvPr>
          <p:cNvGrpSpPr/>
          <p:nvPr/>
        </p:nvGrpSpPr>
        <p:grpSpPr>
          <a:xfrm>
            <a:off x="5272275" y="3925890"/>
            <a:ext cx="3198361" cy="345430"/>
            <a:chOff x="6068689" y="3925890"/>
            <a:chExt cx="3198361" cy="3454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A5363DE-C04F-4062-B94D-DE2AB5955234}"/>
                </a:ext>
              </a:extLst>
            </p:cNvPr>
            <p:cNvGrpSpPr/>
            <p:nvPr/>
          </p:nvGrpSpPr>
          <p:grpSpPr>
            <a:xfrm>
              <a:off x="6068689" y="3927537"/>
              <a:ext cx="1918244" cy="343783"/>
              <a:chOff x="3246711" y="3505593"/>
              <a:chExt cx="1918244" cy="34378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EA8EB31-BBC1-4170-913D-10EE75463D1C}"/>
                  </a:ext>
                </a:extLst>
              </p:cNvPr>
              <p:cNvGrpSpPr/>
              <p:nvPr/>
            </p:nvGrpSpPr>
            <p:grpSpPr>
              <a:xfrm>
                <a:off x="3246711" y="3505593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50DC20EB-3B74-45C1-8F1C-9EE5EF7D018C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8BE9E69-C37F-40E5-AFF7-8A6563180D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97C192C-3BBB-41D7-BAAB-97693C46841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CC6F8E5-519B-4671-B786-056CD6042580}"/>
                  </a:ext>
                </a:extLst>
              </p:cNvPr>
              <p:cNvGrpSpPr/>
              <p:nvPr/>
            </p:nvGrpSpPr>
            <p:grpSpPr>
              <a:xfrm>
                <a:off x="3884796" y="3506960"/>
                <a:ext cx="640080" cy="319028"/>
                <a:chOff x="3244716" y="2820307"/>
                <a:chExt cx="640080" cy="319028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E8A1FA6-A9FE-4F72-ABBD-565238908562}"/>
                    </a:ext>
                  </a:extLst>
                </p:cNvPr>
                <p:cNvCxnSpPr/>
                <p:nvPr/>
              </p:nvCxnSpPr>
              <p:spPr>
                <a:xfrm>
                  <a:off x="3247891" y="282030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EB98A45-3AC0-4658-8C92-51C8A7095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80585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B26CCE6-2531-429E-993C-AC1CE6F93FB3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9AB72F9-D3DA-412F-BEF5-B1045779E875}"/>
                  </a:ext>
                </a:extLst>
              </p:cNvPr>
              <p:cNvGrpSpPr/>
              <p:nvPr/>
            </p:nvGrpSpPr>
            <p:grpSpPr>
              <a:xfrm>
                <a:off x="4524875" y="3514354"/>
                <a:ext cx="640080" cy="335022"/>
                <a:chOff x="3244716" y="2821835"/>
                <a:chExt cx="640080" cy="335022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AF52A41-DA46-493C-9D3C-3AC2A05FC3DD}"/>
                    </a:ext>
                  </a:extLst>
                </p:cNvPr>
                <p:cNvCxnSpPr/>
                <p:nvPr/>
              </p:nvCxnSpPr>
              <p:spPr>
                <a:xfrm>
                  <a:off x="3244716" y="2839357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61FEFF2-99A3-40D7-A422-D9695D69C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44716" y="2974807"/>
                  <a:ext cx="64008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D1D234AE-13DF-4165-98D1-27E1747AE120}"/>
                    </a:ext>
                  </a:extLst>
                </p:cNvPr>
                <p:cNvCxnSpPr/>
                <p:nvPr/>
              </p:nvCxnSpPr>
              <p:spPr>
                <a:xfrm>
                  <a:off x="3884796" y="2821835"/>
                  <a:ext cx="0" cy="31750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D98E43F-E295-495C-86B1-D186850B3A05}"/>
                </a:ext>
              </a:extLst>
            </p:cNvPr>
            <p:cNvGrpSpPr/>
            <p:nvPr/>
          </p:nvGrpSpPr>
          <p:grpSpPr>
            <a:xfrm>
              <a:off x="7986891" y="3925890"/>
              <a:ext cx="640080" cy="335022"/>
              <a:chOff x="3244716" y="2821835"/>
              <a:chExt cx="640080" cy="335022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8FB62FA-DE64-4EB9-A959-CE244F0534D7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881D58C-6518-46A4-B2FE-9A1DE49DE0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1F2354-1ADB-4FC4-9FFB-59D17AA79DA8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1B15990-FDDF-402B-982C-DE722C9F5CDE}"/>
                </a:ext>
              </a:extLst>
            </p:cNvPr>
            <p:cNvGrpSpPr/>
            <p:nvPr/>
          </p:nvGrpSpPr>
          <p:grpSpPr>
            <a:xfrm>
              <a:off x="8626970" y="3933887"/>
              <a:ext cx="640080" cy="328553"/>
              <a:chOff x="3244716" y="2839357"/>
              <a:chExt cx="640080" cy="328553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22597B-0174-42A8-A36C-2819959E6091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007E466-9EFC-4750-9053-CD9D563ED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9963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CF10FC0-6ED3-4E09-8E8F-13DFDA940335}"/>
                  </a:ext>
                </a:extLst>
              </p:cNvPr>
              <p:cNvCxnSpPr/>
              <p:nvPr/>
            </p:nvCxnSpPr>
            <p:spPr>
              <a:xfrm>
                <a:off x="3884796" y="2850410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6514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121846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3. Tổng của hai số là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Tìm hai số đó biết rằng nếu số lớn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giảm 5 lần 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thì tìm được số bé.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25050"/>
            <a:ext cx="2841920" cy="1404186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5 + 1 = 6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bé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: 6 = 12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Số lớn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72 – 12 = 60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Số lớn: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60</a:t>
            </a: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      Số bé: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9250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82" y="-255048"/>
            <a:ext cx="4132837" cy="924502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4029582" y="897860"/>
            <a:ext cx="4663005" cy="197266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7522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704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25461" y="870725"/>
            <a:ext cx="9678098" cy="50268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mảnh đất hình chữ nhật có chu vi là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150m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Biết chiều dài mảnh đất </a:t>
            </a:r>
            <a:r>
              <a:rPr lang="en-US" altLang="zh-CN" sz="4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4 lần</a:t>
            </a:r>
            <a:r>
              <a:rPr lang="en-US" altLang="zh-CN" sz="4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chiều rộng mảnh đất. Tìm chiều dài và chiều rộng mảnh đất đó.</a:t>
            </a:r>
          </a:p>
        </p:txBody>
      </p:sp>
    </p:spTree>
    <p:extLst>
      <p:ext uri="{BB962C8B-B14F-4D97-AF65-F5344CB8AC3E}">
        <p14:creationId xmlns:p14="http://schemas.microsoft.com/office/powerpoint/2010/main" val="8422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24" y="258097"/>
            <a:ext cx="1231002" cy="1187995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A625BBCC-729F-4D30-ACBC-206D885DE8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666" y="3711671"/>
            <a:ext cx="1108210" cy="353663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A05AE8A4-1918-4CBD-9C71-54B352547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541" y="4996269"/>
            <a:ext cx="329119" cy="1861731"/>
          </a:xfrm>
          <a:prstGeom prst="rect">
            <a:avLst/>
          </a:prstGeom>
        </p:spPr>
      </p:pic>
      <p:pic>
        <p:nvPicPr>
          <p:cNvPr id="10" name="图片 23">
            <a:extLst>
              <a:ext uri="{FF2B5EF4-FFF2-40B4-BE49-F238E27FC236}">
                <a16:creationId xmlns:a16="http://schemas.microsoft.com/office/drawing/2014/main" id="{7D44089F-B898-47E1-A7B9-F76B6E94E4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654" y="4996269"/>
            <a:ext cx="512023" cy="1861731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EC9A334E-68C4-4463-878B-6D3EFF7D2C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40450" r="70777" b="39200"/>
          <a:stretch/>
        </p:blipFill>
        <p:spPr>
          <a:xfrm>
            <a:off x="1604628" y="604151"/>
            <a:ext cx="871872" cy="59406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1D9BC6-CB24-4779-B6B3-07E74F9ABF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4" t="-3513" r="36284" b="71995"/>
          <a:stretch/>
        </p:blipFill>
        <p:spPr>
          <a:xfrm>
            <a:off x="10903954" y="3146329"/>
            <a:ext cx="1170432" cy="1072161"/>
          </a:xfrm>
          <a:prstGeom prst="rect">
            <a:avLst/>
          </a:prstGeom>
        </p:spPr>
      </p:pic>
      <p:pic>
        <p:nvPicPr>
          <p:cNvPr id="21" name="图片 23">
            <a:extLst>
              <a:ext uri="{FF2B5EF4-FFF2-40B4-BE49-F238E27FC236}">
                <a16:creationId xmlns:a16="http://schemas.microsoft.com/office/drawing/2014/main" id="{98AA12EF-1E1D-4AB8-A65F-D775A854120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6" y="4859358"/>
            <a:ext cx="512023" cy="1861731"/>
          </a:xfrm>
          <a:prstGeom prst="rect">
            <a:avLst/>
          </a:prstGeom>
        </p:spPr>
      </p:pic>
      <p:pic>
        <p:nvPicPr>
          <p:cNvPr id="15" name="图片 18">
            <a:extLst>
              <a:ext uri="{FF2B5EF4-FFF2-40B4-BE49-F238E27FC236}">
                <a16:creationId xmlns:a16="http://schemas.microsoft.com/office/drawing/2014/main" id="{B6C53BD9-3431-4C93-8ED1-F85101567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1224" r="66331" b="67514"/>
          <a:stretch/>
        </p:blipFill>
        <p:spPr>
          <a:xfrm>
            <a:off x="448936" y="5479989"/>
            <a:ext cx="1194773" cy="1063409"/>
          </a:xfrm>
          <a:prstGeom prst="rect">
            <a:avLst/>
          </a:prstGeom>
        </p:spPr>
      </p:pic>
      <p:sp>
        <p:nvSpPr>
          <p:cNvPr id="22" name="矩形 6">
            <a:extLst>
              <a:ext uri="{FF2B5EF4-FFF2-40B4-BE49-F238E27FC236}">
                <a16:creationId xmlns:a16="http://schemas.microsoft.com/office/drawing/2014/main" id="{7A65613E-09BA-4651-952E-AA3E75C0ED24}"/>
              </a:ext>
            </a:extLst>
          </p:cNvPr>
          <p:cNvSpPr/>
          <p:nvPr/>
        </p:nvSpPr>
        <p:spPr>
          <a:xfrm>
            <a:off x="1049086" y="239559"/>
            <a:ext cx="10093828" cy="89575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u="sng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6DF3D91C-77F9-45A2-9A30-2940A7D771E3}"/>
              </a:ext>
            </a:extLst>
          </p:cNvPr>
          <p:cNvSpPr/>
          <p:nvPr/>
        </p:nvSpPr>
        <p:spPr>
          <a:xfrm>
            <a:off x="589947" y="1133609"/>
            <a:ext cx="11022537" cy="5791650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Nửa chu vi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150 : 2 = 75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 + 4 = 5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rộng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: 5 = 15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 mảnh đất là: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75 - 15 = 60 (m)</a:t>
            </a:r>
          </a:p>
          <a:p>
            <a:pPr algn="ctr">
              <a:lnSpc>
                <a:spcPct val="150000"/>
              </a:lnSpc>
            </a:pPr>
            <a:r>
              <a:rPr lang="en-US" altLang="zh-CN" sz="36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</a:t>
            </a: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Chiều dài: 60m; 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		  Chiều rộng: 15m</a:t>
            </a:r>
          </a:p>
          <a:p>
            <a:pPr algn="ctr">
              <a:lnSpc>
                <a:spcPct val="150000"/>
              </a:lnSpc>
            </a:pPr>
            <a:endParaRPr lang="en-US" altLang="zh-CN" sz="36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1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accel="2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64" y="922715"/>
            <a:ext cx="4287073" cy="91045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695295" y="1350979"/>
            <a:ext cx="4801409" cy="253811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4147353"/>
              </a:avLst>
            </a:prstTxWarp>
            <a:spAutoFit/>
          </a:bodyPr>
          <a:lstStyle/>
          <a:p>
            <a:r>
              <a:rPr lang="en-US" altLang="zh-CN" sz="6000" b="1" dirty="0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15FF81E9-0C09-4601-8C36-3BB51A55C4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>
            <a:extLst>
              <a:ext uri="{FF2B5EF4-FFF2-40B4-BE49-F238E27FC236}">
                <a16:creationId xmlns:a16="http://schemas.microsoft.com/office/drawing/2014/main" id="{9ACB38EE-49AF-43DF-B6B0-3BE1173EE612}"/>
              </a:ext>
            </a:extLst>
          </p:cNvPr>
          <p:cNvSpPr/>
          <p:nvPr/>
        </p:nvSpPr>
        <p:spPr>
          <a:xfrm>
            <a:off x="3161292" y="364460"/>
            <a:ext cx="6927430" cy="2093655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6BAE45"/>
            </a:solidFill>
            <a:prstDash val="sysDot"/>
          </a:ln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 dirty="0" err="1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Xem</a:t>
            </a:r>
            <a:r>
              <a:rPr lang="en-US" altLang="zh-CN" sz="5400">
                <a:solidFill>
                  <a:srgbClr val="6BAE45"/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lại bài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altLang="zh-CN" sz="5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Chuẩn bị bài sau</a:t>
            </a:r>
            <a:endParaRPr lang="zh-CN" altLang="en-US" sz="5400" dirty="0">
              <a:solidFill>
                <a:srgbClr val="6BAE45"/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45180476-02F8-4CD8-ABE6-5464B0906F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6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p:sp>
        <p:nvSpPr>
          <p:cNvPr id="12" name="矩形 6">
            <a:extLst>
              <a:ext uri="{FF2B5EF4-FFF2-40B4-BE49-F238E27FC236}">
                <a16:creationId xmlns:a16="http://schemas.microsoft.com/office/drawing/2014/main" id="{A3F8478F-427A-4D0F-86B6-9C65E11C0138}"/>
              </a:ext>
            </a:extLst>
          </p:cNvPr>
          <p:cNvSpPr/>
          <p:nvPr/>
        </p:nvSpPr>
        <p:spPr>
          <a:xfrm>
            <a:off x="3139405" y="964952"/>
            <a:ext cx="64732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428300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33A7E4-DCB7-4709-931E-87268A9A43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2" t="84774" r="44265"/>
          <a:stretch/>
        </p:blipFill>
        <p:spPr>
          <a:xfrm rot="5400000">
            <a:off x="-56644" y="1457064"/>
            <a:ext cx="617359" cy="5040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AA2F9B2-3B2A-46B0-95A0-86DF9B0C3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t="4699" r="54299" b="86077"/>
          <a:stretch/>
        </p:blipFill>
        <p:spPr>
          <a:xfrm rot="5400000">
            <a:off x="3486426" y="410420"/>
            <a:ext cx="652826" cy="6110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4E9AE1-54CA-40D2-B29D-35593411ED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66" y="534441"/>
            <a:ext cx="2398472" cy="152024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B258CBE-3DC8-4E1B-9004-AE17043CEE91}"/>
              </a:ext>
            </a:extLst>
          </p:cNvPr>
          <p:cNvSpPr/>
          <p:nvPr/>
        </p:nvSpPr>
        <p:spPr>
          <a:xfrm>
            <a:off x="6558888" y="1099714"/>
            <a:ext cx="2922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83E4E84-26BB-4057-85BE-322FCCC32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1045323"/>
            <a:ext cx="526340" cy="677056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6BBE5F5-1244-4236-8792-3EC6F3D89D7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1669875"/>
            <a:ext cx="3204000" cy="288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4A36D3A-A1F6-407A-95CE-127D4FB06F4E}"/>
              </a:ext>
            </a:extLst>
          </p:cNvPr>
          <p:cNvSpPr/>
          <p:nvPr/>
        </p:nvSpPr>
        <p:spPr>
          <a:xfrm>
            <a:off x="6558888" y="2470540"/>
            <a:ext cx="271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05F2-D4EE-4908-A9B9-41B1AA874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2416149"/>
            <a:ext cx="526340" cy="677056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8BD038A-5A59-4283-86DE-77E7B98D1C15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3040701"/>
            <a:ext cx="3204000" cy="288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22E5CACA-4ED5-4589-BF30-1A753B0530ED}"/>
              </a:ext>
            </a:extLst>
          </p:cNvPr>
          <p:cNvSpPr/>
          <p:nvPr/>
        </p:nvSpPr>
        <p:spPr>
          <a:xfrm>
            <a:off x="6558888" y="3888719"/>
            <a:ext cx="2735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VẬN DỤNG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1F21B45-0028-4C1B-A0D4-21D300978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6877" y="3834328"/>
            <a:ext cx="526340" cy="677056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94A22A20-8D03-4105-93C7-FAD74765C156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66839" y="4458880"/>
            <a:ext cx="3204000" cy="288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650FACD-E4EA-4B9B-8E83-4BDD03C66958}"/>
              </a:ext>
            </a:extLst>
          </p:cNvPr>
          <p:cNvSpPr/>
          <p:nvPr/>
        </p:nvSpPr>
        <p:spPr>
          <a:xfrm>
            <a:off x="6872551" y="5300695"/>
            <a:ext cx="2015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DẶN DÒ</a:t>
            </a:r>
            <a:endParaRPr lang="zh-CN" altLang="en-US" sz="36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622A512-BC01-44E2-95B4-2BB282135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140" y="5246304"/>
            <a:ext cx="526340" cy="677056"/>
          </a:xfrm>
          <a:prstGeom prst="rect">
            <a:avLst/>
          </a:prstGeom>
        </p:spPr>
      </p:pic>
      <p:pic>
        <p:nvPicPr>
          <p:cNvPr id="21" name="图形 20">
            <a:extLst>
              <a:ext uri="{FF2B5EF4-FFF2-40B4-BE49-F238E27FC236}">
                <a16:creationId xmlns:a16="http://schemas.microsoft.com/office/drawing/2014/main" id="{02C3557A-9095-454D-A727-D7F33D5D49A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V="1">
            <a:off x="6325102" y="5870856"/>
            <a:ext cx="3204000" cy="28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EF7F89D-FA68-4EF9-A8DA-7C492456201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71" y="4876472"/>
            <a:ext cx="373752" cy="21142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4A6A5E7-307F-49C9-BF5B-6EC88176831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5" y="4903433"/>
            <a:ext cx="512023" cy="186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D9F30AE-6B5F-4B77-BADC-E5F751BDEE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80" y="5460640"/>
            <a:ext cx="584103" cy="172156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56F353C-8C20-4792-9256-771B826D07E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130" y="4998154"/>
            <a:ext cx="442670" cy="18708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F8A152C-607D-41F3-B76D-14BCBBFA956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427" y="5494542"/>
            <a:ext cx="473498" cy="152065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A6CC096-0175-4669-988E-13EFB1C847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438" y="3767099"/>
            <a:ext cx="1226057" cy="391272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05E8B8F-8A84-45F0-A272-0EC84A8DF82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89082" y="4876472"/>
            <a:ext cx="373752" cy="21142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3563615-35E4-4D2B-9C77-C068FAB2F7A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47" y="2021334"/>
            <a:ext cx="2954480" cy="2851261"/>
          </a:xfrm>
          <a:prstGeom prst="rect">
            <a:avLst/>
          </a:prstGeom>
        </p:spPr>
      </p:pic>
      <p:sp>
        <p:nvSpPr>
          <p:cNvPr id="32" name="PA_PA-文本框 41">
            <a:extLst>
              <a:ext uri="{FF2B5EF4-FFF2-40B4-BE49-F238E27FC236}">
                <a16:creationId xmlns:a16="http://schemas.microsoft.com/office/drawing/2014/main" id="{678B593E-F1F0-475F-B5F9-0019B6D0C3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rot="16200000">
            <a:off x="10542430" y="5254819"/>
            <a:ext cx="26205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A1D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  <a:ea typeface="华康娃娃体W5" panose="040B0509000000000000" pitchFamily="81" charset="-122"/>
              </a:rPr>
              <a:t>KTUTS</a:t>
            </a:r>
            <a:endParaRPr lang="zh-CN" altLang="en-US" sz="2000" b="1" dirty="0">
              <a:solidFill>
                <a:srgbClr val="A1D6C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52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32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820"/>
                                </p:stCondLst>
                                <p:childTnLst>
                                  <p:par>
                                    <p:cTn id="9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320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22222E-6 L 2.08333E-6 -2.22222E-6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2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403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3 -2.22222E-6 L -4.375E-6 -2.22222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3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36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37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487"/>
                                </p:stCondLst>
                                <p:childTnLst>
                                  <p:par>
                                    <p:cTn id="3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2.08333E-6 -2.96296E-6 " pathEditMode="relative" rAng="0" ptsTypes="AA">
                                          <p:cBhvr>
                                            <p:cTn id="4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667"/>
                                      </p:iterate>
                                      <p:childTnLst>
                                        <p:set>
                                          <p:cBhvr>
                                            <p:cTn id="4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487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9284 -2.96296E-6 L 1.25E-6 -2.96296E-6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6000"/>
                                      </p:iterate>
                                      <p:childTnLst>
                                        <p:set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/>
          <p:bldP spid="15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4029581" y="3015493"/>
            <a:ext cx="4132837" cy="58892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732212" y="897860"/>
            <a:ext cx="4727576" cy="3245877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2666011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KHỞI ĐỘNG</a:t>
            </a:r>
            <a:endParaRPr lang="zh-CN" altLang="en-US" sz="6000" b="1" dirty="0">
              <a:solidFill>
                <a:srgbClr val="4C786C"/>
              </a:solidFill>
              <a:latin typeface="UTM Bienvenue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98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 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120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801177"/>
              </a:xfrm>
              <a:prstGeom prst="snip2DiagRect">
                <a:avLst/>
              </a:prstGeom>
              <a:blipFill>
                <a:blip r:embed="rId8"/>
                <a:stretch>
                  <a:fillRect b="-316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376496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48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72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05ECFF30-68EF-4D33-8A78-3828FAB3536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74324" y="2395888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2" animBg="1"/>
      <p:bldP spid="8" grpId="0" animBg="1"/>
      <p:bldP spid="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976"/>
            <a:ext cx="12192000" cy="498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/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solidFill>
                <a:schemeClr val="bg1"/>
              </a:solidFill>
              <a:ln w="57150">
                <a:solidFill>
                  <a:srgbClr val="6BAE45"/>
                </a:solidFill>
                <a:prstDash val="sysDot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Tổng hai số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208</a:t>
                </a: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Tỉ số của hai số đó là</a:t>
                </a:r>
                <a:r>
                  <a:rPr lang="en-US" altLang="zh-CN" sz="5400" b="1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400" b="1" i="1" smtClean="0">
                            <a:solidFill>
                              <a:srgbClr val="6BAE45"/>
                            </a:solidFill>
                            <a:effectLst/>
                            <a:latin typeface="Cambria Math" panose="02040503050406030204" pitchFamily="18" charset="0"/>
                            <a:ea typeface="华康娃娃体W5" panose="040B0509000000000000" pitchFamily="81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5400" b="1" i="0" smtClean="0">
                            <a:solidFill>
                              <a:srgbClr val="6BAE45"/>
                            </a:solidFill>
                            <a:effectLst/>
                            <a:latin typeface="UTM Avo" panose="02040603050506020204" pitchFamily="18" charset="0"/>
                            <a:ea typeface="华康娃娃体W5" panose="040B0509000000000000" pitchFamily="81" charset="-122"/>
                          </a:rPr>
                          <m:t>5</m:t>
                        </m:r>
                      </m:den>
                    </m:f>
                  </m:oMath>
                </a14:m>
                <a:endParaRPr lang="en-US" altLang="zh-CN" sz="5400" b="1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  <a:p>
                <a:r>
                  <a:rPr lang="en-US" altLang="zh-CN" sz="5400">
                    <a:solidFill>
                      <a:srgbClr val="6BAE45"/>
                    </a:solidFill>
                    <a:effectLst/>
                    <a:latin typeface="UTM Avo" panose="02040603050506020204" pitchFamily="18" charset="0"/>
                    <a:ea typeface="华康娃娃体W5" panose="040B0509000000000000" pitchFamily="81" charset="-122"/>
                  </a:rPr>
                  <a:t>Hai số đó là:</a:t>
                </a:r>
                <a:endParaRPr lang="zh-CN" altLang="en-US" sz="5400" dirty="0">
                  <a:solidFill>
                    <a:srgbClr val="6BAE45"/>
                  </a:solidFill>
                  <a:effectLst/>
                  <a:latin typeface="UTM Avo" panose="02040603050506020204" pitchFamily="18" charset="0"/>
                  <a:ea typeface="华康娃娃体W5" panose="040B0509000000000000" pitchFamily="81" charset="-122"/>
                </a:endParaRPr>
              </a:p>
            </p:txBody>
          </p:sp>
        </mc:Choice>
        <mc:Fallback xmlns=""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9ACB38EE-49AF-43DF-B6B0-3BE1173E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28" y="364460"/>
                <a:ext cx="8369516" cy="3790694"/>
              </a:xfrm>
              <a:prstGeom prst="snip2DiagRect">
                <a:avLst/>
              </a:prstGeom>
              <a:blipFill>
                <a:blip r:embed="rId8"/>
                <a:stretch>
                  <a:fillRect b="-317"/>
                </a:stretch>
              </a:blipFill>
              <a:ln w="57150">
                <a:solidFill>
                  <a:srgbClr val="6BAE45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6">
            <a:extLst>
              <a:ext uri="{FF2B5EF4-FFF2-40B4-BE49-F238E27FC236}">
                <a16:creationId xmlns:a16="http://schemas.microsoft.com/office/drawing/2014/main" id="{61BC82C6-4378-47D1-ADBD-04CA7BC4D07D}"/>
              </a:ext>
            </a:extLst>
          </p:cNvPr>
          <p:cNvSpPr/>
          <p:nvPr/>
        </p:nvSpPr>
        <p:spPr>
          <a:xfrm>
            <a:off x="4265578" y="4595230"/>
            <a:ext cx="3825195" cy="1101923"/>
          </a:xfrm>
          <a:prstGeom prst="snip2Diag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78 </a:t>
            </a:r>
            <a:r>
              <a:rPr lang="en-US" altLang="zh-CN" sz="5400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và</a:t>
            </a:r>
            <a:r>
              <a:rPr lang="en-US" altLang="zh-CN" sz="5400" b="1">
                <a:solidFill>
                  <a:schemeClr val="accent2">
                    <a:lumMod val="75000"/>
                  </a:schemeClr>
                </a:solidFill>
                <a:effectLst/>
                <a:latin typeface="UTM Avo" panose="02040603050506020204" pitchFamily="18" charset="0"/>
                <a:ea typeface="华康娃娃体W5" panose="040B0509000000000000" pitchFamily="81" charset="-122"/>
              </a:rPr>
              <a:t> 130</a:t>
            </a:r>
            <a:endParaRPr lang="zh-CN" altLang="en-US" sz="5400" b="1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8F3F264D-C8B4-4D13-A0C0-23E1007DB7A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06375" y="364460"/>
            <a:ext cx="6391214" cy="6167928"/>
          </a:xfrm>
          <a:prstGeom prst="rect">
            <a:avLst/>
          </a:prstGeom>
        </p:spPr>
      </p:pic>
      <p:pic>
        <p:nvPicPr>
          <p:cNvPr id="10" name="图片 32">
            <a:extLst>
              <a:ext uri="{FF2B5EF4-FFF2-40B4-BE49-F238E27FC236}">
                <a16:creationId xmlns:a16="http://schemas.microsoft.com/office/drawing/2014/main" id="{40021737-1ED5-487E-884F-4B07EDA1C3A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80263"/>
          <a:stretch/>
        </p:blipFill>
        <p:spPr>
          <a:xfrm>
            <a:off x="8507953" y="2519273"/>
            <a:ext cx="4132837" cy="58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4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1.58659 -0.0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23" y="-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">
            <a:extLst>
              <a:ext uri="{FF2B5EF4-FFF2-40B4-BE49-F238E27FC236}">
                <a16:creationId xmlns:a16="http://schemas.microsoft.com/office/drawing/2014/main" id="{001D12CE-C3AA-4598-BB6B-4068E05E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74" y="1876926"/>
            <a:ext cx="5733851" cy="70698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8D8160-43EE-4995-998C-34ADA0D1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A6DB07-978F-442B-B01F-AA44368C0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926"/>
            <a:ext cx="12192000" cy="4981074"/>
          </a:xfrm>
          <a:prstGeom prst="rect">
            <a:avLst/>
          </a:prstGeom>
        </p:spPr>
      </p:pic>
      <p:sp>
        <p:nvSpPr>
          <p:cNvPr id="20" name="矩形 6">
            <a:extLst>
              <a:ext uri="{FF2B5EF4-FFF2-40B4-BE49-F238E27FC236}">
                <a16:creationId xmlns:a16="http://schemas.microsoft.com/office/drawing/2014/main" id="{4FAA4C23-E038-4899-AB98-738460B1C8A4}"/>
              </a:ext>
            </a:extLst>
          </p:cNvPr>
          <p:cNvSpPr/>
          <p:nvPr/>
        </p:nvSpPr>
        <p:spPr>
          <a:xfrm>
            <a:off x="3880896" y="897860"/>
            <a:ext cx="5390425" cy="259769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3533728"/>
              </a:avLst>
            </a:prstTxWarp>
            <a:spAutoFit/>
          </a:bodyPr>
          <a:lstStyle/>
          <a:p>
            <a:r>
              <a:rPr lang="en-US" altLang="zh-CN" sz="6000" b="1">
                <a:solidFill>
                  <a:srgbClr val="4C786C"/>
                </a:solidFill>
                <a:latin typeface="UTM Bienvenue" panose="02040603050506020204" pitchFamily="18" charset="0"/>
                <a:ea typeface="华康娃娃体W5" panose="040B0509000000000000" pitchFamily="81" charset="-12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820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448263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22">
            <a:extLst>
              <a:ext uri="{FF2B5EF4-FFF2-40B4-BE49-F238E27FC236}">
                <a16:creationId xmlns:a16="http://schemas.microsoft.com/office/drawing/2014/main" id="{02BA2978-99F8-4783-80AC-F4DEAD86FB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5382" y="3792571"/>
            <a:ext cx="442670" cy="2504059"/>
          </a:xfrm>
          <a:prstGeom prst="rect">
            <a:avLst/>
          </a:prstGeom>
        </p:spPr>
      </p:pic>
      <p:pic>
        <p:nvPicPr>
          <p:cNvPr id="19" name="图片 25">
            <a:extLst>
              <a:ext uri="{FF2B5EF4-FFF2-40B4-BE49-F238E27FC236}">
                <a16:creationId xmlns:a16="http://schemas.microsoft.com/office/drawing/2014/main" id="{6200B572-E184-4469-ACE6-345B43BE6EB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6928" y="4791313"/>
            <a:ext cx="442670" cy="1870846"/>
          </a:xfrm>
          <a:prstGeom prst="rect">
            <a:avLst/>
          </a:prstGeom>
        </p:spPr>
      </p:pic>
      <p:pic>
        <p:nvPicPr>
          <p:cNvPr id="12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5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20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pic>
        <p:nvPicPr>
          <p:cNvPr id="23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24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1286316" y="614208"/>
            <a:ext cx="9856598" cy="5632311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4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28m được cắt thành hai đoạn, đoạn thứ nhất dài gấp 3 lần đoạn thứ hai. Hỏi mỗi đoạn dài bao nhiêu mét?</a:t>
            </a:r>
            <a:endParaRPr lang="en-US" altLang="zh-CN" sz="4800" b="1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2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48372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783771" y="537835"/>
            <a:ext cx="10525656" cy="2031325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1. 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Một sợi dây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8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8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  <a:endParaRPr lang="en-US" altLang="zh-CN" sz="2800">
              <a:solidFill>
                <a:srgbClr val="6BAE45"/>
              </a:solidFill>
              <a:latin typeface="UTM Avo" panose="02040603050506020204" pitchFamily="18" charset="0"/>
              <a:ea typeface="华康娃娃体W5" panose="040B0509000000000000" pitchFamily="81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55C69FAC-85A4-45C0-AB2C-2A817D3E3F24}"/>
              </a:ext>
            </a:extLst>
          </p:cNvPr>
          <p:cNvSpPr/>
          <p:nvPr/>
        </p:nvSpPr>
        <p:spPr>
          <a:xfrm>
            <a:off x="4502131" y="2248819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Tóm tắt:</a:t>
            </a:r>
          </a:p>
        </p:txBody>
      </p:sp>
      <p:sp>
        <p:nvSpPr>
          <p:cNvPr id="12" name="矩形 6">
            <a:extLst>
              <a:ext uri="{FF2B5EF4-FFF2-40B4-BE49-F238E27FC236}">
                <a16:creationId xmlns:a16="http://schemas.microsoft.com/office/drawing/2014/main" id="{A84012AD-7544-4387-8414-1502B67282D8}"/>
              </a:ext>
            </a:extLst>
          </p:cNvPr>
          <p:cNvSpPr/>
          <p:nvPr/>
        </p:nvSpPr>
        <p:spPr>
          <a:xfrm>
            <a:off x="2756158" y="3629651"/>
            <a:ext cx="3488350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922B84-7D9B-4DAC-975D-CFAA2D173E7B}"/>
              </a:ext>
            </a:extLst>
          </p:cNvPr>
          <p:cNvGrpSpPr/>
          <p:nvPr/>
        </p:nvGrpSpPr>
        <p:grpSpPr>
          <a:xfrm>
            <a:off x="6068093" y="4638752"/>
            <a:ext cx="640080" cy="335022"/>
            <a:chOff x="3244716" y="2821835"/>
            <a:chExt cx="640080" cy="33502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DDA77-011E-4DD2-8306-70265949D036}"/>
                </a:ext>
              </a:extLst>
            </p:cNvPr>
            <p:cNvCxnSpPr/>
            <p:nvPr/>
          </p:nvCxnSpPr>
          <p:spPr>
            <a:xfrm>
              <a:off x="3244716" y="2839357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0CB91B-4C32-4EA7-A027-1FF819EE5C42}"/>
                </a:ext>
              </a:extLst>
            </p:cNvPr>
            <p:cNvCxnSpPr>
              <a:cxnSpLocks/>
            </p:cNvCxnSpPr>
            <p:nvPr/>
          </p:nvCxnSpPr>
          <p:spPr>
            <a:xfrm>
              <a:off x="3244716" y="2980585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9CFB17-2DD5-4A9D-8847-CF42536941D5}"/>
                </a:ext>
              </a:extLst>
            </p:cNvPr>
            <p:cNvCxnSpPr/>
            <p:nvPr/>
          </p:nvCxnSpPr>
          <p:spPr>
            <a:xfrm>
              <a:off x="3884796" y="2821835"/>
              <a:ext cx="0" cy="317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5363DE-C04F-4062-B94D-DE2AB5955234}"/>
              </a:ext>
            </a:extLst>
          </p:cNvPr>
          <p:cNvGrpSpPr/>
          <p:nvPr/>
        </p:nvGrpSpPr>
        <p:grpSpPr>
          <a:xfrm>
            <a:off x="6068689" y="3927537"/>
            <a:ext cx="1918244" cy="343783"/>
            <a:chOff x="3246711" y="3505593"/>
            <a:chExt cx="1918244" cy="3437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A8EB31-BBC1-4170-913D-10EE75463D1C}"/>
                </a:ext>
              </a:extLst>
            </p:cNvPr>
            <p:cNvGrpSpPr/>
            <p:nvPr/>
          </p:nvGrpSpPr>
          <p:grpSpPr>
            <a:xfrm>
              <a:off x="3246711" y="3505593"/>
              <a:ext cx="640080" cy="335022"/>
              <a:chOff x="3244716" y="2821835"/>
              <a:chExt cx="640080" cy="33502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0DC20EB-3B74-45C1-8F1C-9EE5EF7D018C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BE9E69-C37F-40E5-AFF7-8A6563180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97C192C-3BBB-41D7-BAAB-97693C46841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C6F8E5-519B-4671-B786-056CD6042580}"/>
                </a:ext>
              </a:extLst>
            </p:cNvPr>
            <p:cNvGrpSpPr/>
            <p:nvPr/>
          </p:nvGrpSpPr>
          <p:grpSpPr>
            <a:xfrm>
              <a:off x="3884796" y="3508488"/>
              <a:ext cx="640080" cy="335022"/>
              <a:chOff x="3244716" y="2821835"/>
              <a:chExt cx="640080" cy="33502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E8A1FA6-A9FE-4F72-ABBD-565238908562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EB98A45-3AC0-4658-8C92-51C8A7095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80585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B26CCE6-2531-429E-993C-AC1CE6F93FB3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9AB72F9-D3DA-412F-BEF5-B1045779E875}"/>
                </a:ext>
              </a:extLst>
            </p:cNvPr>
            <p:cNvGrpSpPr/>
            <p:nvPr/>
          </p:nvGrpSpPr>
          <p:grpSpPr>
            <a:xfrm>
              <a:off x="4524875" y="3514354"/>
              <a:ext cx="640080" cy="335022"/>
              <a:chOff x="3244716" y="2821835"/>
              <a:chExt cx="640080" cy="33502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AF52A41-DA46-493C-9D3C-3AC2A05FC3DD}"/>
                  </a:ext>
                </a:extLst>
              </p:cNvPr>
              <p:cNvCxnSpPr/>
              <p:nvPr/>
            </p:nvCxnSpPr>
            <p:spPr>
              <a:xfrm>
                <a:off x="3244716" y="2839357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61FEFF2-99A3-40D7-A422-D9695D69C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4716" y="2965282"/>
                <a:ext cx="64008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1D234AE-13DF-4165-98D1-27E1747AE120}"/>
                  </a:ext>
                </a:extLst>
              </p:cNvPr>
              <p:cNvCxnSpPr/>
              <p:nvPr/>
            </p:nvCxnSpPr>
            <p:spPr>
              <a:xfrm>
                <a:off x="3884796" y="2821835"/>
                <a:ext cx="0" cy="3175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Left Bracket 66">
            <a:extLst>
              <a:ext uri="{FF2B5EF4-FFF2-40B4-BE49-F238E27FC236}">
                <a16:creationId xmlns:a16="http://schemas.microsoft.com/office/drawing/2014/main" id="{CB05A17E-0727-47B0-9B98-9F3AFF6AA592}"/>
              </a:ext>
            </a:extLst>
          </p:cNvPr>
          <p:cNvSpPr/>
          <p:nvPr/>
        </p:nvSpPr>
        <p:spPr>
          <a:xfrm rot="16200000">
            <a:off x="6227985" y="4591692"/>
            <a:ext cx="317501" cy="640080"/>
          </a:xfrm>
          <a:prstGeom prst="leftBracket">
            <a:avLst>
              <a:gd name="adj" fmla="val 292332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CF00CC0B-68FC-4226-945E-7BA7AF806D6B}"/>
              </a:ext>
            </a:extLst>
          </p:cNvPr>
          <p:cNvSpPr/>
          <p:nvPr/>
        </p:nvSpPr>
        <p:spPr>
          <a:xfrm rot="5400000" flipV="1">
            <a:off x="6880908" y="2979744"/>
            <a:ext cx="317498" cy="1899446"/>
          </a:xfrm>
          <a:prstGeom prst="leftBracket">
            <a:avLst>
              <a:gd name="adj" fmla="val 100253"/>
            </a:avLst>
          </a:prstGeom>
          <a:ln>
            <a:solidFill>
              <a:srgbClr val="0160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矩形 6">
            <a:extLst>
              <a:ext uri="{FF2B5EF4-FFF2-40B4-BE49-F238E27FC236}">
                <a16:creationId xmlns:a16="http://schemas.microsoft.com/office/drawing/2014/main" id="{67BA16A1-C181-4493-91EE-2F509448413E}"/>
              </a:ext>
            </a:extLst>
          </p:cNvPr>
          <p:cNvSpPr/>
          <p:nvPr/>
        </p:nvSpPr>
        <p:spPr>
          <a:xfrm>
            <a:off x="2746540" y="4335345"/>
            <a:ext cx="2926302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hai:</a:t>
            </a:r>
          </a:p>
        </p:txBody>
      </p:sp>
      <p:sp>
        <p:nvSpPr>
          <p:cNvPr id="70" name="矩形 6">
            <a:extLst>
              <a:ext uri="{FF2B5EF4-FFF2-40B4-BE49-F238E27FC236}">
                <a16:creationId xmlns:a16="http://schemas.microsoft.com/office/drawing/2014/main" id="{9EDEE8D9-DFC8-4E6C-AA8F-213FDDA3A51E}"/>
              </a:ext>
            </a:extLst>
          </p:cNvPr>
          <p:cNvSpPr/>
          <p:nvPr/>
        </p:nvSpPr>
        <p:spPr>
          <a:xfrm>
            <a:off x="6819959" y="3057815"/>
            <a:ext cx="99115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1" name="矩形 6">
            <a:extLst>
              <a:ext uri="{FF2B5EF4-FFF2-40B4-BE49-F238E27FC236}">
                <a16:creationId xmlns:a16="http://schemas.microsoft.com/office/drawing/2014/main" id="{03A6521C-8A2C-4653-BB82-7E5304232C05}"/>
              </a:ext>
            </a:extLst>
          </p:cNvPr>
          <p:cNvSpPr/>
          <p:nvPr/>
        </p:nvSpPr>
        <p:spPr>
          <a:xfrm>
            <a:off x="6038908" y="5008009"/>
            <a:ext cx="843139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?m</a:t>
            </a:r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7C3C608F-E904-4C7D-ABB3-092DAAD75092}"/>
              </a:ext>
            </a:extLst>
          </p:cNvPr>
          <p:cNvSpPr/>
          <p:nvPr/>
        </p:nvSpPr>
        <p:spPr>
          <a:xfrm>
            <a:off x="8075263" y="3558145"/>
            <a:ext cx="528787" cy="1697099"/>
          </a:xfrm>
          <a:prstGeom prst="rightBrace">
            <a:avLst>
              <a:gd name="adj1" fmla="val 34937"/>
              <a:gd name="adj2" fmla="val 50000"/>
            </a:avLst>
          </a:prstGeom>
          <a:ln w="19050">
            <a:solidFill>
              <a:srgbClr val="0160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矩形 6">
            <a:extLst>
              <a:ext uri="{FF2B5EF4-FFF2-40B4-BE49-F238E27FC236}">
                <a16:creationId xmlns:a16="http://schemas.microsoft.com/office/drawing/2014/main" id="{817F71A0-CB95-442D-9E81-7AA0C4E6AA38}"/>
              </a:ext>
            </a:extLst>
          </p:cNvPr>
          <p:cNvSpPr/>
          <p:nvPr/>
        </p:nvSpPr>
        <p:spPr>
          <a:xfrm>
            <a:off x="8635788" y="3939253"/>
            <a:ext cx="1276896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</a:p>
        </p:txBody>
      </p:sp>
    </p:spTree>
    <p:extLst>
      <p:ext uri="{BB962C8B-B14F-4D97-AF65-F5344CB8AC3E}">
        <p14:creationId xmlns:p14="http://schemas.microsoft.com/office/powerpoint/2010/main" val="2075427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"/>
                            </p:stCondLst>
                            <p:childTnLst>
                              <p:par>
                                <p:cTn id="46" presetID="2" presetClass="entr" presetSubtype="3" accel="32000" decel="68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F5E8CB2-068B-436B-BC23-0E3CF96B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2157"/>
            <a:ext cx="12192000" cy="49810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1B6D3-C1BC-4E89-A10F-AA0342B78B2A}"/>
              </a:ext>
            </a:extLst>
          </p:cNvPr>
          <p:cNvSpPr/>
          <p:nvPr/>
        </p:nvSpPr>
        <p:spPr>
          <a:xfrm>
            <a:off x="373626" y="258097"/>
            <a:ext cx="11444748" cy="6341806"/>
          </a:xfrm>
          <a:prstGeom prst="roundRect">
            <a:avLst/>
          </a:prstGeom>
          <a:solidFill>
            <a:schemeClr val="bg1"/>
          </a:solidFill>
          <a:ln>
            <a:solidFill>
              <a:srgbClr val="97CCB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3C7A8809-8EE6-464D-A885-0B76C315B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745" y="4432332"/>
            <a:ext cx="887629" cy="2616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8814BA-F48B-4785-891F-439EFF6DE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4742140"/>
            <a:ext cx="1619250" cy="1996551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7547D88B-8600-46DA-87BE-B2CCAFCF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4" y="-150952"/>
            <a:ext cx="2398472" cy="1520244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D8878299-784D-4EA1-91F8-F5C03ADCC4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9427" y="3765486"/>
            <a:ext cx="882573" cy="2834417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7B53A8DF-4791-4966-AC93-852ED55C15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014" y="154059"/>
            <a:ext cx="943173" cy="910222"/>
          </a:xfrm>
          <a:prstGeom prst="rect">
            <a:avLst/>
          </a:prstGeom>
        </p:spPr>
      </p:pic>
      <p:sp>
        <p:nvSpPr>
          <p:cNvPr id="10" name="矩形 6">
            <a:extLst>
              <a:ext uri="{FF2B5EF4-FFF2-40B4-BE49-F238E27FC236}">
                <a16:creationId xmlns:a16="http://schemas.microsoft.com/office/drawing/2014/main" id="{4B4167F0-624D-4D68-9E3D-6DA1D23D9919}"/>
              </a:ext>
            </a:extLst>
          </p:cNvPr>
          <p:cNvSpPr/>
          <p:nvPr/>
        </p:nvSpPr>
        <p:spPr>
          <a:xfrm>
            <a:off x="960227" y="454280"/>
            <a:ext cx="7903185" cy="1675843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1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. Một sợi dây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28m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được cắt thành hai đoạn, đoạn thứ nhất dài </a:t>
            </a:r>
            <a:r>
              <a:rPr lang="vi-VN" altLang="zh-CN" sz="2400" b="1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gấp 3 lần</a:t>
            </a:r>
            <a:r>
              <a:rPr lang="vi-VN" altLang="zh-CN" sz="2400">
                <a:solidFill>
                  <a:srgbClr val="6BAE45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đoạn thứ hai. Hỏi mỗi đoạn dài bao nhiêu mét?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B2FBB94-2946-4AE4-9B41-D4DF82CD31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793" y="912522"/>
            <a:ext cx="2841920" cy="1429242"/>
          </a:xfrm>
          <a:prstGeom prst="rect">
            <a:avLst/>
          </a:prstGeom>
        </p:spPr>
      </p:pic>
      <p:sp>
        <p:nvSpPr>
          <p:cNvPr id="76" name="矩形 6">
            <a:extLst>
              <a:ext uri="{FF2B5EF4-FFF2-40B4-BE49-F238E27FC236}">
                <a16:creationId xmlns:a16="http://schemas.microsoft.com/office/drawing/2014/main" id="{6CAF13B7-F15B-426D-95A6-18A14B65AE21}"/>
              </a:ext>
            </a:extLst>
          </p:cNvPr>
          <p:cNvSpPr/>
          <p:nvPr/>
        </p:nvSpPr>
        <p:spPr>
          <a:xfrm>
            <a:off x="5146566" y="1778341"/>
            <a:ext cx="1898868" cy="73513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u="sng">
                <a:solidFill>
                  <a:srgbClr val="0160D3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Bài giải:</a:t>
            </a:r>
          </a:p>
        </p:txBody>
      </p:sp>
      <p:sp>
        <p:nvSpPr>
          <p:cNvPr id="77" name="矩形 6">
            <a:extLst>
              <a:ext uri="{FF2B5EF4-FFF2-40B4-BE49-F238E27FC236}">
                <a16:creationId xmlns:a16="http://schemas.microsoft.com/office/drawing/2014/main" id="{2F7A0F09-BB98-4FDD-BE21-49C55A2B1C78}"/>
              </a:ext>
            </a:extLst>
          </p:cNvPr>
          <p:cNvSpPr/>
          <p:nvPr/>
        </p:nvSpPr>
        <p:spPr>
          <a:xfrm>
            <a:off x="400781" y="2429544"/>
            <a:ext cx="11390438" cy="3688254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Tổng số phần bằng nhau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3 + 1 = 4 (phần)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hai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: 4 = 7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Đoạn thứ nhất dài là: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28 – 7 = 21 (m)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Đáp số: Đoạn thứ nhất: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21m</a:t>
            </a:r>
          </a:p>
          <a:p>
            <a:pPr algn="ctr">
              <a:lnSpc>
                <a:spcPct val="150000"/>
              </a:lnSpc>
            </a:pPr>
            <a:r>
              <a:rPr lang="en-US" altLang="zh-CN" sz="3200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          Đọan thứ hai: </a:t>
            </a:r>
            <a:r>
              <a:rPr lang="en-US" altLang="zh-CN" sz="3200" b="1">
                <a:solidFill>
                  <a:srgbClr val="C00000"/>
                </a:solidFill>
                <a:latin typeface="UTM Avo" panose="02040603050506020204" pitchFamily="18" charset="0"/>
                <a:ea typeface="华康娃娃体W5" panose="040B0509000000000000" pitchFamily="81" charset="-122"/>
              </a:rPr>
              <a:t>7m</a:t>
            </a:r>
          </a:p>
        </p:txBody>
      </p:sp>
    </p:spTree>
    <p:extLst>
      <p:ext uri="{BB962C8B-B14F-4D97-AF65-F5344CB8AC3E}">
        <p14:creationId xmlns:p14="http://schemas.microsoft.com/office/powerpoint/2010/main" val="3966087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32000" decel="6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32000" decel="68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视频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" val="430"/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295</TotalTime>
  <Words>506</Words>
  <Application>Microsoft Office PowerPoint</Application>
  <PresentationFormat>Widescreen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等线 Light</vt:lpstr>
      <vt:lpstr>Arial</vt:lpstr>
      <vt:lpstr>Cambria Math</vt:lpstr>
      <vt:lpstr>Times New Roman</vt:lpstr>
      <vt:lpstr>UTM Avo</vt:lpstr>
      <vt:lpstr>UTM Bienvenue</vt:lpstr>
      <vt:lpstr>UTM Flamenco</vt:lpstr>
      <vt:lpstr>UTM Neutra</vt:lpstr>
      <vt:lpstr>Wingdings</vt:lpstr>
      <vt:lpstr>华康娃娃体W5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keywords>Thy Tho</cp:keywords>
  <cp:lastModifiedBy>KTUTS</cp:lastModifiedBy>
  <cp:revision>5</cp:revision>
  <dcterms:created xsi:type="dcterms:W3CDTF">2018-07-14T04:52:13Z</dcterms:created>
  <dcterms:modified xsi:type="dcterms:W3CDTF">2022-03-13T17:15:44Z</dcterms:modified>
  <cp:version>D36</cp:version>
</cp:coreProperties>
</file>