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3" r:id="rId2"/>
    <p:sldId id="312" r:id="rId3"/>
    <p:sldId id="313" r:id="rId4"/>
    <p:sldId id="314" r:id="rId5"/>
    <p:sldId id="315" r:id="rId6"/>
    <p:sldId id="288" r:id="rId7"/>
    <p:sldId id="294" r:id="rId8"/>
    <p:sldId id="316" r:id="rId9"/>
    <p:sldId id="295" r:id="rId10"/>
    <p:sldId id="298" r:id="rId11"/>
    <p:sldId id="324" r:id="rId12"/>
    <p:sldId id="325" r:id="rId13"/>
    <p:sldId id="284" r:id="rId14"/>
    <p:sldId id="305" r:id="rId15"/>
    <p:sldId id="318" r:id="rId16"/>
    <p:sldId id="319" r:id="rId17"/>
    <p:sldId id="320" r:id="rId18"/>
    <p:sldId id="322" r:id="rId19"/>
    <p:sldId id="297" r:id="rId20"/>
    <p:sldId id="301" r:id="rId21"/>
    <p:sldId id="323" r:id="rId22"/>
    <p:sldId id="304" r:id="rId23"/>
    <p:sldId id="308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等线" panose="020B0604020202020204" charset="-122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9D2"/>
    <a:srgbClr val="BC3F3E"/>
    <a:srgbClr val="57112F"/>
    <a:srgbClr val="FFF3DC"/>
    <a:srgbClr val="FFA3AC"/>
    <a:srgbClr val="FCB713"/>
    <a:srgbClr val="FFFFFF"/>
    <a:srgbClr val="BE5600"/>
    <a:srgbClr val="A60000"/>
    <a:srgbClr val="6038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9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839049-B21E-48D4-A65F-2EF813640E8C}"/>
              </a:ext>
            </a:extLst>
          </p:cNvPr>
          <p:cNvSpPr/>
          <p:nvPr userDrawn="1"/>
        </p:nvSpPr>
        <p:spPr>
          <a:xfrm rot="5400000">
            <a:off x="-261559" y="223458"/>
            <a:ext cx="8470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EC9D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DCA125-9DD2-4E2B-8100-D6A368AADBB5}"/>
              </a:ext>
            </a:extLst>
          </p:cNvPr>
          <p:cNvSpPr/>
          <p:nvPr userDrawn="1"/>
        </p:nvSpPr>
        <p:spPr>
          <a:xfrm rot="16200000" flipH="1">
            <a:off x="11568432" y="6215382"/>
            <a:ext cx="8470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EC9D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E827F-905B-484F-91E6-686F56211B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-3447601"/>
            <a:ext cx="1428956" cy="1143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BECBB-FED0-45B8-9EC7-F657239004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2969" y="-2952246"/>
            <a:ext cx="1428956" cy="1143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245FC-13B7-40DF-905A-BBA62E8D05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8944" y="10114825"/>
            <a:ext cx="1428956" cy="114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7364F-EB9C-47D0-B12F-ECEFEC5ECC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95" y="9543270"/>
            <a:ext cx="1428956" cy="1143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20423-F052-43B9-AA82-16CBD643A80A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D7BC8-67CD-4357-A708-1F1FB2F846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-762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15240" y="-193431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E5B72C-2A32-4EE6-A3FE-14C26B420730}"/>
              </a:ext>
            </a:extLst>
          </p:cNvPr>
          <p:cNvSpPr txBox="1"/>
          <p:nvPr/>
        </p:nvSpPr>
        <p:spPr>
          <a:xfrm>
            <a:off x="-15240" y="3429000"/>
            <a:ext cx="3215640" cy="1569660"/>
          </a:xfrm>
          <a:prstGeom prst="rect">
            <a:avLst/>
          </a:prstGeom>
          <a:solidFill>
            <a:srgbClr val="BDDE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rgbClr val="DE5150"/>
                </a:solidFill>
                <a:latin typeface="UTM Avenida" panose="02040603050506020204" pitchFamily="18" charset="0"/>
                <a:ea typeface="字魂17号-萌趣果冻体" panose="02000000000000000000" pitchFamily="2" charset="-122"/>
              </a:rPr>
              <a:t>Toán</a:t>
            </a:r>
            <a:endParaRPr lang="zh-CN" altLang="en-US" sz="9600" dirty="0">
              <a:solidFill>
                <a:srgbClr val="DE5150"/>
              </a:solidFill>
              <a:latin typeface="UTM Avenida" panose="0204060305050602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E654C22-0EF6-45EF-B9D8-6C68796BAAE4}"/>
              </a:ext>
            </a:extLst>
          </p:cNvPr>
          <p:cNvSpPr txBox="1"/>
          <p:nvPr/>
        </p:nvSpPr>
        <p:spPr>
          <a:xfrm>
            <a:off x="1814733" y="3810000"/>
            <a:ext cx="10846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>
                <a:solidFill>
                  <a:srgbClr val="74231E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TM Diana" panose="02040603050506020204" pitchFamily="18" charset="0"/>
                <a:ea typeface="字魂17号-萌趣果冻体" panose="02000000000000000000" pitchFamily="2" charset="-122"/>
              </a:rPr>
              <a:t>Luyện tập</a:t>
            </a: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7FBBFCAE-9395-40B5-97D5-D93525C105EA}"/>
              </a:ext>
            </a:extLst>
          </p:cNvPr>
          <p:cNvSpPr txBox="1"/>
          <p:nvPr/>
        </p:nvSpPr>
        <p:spPr>
          <a:xfrm>
            <a:off x="5445314" y="6052961"/>
            <a:ext cx="4653427" cy="783193"/>
          </a:xfrm>
          <a:prstGeom prst="roundRect">
            <a:avLst/>
          </a:prstGeom>
          <a:solidFill>
            <a:srgbClr val="FFFFFF"/>
          </a:solidFill>
          <a:ln>
            <a:solidFill>
              <a:srgbClr val="9EC9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4231E"/>
                </a:solidFill>
                <a:latin typeface="UTM Avenida" panose="02040603050506020204" pitchFamily="18" charset="0"/>
                <a:ea typeface="字魂17号-萌趣果冻体" panose="02000000000000000000" pitchFamily="2" charset="-122"/>
              </a:rPr>
              <a:t>(SGK TRANG 143)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B35B32-3717-4CA3-A181-5BC6707E5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275">
            <a:off x="-1481542" y="-1476575"/>
            <a:ext cx="12045686" cy="91783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52" y="3429000"/>
            <a:ext cx="3780450" cy="32951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53C9D4-153E-4FFD-B16F-D4AD539D93BE}"/>
              </a:ext>
            </a:extLst>
          </p:cNvPr>
          <p:cNvSpPr/>
          <p:nvPr/>
        </p:nvSpPr>
        <p:spPr>
          <a:xfrm>
            <a:off x="1364958" y="1440924"/>
            <a:ext cx="6948094" cy="36549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2.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Diện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tích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miếng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kính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b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</a:b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hình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thoi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đó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(14 x 10) : 2 = 70 (cm</a:t>
            </a:r>
            <a:r>
              <a:rPr lang="en-US" sz="4000" b="1" baseline="30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2</a:t>
            </a:r>
            <a:r>
              <a:rPr lang="en-US" sz="4000" b="1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Đáp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: 70 (cm</a:t>
            </a:r>
            <a:r>
              <a:rPr lang="en-US" sz="4000" baseline="30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2</a:t>
            </a:r>
            <a:r>
              <a:rPr lang="en-US" sz="4000" dirty="0">
                <a:ln w="0"/>
                <a:solidFill>
                  <a:srgbClr val="A60000"/>
                </a:solidFill>
                <a:latin typeface="UTM Avo" panose="02040603050506020204" pitchFamily="18" charset="0"/>
              </a:rPr>
              <a:t>)</a:t>
            </a:r>
            <a:endParaRPr lang="en-US" sz="4000" cap="none" spc="0" dirty="0">
              <a:ln w="0"/>
              <a:solidFill>
                <a:srgbClr val="A6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573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66000" fill="hold" grpId="0" nodeType="afterEffect" p14:presetBounceEnd="2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E1BC7FDC-0C26-411B-84F7-8CB9F291A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071" y="3104267"/>
            <a:ext cx="3424012" cy="3957437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57950B-E1D8-4C1A-86A1-05FBB6159F14}"/>
              </a:ext>
            </a:extLst>
          </p:cNvPr>
          <p:cNvSpPr/>
          <p:nvPr/>
        </p:nvSpPr>
        <p:spPr>
          <a:xfrm>
            <a:off x="755669" y="497541"/>
            <a:ext cx="69723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3. Cho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bốn</a:t>
            </a:r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hình</a:t>
            </a:r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 tam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giác</a:t>
            </a:r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mỗi</a:t>
            </a:r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hình</a:t>
            </a:r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hình</a:t>
            </a:r>
            <a:r>
              <a:rPr lang="en-US" sz="4400" cap="none" spc="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cap="none" spc="0" dirty="0" err="1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bên</a:t>
            </a:r>
            <a:r>
              <a:rPr lang="en-US" sz="4400" dirty="0" smtClean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4400" dirty="0">
              <a:ln w="0"/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endParaRPr lang="en-US" sz="4400" cap="none" spc="0" dirty="0">
              <a:ln w="0"/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ight Triangle 1"/>
          <p:cNvSpPr/>
          <p:nvPr/>
        </p:nvSpPr>
        <p:spPr>
          <a:xfrm>
            <a:off x="8627744" y="497541"/>
            <a:ext cx="2250927" cy="158675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27894" y="1129553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2cm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33111" y="2082164"/>
            <a:ext cx="94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57950B-E1D8-4C1A-86A1-05FBB6159F14}"/>
              </a:ext>
            </a:extLst>
          </p:cNvPr>
          <p:cNvSpPr/>
          <p:nvPr/>
        </p:nvSpPr>
        <p:spPr>
          <a:xfrm>
            <a:off x="380435" y="2412701"/>
            <a:ext cx="84004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xếp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bốn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thoi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40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57950B-E1D8-4C1A-86A1-05FBB6159F14}"/>
              </a:ext>
            </a:extLst>
          </p:cNvPr>
          <p:cNvSpPr/>
          <p:nvPr/>
        </p:nvSpPr>
        <p:spPr>
          <a:xfrm>
            <a:off x="1032618" y="5082985"/>
            <a:ext cx="84004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thoi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4000" dirty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sz="4000" cap="none" spc="0" dirty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7528447" y="2603835"/>
            <a:ext cx="4449520" cy="313381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6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6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57950B-E1D8-4C1A-86A1-05FBB6159F14}"/>
              </a:ext>
            </a:extLst>
          </p:cNvPr>
          <p:cNvSpPr/>
          <p:nvPr/>
        </p:nvSpPr>
        <p:spPr>
          <a:xfrm>
            <a:off x="2135278" y="852982"/>
            <a:ext cx="8400493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chéo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3 x 2 = 6 (cm)</a:t>
            </a:r>
          </a:p>
          <a:p>
            <a:pPr algn="ctr"/>
            <a:r>
              <a:rPr lang="en-US" sz="4000" dirty="0" err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40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0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40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chéo</a:t>
            </a:r>
            <a:r>
              <a:rPr lang="en-US" sz="40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2 x 2 = 4 (cm)</a:t>
            </a:r>
            <a:endParaRPr lang="en-US" sz="4000" dirty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thoi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cap="none" spc="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000" cap="none" spc="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6 x 4 : 2 = 12 (cm</a:t>
            </a:r>
            <a:r>
              <a:rPr lang="en-US" sz="4000" baseline="30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</a:p>
          <a:p>
            <a:pPr algn="ctr"/>
            <a:r>
              <a:rPr lang="en-US" sz="400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12 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cm</a:t>
            </a:r>
            <a:r>
              <a:rPr lang="en-US" sz="4000" baseline="30000" dirty="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endParaRPr lang="en-US" sz="4000" baseline="30000" dirty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sz="4000" cap="none" spc="0" dirty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1BC7FDC-0C26-411B-84F7-8CB9F291A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032"/>
            <a:ext cx="3424012" cy="39574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3668029" y="1352228"/>
            <a:ext cx="8535429" cy="17847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CF759A-4EDD-4B3C-AA54-B7D2A324931F}"/>
              </a:ext>
            </a:extLst>
          </p:cNvPr>
          <p:cNvGrpSpPr/>
          <p:nvPr/>
        </p:nvGrpSpPr>
        <p:grpSpPr>
          <a:xfrm>
            <a:off x="155970" y="2161972"/>
            <a:ext cx="3500601" cy="3518186"/>
            <a:chOff x="1123614" y="985693"/>
            <a:chExt cx="4972386" cy="4997365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5AFD542-B6EA-471C-B6A5-3565E23FE932}"/>
                </a:ext>
              </a:extLst>
            </p:cNvPr>
            <p:cNvSpPr/>
            <p:nvPr/>
          </p:nvSpPr>
          <p:spPr>
            <a:xfrm>
              <a:off x="1123615" y="1010673"/>
              <a:ext cx="4972385" cy="49723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6849FDE-3B66-4A4E-87FB-B1F13B7B0806}"/>
                </a:ext>
              </a:extLst>
            </p:cNvPr>
            <p:cNvGrpSpPr/>
            <p:nvPr/>
          </p:nvGrpSpPr>
          <p:grpSpPr>
            <a:xfrm>
              <a:off x="1123614" y="985693"/>
              <a:ext cx="4972385" cy="4972385"/>
              <a:chOff x="1123614" y="985693"/>
              <a:chExt cx="4972385" cy="4972385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F99F1168-3839-4FB5-A9F6-3E4B1B7FC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614" y="985693"/>
                <a:ext cx="4972385" cy="4972385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D101A6D-C226-4DE0-AB70-3E3E9BDFDE40}"/>
                  </a:ext>
                </a:extLst>
              </p:cNvPr>
              <p:cNvSpPr/>
              <p:nvPr/>
            </p:nvSpPr>
            <p:spPr>
              <a:xfrm>
                <a:off x="2757488" y="1985963"/>
                <a:ext cx="1614487" cy="55721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42E2F-E503-44F7-A5A1-B49617FE7EBD}"/>
              </a:ext>
            </a:extLst>
          </p:cNvPr>
          <p:cNvSpPr/>
          <p:nvPr/>
        </p:nvSpPr>
        <p:spPr>
          <a:xfrm>
            <a:off x="725371" y="2584837"/>
            <a:ext cx="2361798" cy="9230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n w="0"/>
                <a:solidFill>
                  <a:srgbClr val="BE5600"/>
                </a:solidFill>
                <a:latin typeface="UTM A&amp;S Graceland" panose="02040603050506020204" pitchFamily="18" charset="0"/>
              </a:rPr>
              <a:t>Thực hành</a:t>
            </a:r>
            <a:endParaRPr lang="en-US" sz="4000" cap="none" spc="0">
              <a:ln w="0"/>
              <a:solidFill>
                <a:srgbClr val="BE5600"/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5AF08B-3132-49D7-90F7-BBAA94B7CCF4}"/>
              </a:ext>
            </a:extLst>
          </p:cNvPr>
          <p:cNvSpPr/>
          <p:nvPr/>
        </p:nvSpPr>
        <p:spPr>
          <a:xfrm>
            <a:off x="295275" y="101314"/>
            <a:ext cx="11601450" cy="1465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n w="0"/>
                <a:solidFill>
                  <a:srgbClr val="FFFFFF"/>
                </a:solidFill>
                <a:latin typeface="UTM Avo" panose="02040603050506020204" pitchFamily="18" charset="0"/>
              </a:rPr>
              <a:t>	4. Gấp tờ giấy hình thoi (theo hình vẽ) để kiểm tra các đặc điểm sau đây của hình thoi:</a:t>
            </a:r>
            <a:endParaRPr lang="en-US" sz="3200" b="1" cap="none" spc="0">
              <a:ln w="0"/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9D8722-5AD6-4E65-8E59-A879DC589573}"/>
              </a:ext>
            </a:extLst>
          </p:cNvPr>
          <p:cNvSpPr/>
          <p:nvPr/>
        </p:nvSpPr>
        <p:spPr>
          <a:xfrm>
            <a:off x="5722031" y="1598593"/>
            <a:ext cx="5795626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FFF3DC"/>
                </a:solidFill>
                <a:latin typeface="UTM Avo" panose="02040603050506020204" pitchFamily="18" charset="0"/>
              </a:rPr>
              <a:t>Bốn cạnh đều bằng nhau.</a:t>
            </a:r>
            <a:endParaRPr lang="en-US" sz="3200" cap="none" spc="0">
              <a:ln w="0"/>
              <a:solidFill>
                <a:srgbClr val="FFF3DC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BFE67D3D-4A25-48DC-865E-DA4C9C032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3656569" y="3295838"/>
            <a:ext cx="8535429" cy="17847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79A15D3-6897-45B7-88AA-860403078816}"/>
              </a:ext>
            </a:extLst>
          </p:cNvPr>
          <p:cNvSpPr/>
          <p:nvPr/>
        </p:nvSpPr>
        <p:spPr>
          <a:xfrm>
            <a:off x="5671003" y="3429000"/>
            <a:ext cx="57956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>
                <a:ln w="0"/>
                <a:solidFill>
                  <a:srgbClr val="FFF3DC"/>
                </a:solidFill>
                <a:latin typeface="UTM Avo" panose="02040603050506020204" pitchFamily="18" charset="0"/>
              </a:rPr>
              <a:t>Hai đường chéo vuông góc với nhau</a:t>
            </a:r>
            <a:r>
              <a:rPr lang="en-US" sz="3200">
                <a:ln w="0"/>
                <a:solidFill>
                  <a:srgbClr val="FFF3DC"/>
                </a:solidFill>
                <a:latin typeface="UTM Avo" panose="02040603050506020204" pitchFamily="18" charset="0"/>
              </a:rPr>
              <a:t>.</a:t>
            </a:r>
            <a:endParaRPr lang="en-US" sz="3200" cap="none" spc="0">
              <a:ln w="0"/>
              <a:solidFill>
                <a:srgbClr val="FFF3DC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id="{F469397F-98C8-4377-AD3E-7EB8822C8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2762251" y="5207718"/>
            <a:ext cx="9441208" cy="178472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1D09D2-C18B-44B3-A1F1-DCCCCC5978C5}"/>
              </a:ext>
            </a:extLst>
          </p:cNvPr>
          <p:cNvSpPr/>
          <p:nvPr/>
        </p:nvSpPr>
        <p:spPr>
          <a:xfrm>
            <a:off x="5162948" y="5259407"/>
            <a:ext cx="617469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>
                <a:ln w="0"/>
                <a:solidFill>
                  <a:srgbClr val="FFF3DC"/>
                </a:solidFill>
                <a:latin typeface="UTM Avo" panose="02040603050506020204" pitchFamily="18" charset="0"/>
              </a:rPr>
              <a:t>Hai đường chéo cắt nhau tại trung điểm của mỗi đường</a:t>
            </a:r>
            <a:endParaRPr lang="en-US" sz="3200" cap="none" spc="0">
              <a:ln w="0"/>
              <a:solidFill>
                <a:srgbClr val="FFF3D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6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6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accel="6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accel="6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D1F3CAD-632C-4F74-8500-28A9CD951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8891">
            <a:off x="8120219" y="617043"/>
            <a:ext cx="3605916" cy="3605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6C147-36FE-45A9-8A71-612F4BB8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0" y="1659955"/>
            <a:ext cx="4372109" cy="25512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A4073-73BD-4879-8AA8-B9E6AB8687B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36" y="654521"/>
            <a:ext cx="2467318" cy="25630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0896E-B31E-402D-8C9E-D0E6767E20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36" y="3910634"/>
            <a:ext cx="2467319" cy="2295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C5EC82-5FA5-48D3-94E4-7751A2CD7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0093">
            <a:off x="2068552" y="4225419"/>
            <a:ext cx="3090449" cy="3090449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7F8C93C-CE67-412C-AF7B-13AABD24AD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69" y="2801091"/>
            <a:ext cx="4665969" cy="466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D1F3CAD-632C-4F74-8500-28A9CD951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3021">
            <a:off x="9029501" y="-829022"/>
            <a:ext cx="3605916" cy="3605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6C147-36FE-45A9-8A71-612F4BB8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9" y="1097681"/>
            <a:ext cx="7664788" cy="44726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A4073-73BD-4879-8AA8-B9E6AB8687B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44" y="1137849"/>
            <a:ext cx="1360113" cy="1412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0896E-B31E-402D-8C9E-D0E6767E20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59" y="3041687"/>
            <a:ext cx="1360114" cy="12655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C5EC82-5FA5-48D3-94E4-7751A2CD7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5703">
            <a:off x="-498016" y="4146112"/>
            <a:ext cx="3090449" cy="3090449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7F8C93C-CE67-412C-AF7B-13AABD24AD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00" y="3641532"/>
            <a:ext cx="3495807" cy="34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D1F3CAD-632C-4F74-8500-28A9CD951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3021">
            <a:off x="8378419" y="1838574"/>
            <a:ext cx="3605916" cy="3605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6C147-36FE-45A9-8A71-612F4BB8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03" y="1413866"/>
            <a:ext cx="1827091" cy="10661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A4073-73BD-4879-8AA8-B9E6AB8687B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71" y="623067"/>
            <a:ext cx="5402298" cy="56118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0896E-B31E-402D-8C9E-D0E6767E20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59" y="3041687"/>
            <a:ext cx="1360114" cy="12655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C5EC82-5FA5-48D3-94E4-7751A2CD7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5703">
            <a:off x="-244519" y="-368738"/>
            <a:ext cx="3090449" cy="3090449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7F8C93C-CE67-412C-AF7B-13AABD24AD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48" y="4307276"/>
            <a:ext cx="2824369" cy="282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4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6C5EC82-5FA5-48D3-94E4-7751A2CD7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5703">
            <a:off x="8566378" y="-471046"/>
            <a:ext cx="3090449" cy="3090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1F3CAD-632C-4F74-8500-28A9CD951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3021">
            <a:off x="-403631" y="3586477"/>
            <a:ext cx="3605916" cy="3605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6C147-36FE-45A9-8A71-612F4BB873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03" y="1413866"/>
            <a:ext cx="1827091" cy="10661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A4073-73BD-4879-8AA8-B9E6AB8687B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83" y="2894469"/>
            <a:ext cx="1438330" cy="1494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0896E-B31E-402D-8C9E-D0E6767E2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18" y="549509"/>
            <a:ext cx="6081236" cy="56586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7F8C93C-CE67-412C-AF7B-13AABD24AD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00" y="3641532"/>
            <a:ext cx="3495807" cy="34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5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5FEE80-1741-42B3-8B63-6FFB50AEA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3021">
            <a:off x="8323216" y="-495592"/>
            <a:ext cx="3605916" cy="3605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9AD231-A564-40F6-95BD-8DB25EB92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5703">
            <a:off x="5896419" y="4146111"/>
            <a:ext cx="3090449" cy="309044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D0B8CA-AB36-4319-A19B-7FE4A1620868}"/>
              </a:ext>
            </a:extLst>
          </p:cNvPr>
          <p:cNvSpPr/>
          <p:nvPr/>
        </p:nvSpPr>
        <p:spPr>
          <a:xfrm>
            <a:off x="8163446" y="5244881"/>
            <a:ext cx="3069385" cy="1622465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784CE-493B-4E69-B748-ACEFA974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357">
            <a:off x="-317659" y="136285"/>
            <a:ext cx="7712845" cy="7590249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F0452158-D269-48A2-991B-32A65803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3" y="-60476"/>
            <a:ext cx="6309332" cy="6857968"/>
          </a:xfrm>
          <a:prstGeom prst="rect">
            <a:avLst/>
          </a:prstGeom>
          <a:ln>
            <a:noFill/>
          </a:ln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21D7A69-33B4-4AF1-8E35-367566A15FFF}"/>
              </a:ext>
            </a:extLst>
          </p:cNvPr>
          <p:cNvSpPr txBox="1"/>
          <p:nvPr/>
        </p:nvSpPr>
        <p:spPr>
          <a:xfrm>
            <a:off x="5388815" y="1845014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Vận</a:t>
            </a:r>
            <a:b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</a:br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 dụng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AEA0A9-FF21-428E-8FD5-278852AD2075}"/>
              </a:ext>
            </a:extLst>
          </p:cNvPr>
          <p:cNvSpPr/>
          <p:nvPr/>
        </p:nvSpPr>
        <p:spPr>
          <a:xfrm flipV="1">
            <a:off x="6969965" y="0"/>
            <a:ext cx="2609850" cy="1379557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3FDE39-48BF-4ECA-8CB6-C47835789348}"/>
              </a:ext>
            </a:extLst>
          </p:cNvPr>
          <p:cNvSpPr/>
          <p:nvPr/>
        </p:nvSpPr>
        <p:spPr>
          <a:xfrm rot="16200000">
            <a:off x="11181298" y="485636"/>
            <a:ext cx="1322392" cy="699012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458591B-CD07-4F06-8F8B-1491D06BE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69185" r="65573" b="4296"/>
          <a:stretch/>
        </p:blipFill>
        <p:spPr>
          <a:xfrm>
            <a:off x="0" y="-988766"/>
            <a:ext cx="13239749" cy="93303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30C8DB-1A05-4B63-AAC7-123993B35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49" y="1846636"/>
            <a:ext cx="5734050" cy="5734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EF7621-2B0A-4868-A30C-E1F009595501}"/>
              </a:ext>
            </a:extLst>
          </p:cNvPr>
          <p:cNvSpPr/>
          <p:nvPr/>
        </p:nvSpPr>
        <p:spPr>
          <a:xfrm>
            <a:off x="5734050" y="1361518"/>
            <a:ext cx="508635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	</a:t>
            </a:r>
            <a:r>
              <a:rPr lang="vi-VN" sz="40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Một mảnh đất dạng hình thoi có độ dài đường chéo bé là </a:t>
            </a:r>
            <a:r>
              <a:rPr lang="en-US" sz="4000" b="1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3</a:t>
            </a:r>
            <a:r>
              <a:rPr lang="vi-VN" sz="4000" b="1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4m</a:t>
            </a:r>
            <a:r>
              <a:rPr lang="vi-VN" sz="40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, độ dài đường chéo lớn gấp hai lần đường chéo bé.</a:t>
            </a:r>
            <a:r>
              <a:rPr lang="en-US" sz="40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 Tính diện tích mảnh đất đó.</a:t>
            </a:r>
            <a:endParaRPr lang="en-US" sz="4000" cap="none" spc="0">
              <a:ln w="0"/>
              <a:solidFill>
                <a:srgbClr val="AA103B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66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66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5FEE80-1741-42B3-8B63-6FFB50AEA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3021">
            <a:off x="8323216" y="-495592"/>
            <a:ext cx="3605916" cy="3605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9AD231-A564-40F6-95BD-8DB25EB92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5703">
            <a:off x="5896419" y="4146111"/>
            <a:ext cx="3090449" cy="309044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D0B8CA-AB36-4319-A19B-7FE4A1620868}"/>
              </a:ext>
            </a:extLst>
          </p:cNvPr>
          <p:cNvSpPr/>
          <p:nvPr/>
        </p:nvSpPr>
        <p:spPr>
          <a:xfrm>
            <a:off x="8163446" y="5244881"/>
            <a:ext cx="3069385" cy="1622465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784CE-493B-4E69-B748-ACEFA974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357">
            <a:off x="-317659" y="136285"/>
            <a:ext cx="7712845" cy="7590249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F0452158-D269-48A2-991B-32A65803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8" y="-847229"/>
            <a:ext cx="6457950" cy="7464030"/>
          </a:xfrm>
          <a:prstGeom prst="rect">
            <a:avLst/>
          </a:prstGeom>
          <a:ln>
            <a:noFill/>
          </a:ln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21D7A69-33B4-4AF1-8E35-367566A15FFF}"/>
              </a:ext>
            </a:extLst>
          </p:cNvPr>
          <p:cNvSpPr txBox="1"/>
          <p:nvPr/>
        </p:nvSpPr>
        <p:spPr>
          <a:xfrm>
            <a:off x="5388815" y="1845014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Khởi </a:t>
            </a:r>
            <a:b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</a:br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động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AEA0A9-FF21-428E-8FD5-278852AD2075}"/>
              </a:ext>
            </a:extLst>
          </p:cNvPr>
          <p:cNvSpPr/>
          <p:nvPr/>
        </p:nvSpPr>
        <p:spPr>
          <a:xfrm flipV="1">
            <a:off x="6969965" y="0"/>
            <a:ext cx="2609850" cy="1379557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3FDE39-48BF-4ECA-8CB6-C47835789348}"/>
              </a:ext>
            </a:extLst>
          </p:cNvPr>
          <p:cNvSpPr/>
          <p:nvPr/>
        </p:nvSpPr>
        <p:spPr>
          <a:xfrm rot="16200000">
            <a:off x="11181298" y="485636"/>
            <a:ext cx="1322392" cy="699012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135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7578" y="398495"/>
            <a:ext cx="7374422" cy="44990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398495"/>
            <a:ext cx="4817578" cy="3939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1FEE27-0801-48CB-A485-2334252FBABC}"/>
              </a:ext>
            </a:extLst>
          </p:cNvPr>
          <p:cNvSpPr/>
          <p:nvPr/>
        </p:nvSpPr>
        <p:spPr>
          <a:xfrm>
            <a:off x="698525" y="1259452"/>
            <a:ext cx="34205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Độ dài đường chéo lớn là:</a:t>
            </a:r>
          </a:p>
          <a:p>
            <a:pPr algn="just"/>
            <a:r>
              <a:rPr lang="en-US" sz="3200" b="1" cap="none" spc="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34 x 2 = 68 (m)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C8D1BD-E7CA-4F79-AE5F-B5C8D16E2875}"/>
              </a:ext>
            </a:extLst>
          </p:cNvPr>
          <p:cNvSpPr/>
          <p:nvPr/>
        </p:nvSpPr>
        <p:spPr>
          <a:xfrm>
            <a:off x="5516103" y="1583643"/>
            <a:ext cx="550124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Diện tích mảnh đất hình thoi là:</a:t>
            </a:r>
          </a:p>
          <a:p>
            <a:pPr algn="just"/>
            <a:r>
              <a:rPr lang="en-US" sz="3200" b="1" cap="none" spc="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(68 x 34) : 2 = 1 156 (m</a:t>
            </a:r>
            <a:r>
              <a:rPr lang="en-US" sz="3200" b="1" cap="none" spc="0" baseline="300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2</a:t>
            </a:r>
            <a:r>
              <a:rPr lang="en-US" sz="3200" b="1" cap="none" spc="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)</a:t>
            </a:r>
          </a:p>
          <a:p>
            <a:pPr algn="r"/>
            <a:r>
              <a:rPr lang="en-US" sz="32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Đáp số:  1 156m</a:t>
            </a:r>
            <a:r>
              <a:rPr lang="en-US" sz="3200" baseline="300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2</a:t>
            </a:r>
            <a:endParaRPr lang="en-US" sz="3200" cap="none" spc="0">
              <a:ln w="0"/>
              <a:solidFill>
                <a:srgbClr val="AA103B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accel="66000" fill="hold" grpId="0" nodeType="clickEffect" p14:presetBounceEnd="3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accel="66000" fill="hold" grpId="0" nodeType="clickEffect" p14:presetBounceEnd="3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ac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ac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5FEE80-1741-42B3-8B63-6FFB50AEA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3021">
            <a:off x="8323216" y="-495592"/>
            <a:ext cx="3605916" cy="3605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9AD231-A564-40F6-95BD-8DB25EB92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5703">
            <a:off x="5896419" y="4146111"/>
            <a:ext cx="3090449" cy="309044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D0B8CA-AB36-4319-A19B-7FE4A1620868}"/>
              </a:ext>
            </a:extLst>
          </p:cNvPr>
          <p:cNvSpPr/>
          <p:nvPr/>
        </p:nvSpPr>
        <p:spPr>
          <a:xfrm>
            <a:off x="8163446" y="5244881"/>
            <a:ext cx="3069385" cy="1622465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784CE-493B-4E69-B748-ACEFA974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357">
            <a:off x="-317659" y="136285"/>
            <a:ext cx="7712845" cy="7590249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F0452158-D269-48A2-991B-32A65803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4" y="-60476"/>
            <a:ext cx="5552210" cy="6857968"/>
          </a:xfrm>
          <a:prstGeom prst="rect">
            <a:avLst/>
          </a:prstGeom>
          <a:ln>
            <a:noFill/>
          </a:ln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21D7A69-33B4-4AF1-8E35-367566A15FFF}"/>
              </a:ext>
            </a:extLst>
          </p:cNvPr>
          <p:cNvSpPr txBox="1"/>
          <p:nvPr/>
        </p:nvSpPr>
        <p:spPr>
          <a:xfrm>
            <a:off x="5388815" y="1845014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Dặn</a:t>
            </a:r>
          </a:p>
          <a:p>
            <a:pPr algn="ctr"/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dò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AEA0A9-FF21-428E-8FD5-278852AD2075}"/>
              </a:ext>
            </a:extLst>
          </p:cNvPr>
          <p:cNvSpPr/>
          <p:nvPr/>
        </p:nvSpPr>
        <p:spPr>
          <a:xfrm flipV="1">
            <a:off x="6969965" y="0"/>
            <a:ext cx="2609850" cy="1379557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3FDE39-48BF-4ECA-8CB6-C47835789348}"/>
              </a:ext>
            </a:extLst>
          </p:cNvPr>
          <p:cNvSpPr/>
          <p:nvPr/>
        </p:nvSpPr>
        <p:spPr>
          <a:xfrm rot="16200000">
            <a:off x="11181298" y="485636"/>
            <a:ext cx="1322392" cy="699012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4EAE5F-FE8E-4D21-944E-6482C7001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7" y="3850695"/>
            <a:ext cx="2545232" cy="2545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A532DF-988F-42B1-92F4-27A5DD66F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49778" r="7984" b="28222"/>
          <a:stretch/>
        </p:blipFill>
        <p:spPr>
          <a:xfrm>
            <a:off x="3558074" y="2412625"/>
            <a:ext cx="5638800" cy="10453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6172436-37F2-4B38-AF0B-D2DF3F694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49778" r="7984" b="28222"/>
          <a:stretch/>
        </p:blipFill>
        <p:spPr>
          <a:xfrm>
            <a:off x="3558074" y="5022389"/>
            <a:ext cx="5638800" cy="1045396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F06FC623-846C-41FE-9E2C-B5A6F829D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9" y="-571500"/>
            <a:ext cx="3415269" cy="478155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4C79FCCE-D909-4BA8-A8A2-A38A085174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9625" y="-571500"/>
            <a:ext cx="3158596" cy="4422195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32BD286B-61CF-470C-9026-B5E56D59D3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71" y="3770446"/>
            <a:ext cx="2545232" cy="2545232"/>
          </a:xfrm>
          <a:prstGeom prst="rect">
            <a:avLst/>
          </a:prstGeom>
        </p:spPr>
      </p:pic>
      <p:sp>
        <p:nvSpPr>
          <p:cNvPr id="15" name="文本框 1">
            <a:extLst>
              <a:ext uri="{FF2B5EF4-FFF2-40B4-BE49-F238E27FC236}">
                <a16:creationId xmlns:a16="http://schemas.microsoft.com/office/drawing/2014/main" id="{C4DBD146-91E0-4F73-A238-FE5713649435}"/>
              </a:ext>
            </a:extLst>
          </p:cNvPr>
          <p:cNvSpPr txBox="1"/>
          <p:nvPr/>
        </p:nvSpPr>
        <p:spPr>
          <a:xfrm>
            <a:off x="2135287" y="1639597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57112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Xem lại bài</a:t>
            </a:r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id="{3DE31D18-8538-4EA2-8F33-DB0274445511}"/>
              </a:ext>
            </a:extLst>
          </p:cNvPr>
          <p:cNvSpPr txBox="1"/>
          <p:nvPr/>
        </p:nvSpPr>
        <p:spPr>
          <a:xfrm>
            <a:off x="2038350" y="4349894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57112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Chuẩn bị bài sau</a:t>
            </a:r>
          </a:p>
        </p:txBody>
      </p:sp>
    </p:spTree>
    <p:extLst>
      <p:ext uri="{BB962C8B-B14F-4D97-AF65-F5344CB8AC3E}">
        <p14:creationId xmlns:p14="http://schemas.microsoft.com/office/powerpoint/2010/main" val="19517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1">
            <a:extLst>
              <a:ext uri="{FF2B5EF4-FFF2-40B4-BE49-F238E27FC236}">
                <a16:creationId xmlns:a16="http://schemas.microsoft.com/office/drawing/2014/main" id="{B43110A9-5739-4A85-A692-977857B10EFF}"/>
              </a:ext>
            </a:extLst>
          </p:cNvPr>
          <p:cNvSpPr txBox="1"/>
          <p:nvPr/>
        </p:nvSpPr>
        <p:spPr>
          <a:xfrm>
            <a:off x="2135287" y="1639597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BC3F3E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97193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35C698-5A5E-4B18-BC4A-94746F7F0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53" y="-853669"/>
            <a:ext cx="13648097" cy="7174454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E1BC7FDC-0C26-411B-84F7-8CB9F291A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8463"/>
            <a:ext cx="3424012" cy="3957437"/>
          </a:xfrm>
          <a:prstGeom prst="rect">
            <a:avLst/>
          </a:prstGeom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936328-D50B-481C-819E-48478AF986E7}"/>
              </a:ext>
            </a:extLst>
          </p:cNvPr>
          <p:cNvGrpSpPr/>
          <p:nvPr/>
        </p:nvGrpSpPr>
        <p:grpSpPr>
          <a:xfrm>
            <a:off x="7779419" y="3833929"/>
            <a:ext cx="4238450" cy="3005175"/>
            <a:chOff x="6270474" y="2616798"/>
            <a:chExt cx="6268321" cy="4493732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661B6748-DADA-4F1F-8196-50F964C73E52}"/>
                </a:ext>
              </a:extLst>
            </p:cNvPr>
            <p:cNvSpPr/>
            <p:nvPr/>
          </p:nvSpPr>
          <p:spPr>
            <a:xfrm>
              <a:off x="7028251" y="3429000"/>
              <a:ext cx="4710621" cy="2819400"/>
            </a:xfrm>
            <a:prstGeom prst="diamond">
              <a:avLst/>
            </a:prstGeom>
            <a:solidFill>
              <a:srgbClr val="C9144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>
                <a:solidFill>
                  <a:srgbClr val="C81247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2D98ABA-595C-4CE9-B9A1-86A5E088505B}"/>
                </a:ext>
              </a:extLst>
            </p:cNvPr>
            <p:cNvCxnSpPr>
              <a:stCxn id="6" idx="0"/>
              <a:endCxn id="6" idx="2"/>
            </p:cNvCxnSpPr>
            <p:nvPr/>
          </p:nvCxnSpPr>
          <p:spPr>
            <a:xfrm>
              <a:off x="9383562" y="3429000"/>
              <a:ext cx="0" cy="2819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888462-5C4C-4A1E-BBF6-0D5FBB07C0B9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>
              <a:off x="7028251" y="4838700"/>
              <a:ext cx="4710621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F86E06-A108-4A0B-9217-EC3E7FB96608}"/>
                </a:ext>
              </a:extLst>
            </p:cNvPr>
            <p:cNvSpPr/>
            <p:nvPr/>
          </p:nvSpPr>
          <p:spPr>
            <a:xfrm>
              <a:off x="9040536" y="2616798"/>
              <a:ext cx="714057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B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0CC51F-E7F8-4F07-9272-9E65B2ED32C1}"/>
                </a:ext>
              </a:extLst>
            </p:cNvPr>
            <p:cNvSpPr/>
            <p:nvPr/>
          </p:nvSpPr>
          <p:spPr>
            <a:xfrm>
              <a:off x="11699090" y="4377035"/>
              <a:ext cx="839705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C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C8C23E-4A28-46DA-B9DC-57FEDC2B8D70}"/>
                </a:ext>
              </a:extLst>
            </p:cNvPr>
            <p:cNvSpPr/>
            <p:nvPr/>
          </p:nvSpPr>
          <p:spPr>
            <a:xfrm>
              <a:off x="8993341" y="6144051"/>
              <a:ext cx="780438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D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F20A1-C502-4ECF-8356-3E7A9B6E6672}"/>
                </a:ext>
              </a:extLst>
            </p:cNvPr>
            <p:cNvSpPr/>
            <p:nvPr/>
          </p:nvSpPr>
          <p:spPr>
            <a:xfrm>
              <a:off x="6270474" y="4458805"/>
              <a:ext cx="789921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A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D261AF-169F-4304-B9C3-F9FD5CCBD06A}"/>
                </a:ext>
              </a:extLst>
            </p:cNvPr>
            <p:cNvSpPr/>
            <p:nvPr/>
          </p:nvSpPr>
          <p:spPr>
            <a:xfrm>
              <a:off x="9657382" y="4151030"/>
              <a:ext cx="787549" cy="782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FF00"/>
                  </a:solidFill>
                  <a:latin typeface="UTM Avo" panose="02040603050506020204" pitchFamily="18" charset="0"/>
                </a:rPr>
                <a:t>m</a:t>
              </a:r>
              <a:endParaRPr lang="en-US" sz="2800" b="1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370E10-5DE4-4F0C-A241-47E97F7EE369}"/>
                </a:ext>
              </a:extLst>
            </p:cNvPr>
            <p:cNvSpPr/>
            <p:nvPr/>
          </p:nvSpPr>
          <p:spPr>
            <a:xfrm>
              <a:off x="8892234" y="5178457"/>
              <a:ext cx="609746" cy="782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>
                  <a:ln w="0"/>
                  <a:solidFill>
                    <a:schemeClr val="bg1"/>
                  </a:solidFill>
                  <a:latin typeface="UTM Avo" panose="02040603050506020204" pitchFamily="18" charset="0"/>
                </a:rPr>
                <a:t>n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A57950B-E1D8-4C1A-86A1-05FBB6159F14}"/>
              </a:ext>
            </a:extLst>
          </p:cNvPr>
          <p:cNvSpPr/>
          <p:nvPr/>
        </p:nvSpPr>
        <p:spPr>
          <a:xfrm>
            <a:off x="1366140" y="1476230"/>
            <a:ext cx="775564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Hình thoi ABCD</a:t>
            </a:r>
            <a:br>
              <a:rPr lang="en-US" sz="4400" cap="none" spc="0">
                <a:ln w="0"/>
                <a:solidFill>
                  <a:srgbClr val="2AA79F"/>
                </a:solidFill>
                <a:latin typeface="UTM Avo" panose="02040603050506020204" pitchFamily="18" charset="0"/>
              </a:rPr>
            </a:br>
            <a:r>
              <a:rPr lang="en-US" sz="4400" cap="none" spc="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 có độ dài hai đườ</a:t>
            </a:r>
            <a:r>
              <a:rPr lang="en-US" sz="44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ng chéo </a:t>
            </a:r>
            <a:br>
              <a:rPr lang="en-US" sz="44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</a:br>
            <a:r>
              <a:rPr lang="en-US" sz="44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là m, n.</a:t>
            </a:r>
          </a:p>
          <a:p>
            <a:pPr algn="ctr"/>
            <a:endParaRPr lang="en-US" sz="4400" cap="none" spc="0">
              <a:ln w="0"/>
              <a:solidFill>
                <a:srgbClr val="2AA79F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564CD-33EF-453E-BD0D-3C69702510E5}"/>
              </a:ext>
            </a:extLst>
          </p:cNvPr>
          <p:cNvSpPr/>
          <p:nvPr/>
        </p:nvSpPr>
        <p:spPr>
          <a:xfrm>
            <a:off x="2332752" y="1663505"/>
            <a:ext cx="57174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Diện tích </a:t>
            </a:r>
            <a:br>
              <a:rPr lang="en-US" sz="4400" cap="none" spc="0">
                <a:ln w="0"/>
                <a:solidFill>
                  <a:srgbClr val="AA103B"/>
                </a:solidFill>
                <a:latin typeface="UTM Avo" panose="02040603050506020204" pitchFamily="18" charset="0"/>
              </a:rPr>
            </a:br>
            <a:r>
              <a:rPr lang="en-US" sz="4400" cap="none" spc="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hình thoi ABCD là: 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BA18937-BAB1-49F3-ABF9-A4ED7417378B}"/>
                  </a:ext>
                </a:extLst>
              </p:cNvPr>
              <p:cNvSpPr/>
              <p:nvPr/>
            </p:nvSpPr>
            <p:spPr>
              <a:xfrm>
                <a:off x="2246387" y="867544"/>
                <a:ext cx="6179897" cy="31720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cap="none" spc="0">
                    <a:ln w="0"/>
                    <a:solidFill>
                      <a:srgbClr val="AA103B"/>
                    </a:solidFill>
                    <a:latin typeface="UTM Avo" panose="02040603050506020204" pitchFamily="18" charset="0"/>
                  </a:rPr>
                  <a:t>Diện tích </a:t>
                </a:r>
                <a:br>
                  <a:rPr lang="en-US" sz="4400" cap="none" spc="0">
                    <a:ln w="0"/>
                    <a:solidFill>
                      <a:srgbClr val="AA103B"/>
                    </a:solidFill>
                    <a:latin typeface="UTM Avo" panose="02040603050506020204" pitchFamily="18" charset="0"/>
                  </a:rPr>
                </a:br>
                <a:r>
                  <a:rPr lang="en-US" sz="4400" cap="none" spc="0">
                    <a:ln w="0"/>
                    <a:solidFill>
                      <a:srgbClr val="AA103B"/>
                    </a:solidFill>
                    <a:latin typeface="UTM Avo" panose="02040603050506020204" pitchFamily="18" charset="0"/>
                  </a:rPr>
                  <a:t>hình thoi ABCD là:</a:t>
                </a:r>
              </a:p>
              <a:p>
                <a:pPr algn="ctr"/>
                <a:r>
                  <a:rPr lang="en-US" sz="4400">
                    <a:ln w="0"/>
                    <a:solidFill>
                      <a:srgbClr val="AA103B"/>
                    </a:solidFill>
                    <a:latin typeface="UTM Avo" panose="020406030505060202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n w="0"/>
                            <a:solidFill>
                              <a:srgbClr val="AA103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0" i="0" smtClean="0">
                            <a:ln w="0"/>
                            <a:solidFill>
                              <a:srgbClr val="AA103B"/>
                            </a:solidFill>
                            <a:latin typeface="UTM Avo" panose="0204060305050602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4400" b="0" i="0" smtClean="0">
                            <a:ln w="0"/>
                            <a:solidFill>
                              <a:srgbClr val="AA103B"/>
                            </a:solidFill>
                            <a:latin typeface="UTM Avo" panose="0204060305050602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0" i="0" smtClean="0">
                            <a:ln w="0"/>
                            <a:solidFill>
                              <a:srgbClr val="AA103B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0" i="0" smtClean="0">
                            <a:ln w="0"/>
                            <a:solidFill>
                              <a:srgbClr val="AA103B"/>
                            </a:solidFill>
                            <a:latin typeface="UTM Avo" panose="0204060305050602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0" i="0" smtClean="0">
                            <a:ln w="0"/>
                            <a:solidFill>
                              <a:srgbClr val="AA103B"/>
                            </a:solidFill>
                            <a:latin typeface="UTM Avo" panose="020406030505060202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0" i="0" smtClean="0">
                            <a:ln w="0"/>
                            <a:solidFill>
                              <a:srgbClr val="AA103B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cap="none" spc="0">
                    <a:ln w="0"/>
                    <a:solidFill>
                      <a:srgbClr val="AA103B"/>
                    </a:solidFill>
                    <a:latin typeface="UTM Avo" panose="02040603050506020204" pitchFamily="18" charset="0"/>
                  </a:rPr>
                  <a:t/>
                </a:r>
                <a:br>
                  <a:rPr lang="en-US" sz="4400" cap="none" spc="0">
                    <a:ln w="0"/>
                    <a:solidFill>
                      <a:srgbClr val="AA103B"/>
                    </a:solidFill>
                    <a:latin typeface="UTM Avo" panose="02040603050506020204" pitchFamily="18" charset="0"/>
                  </a:rPr>
                </a:br>
                <a:r>
                  <a:rPr lang="en-US" sz="4400" cap="none" spc="0">
                    <a:ln w="0"/>
                    <a:solidFill>
                      <a:srgbClr val="AA103B"/>
                    </a:solidFill>
                    <a:latin typeface="UTM Avo" panose="02040603050506020204" pitchFamily="18" charset="0"/>
                  </a:rPr>
                  <a:t> (cùng một đơn vị đo)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BA18937-BAB1-49F3-ABF9-A4ED741737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87" y="867544"/>
                <a:ext cx="6179897" cy="3172087"/>
              </a:xfrm>
              <a:prstGeom prst="rect">
                <a:avLst/>
              </a:prstGeom>
              <a:blipFill>
                <a:blip r:embed="rId5"/>
                <a:stretch>
                  <a:fillRect l="-1086" t="-3839" r="-3554" b="-8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67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6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accel="6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accel="6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35C698-5A5E-4B18-BC4A-94746F7F0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120" y="-911897"/>
            <a:ext cx="13648097" cy="7174454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E1BC7FDC-0C26-411B-84F7-8CB9F291A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8463"/>
            <a:ext cx="3424012" cy="3957437"/>
          </a:xfrm>
          <a:prstGeom prst="rect">
            <a:avLst/>
          </a:prstGeom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936328-D50B-481C-819E-48478AF986E7}"/>
              </a:ext>
            </a:extLst>
          </p:cNvPr>
          <p:cNvGrpSpPr/>
          <p:nvPr/>
        </p:nvGrpSpPr>
        <p:grpSpPr>
          <a:xfrm>
            <a:off x="7779419" y="3833929"/>
            <a:ext cx="4238450" cy="3005175"/>
            <a:chOff x="6270474" y="2616798"/>
            <a:chExt cx="6268321" cy="4493732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661B6748-DADA-4F1F-8196-50F964C73E52}"/>
                </a:ext>
              </a:extLst>
            </p:cNvPr>
            <p:cNvSpPr/>
            <p:nvPr/>
          </p:nvSpPr>
          <p:spPr>
            <a:xfrm>
              <a:off x="7028251" y="3429000"/>
              <a:ext cx="4710621" cy="2819400"/>
            </a:xfrm>
            <a:prstGeom prst="diamond">
              <a:avLst/>
            </a:prstGeom>
            <a:solidFill>
              <a:srgbClr val="C9144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>
                <a:solidFill>
                  <a:srgbClr val="C81247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2D98ABA-595C-4CE9-B9A1-86A5E088505B}"/>
                </a:ext>
              </a:extLst>
            </p:cNvPr>
            <p:cNvCxnSpPr>
              <a:stCxn id="6" idx="0"/>
              <a:endCxn id="6" idx="2"/>
            </p:cNvCxnSpPr>
            <p:nvPr/>
          </p:nvCxnSpPr>
          <p:spPr>
            <a:xfrm>
              <a:off x="9383562" y="3429000"/>
              <a:ext cx="0" cy="2819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888462-5C4C-4A1E-BBF6-0D5FBB07C0B9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>
              <a:off x="7028251" y="4838700"/>
              <a:ext cx="4710621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F86E06-A108-4A0B-9217-EC3E7FB96608}"/>
                </a:ext>
              </a:extLst>
            </p:cNvPr>
            <p:cNvSpPr/>
            <p:nvPr/>
          </p:nvSpPr>
          <p:spPr>
            <a:xfrm>
              <a:off x="9040536" y="2616798"/>
              <a:ext cx="714057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B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0CC51F-E7F8-4F07-9272-9E65B2ED32C1}"/>
                </a:ext>
              </a:extLst>
            </p:cNvPr>
            <p:cNvSpPr/>
            <p:nvPr/>
          </p:nvSpPr>
          <p:spPr>
            <a:xfrm>
              <a:off x="11699090" y="4377035"/>
              <a:ext cx="839705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C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C8C23E-4A28-46DA-B9DC-57FEDC2B8D70}"/>
                </a:ext>
              </a:extLst>
            </p:cNvPr>
            <p:cNvSpPr/>
            <p:nvPr/>
          </p:nvSpPr>
          <p:spPr>
            <a:xfrm>
              <a:off x="8993341" y="6144051"/>
              <a:ext cx="780438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D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F20A1-C502-4ECF-8356-3E7A9B6E6672}"/>
                </a:ext>
              </a:extLst>
            </p:cNvPr>
            <p:cNvSpPr/>
            <p:nvPr/>
          </p:nvSpPr>
          <p:spPr>
            <a:xfrm>
              <a:off x="6270474" y="4458805"/>
              <a:ext cx="789921" cy="966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C91449"/>
                  </a:solidFill>
                  <a:latin typeface="UTM Avo" panose="02040603050506020204" pitchFamily="18" charset="0"/>
                </a:rPr>
                <a:t>A</a:t>
              </a:r>
              <a:endParaRPr lang="en-US" sz="3600" b="1" cap="none" spc="0">
                <a:ln w="0"/>
                <a:solidFill>
                  <a:srgbClr val="C914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D261AF-169F-4304-B9C3-F9FD5CCBD06A}"/>
                </a:ext>
              </a:extLst>
            </p:cNvPr>
            <p:cNvSpPr/>
            <p:nvPr/>
          </p:nvSpPr>
          <p:spPr>
            <a:xfrm>
              <a:off x="9657382" y="4151030"/>
              <a:ext cx="787549" cy="782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FF00"/>
                  </a:solidFill>
                  <a:latin typeface="UTM Avo" panose="02040603050506020204" pitchFamily="18" charset="0"/>
                </a:rPr>
                <a:t>m</a:t>
              </a:r>
              <a:endParaRPr lang="en-US" sz="2800" b="1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370E10-5DE4-4F0C-A241-47E97F7EE369}"/>
                </a:ext>
              </a:extLst>
            </p:cNvPr>
            <p:cNvSpPr/>
            <p:nvPr/>
          </p:nvSpPr>
          <p:spPr>
            <a:xfrm>
              <a:off x="8892234" y="5178457"/>
              <a:ext cx="609746" cy="782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>
                  <a:ln w="0"/>
                  <a:solidFill>
                    <a:schemeClr val="bg1"/>
                  </a:solidFill>
                  <a:latin typeface="UTM Avo" panose="02040603050506020204" pitchFamily="18" charset="0"/>
                </a:rPr>
                <a:t>n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A57950B-E1D8-4C1A-86A1-05FBB6159F14}"/>
              </a:ext>
            </a:extLst>
          </p:cNvPr>
          <p:cNvSpPr/>
          <p:nvPr/>
        </p:nvSpPr>
        <p:spPr>
          <a:xfrm>
            <a:off x="1588648" y="1788003"/>
            <a:ext cx="699582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Nếu m = 15cm, n = 14cm</a:t>
            </a:r>
          </a:p>
          <a:p>
            <a:pPr algn="ctr"/>
            <a:r>
              <a:rPr lang="en-US" sz="44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thì diện tích hình thoi </a:t>
            </a:r>
            <a:br>
              <a:rPr lang="en-US" sz="44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</a:br>
            <a:r>
              <a:rPr lang="en-US" sz="44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là ... cm</a:t>
            </a:r>
            <a:r>
              <a:rPr lang="en-US" sz="4400" cap="small" baseline="300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2</a:t>
            </a:r>
            <a:r>
              <a:rPr lang="en-US" sz="4400">
                <a:ln w="0"/>
                <a:solidFill>
                  <a:srgbClr val="2AA79F"/>
                </a:solidFill>
                <a:latin typeface="UTM Avo" panose="02040603050506020204" pitchFamily="18" charset="0"/>
              </a:rPr>
              <a:t>?</a:t>
            </a:r>
            <a:endParaRPr lang="en-US" sz="4400" cap="none" spc="0">
              <a:ln w="0"/>
              <a:solidFill>
                <a:srgbClr val="2AA79F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6BD6DA-7200-4837-ABE5-76C660404A68}"/>
              </a:ext>
            </a:extLst>
          </p:cNvPr>
          <p:cNvSpPr/>
          <p:nvPr/>
        </p:nvSpPr>
        <p:spPr>
          <a:xfrm>
            <a:off x="1588648" y="1782063"/>
            <a:ext cx="699582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Nếu m = 15cm, n = 14cm</a:t>
            </a:r>
          </a:p>
          <a:p>
            <a:pPr algn="ctr"/>
            <a:r>
              <a:rPr lang="en-US" sz="44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thì diện tích hình thoi </a:t>
            </a:r>
            <a:br>
              <a:rPr lang="en-US" sz="44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</a:br>
            <a:r>
              <a:rPr lang="en-US" sz="44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là 105cm</a:t>
            </a:r>
            <a:r>
              <a:rPr lang="en-US" sz="4400" cap="small" baseline="300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2</a:t>
            </a:r>
            <a:r>
              <a:rPr lang="en-US" sz="4400">
                <a:ln w="0"/>
                <a:solidFill>
                  <a:srgbClr val="AA103B"/>
                </a:solidFill>
                <a:latin typeface="UTM Avo" panose="02040603050506020204" pitchFamily="18" charset="0"/>
              </a:rPr>
              <a:t>.</a:t>
            </a:r>
            <a:endParaRPr lang="en-US" sz="4400" cap="none" spc="0">
              <a:ln w="0"/>
              <a:solidFill>
                <a:srgbClr val="AA103B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accel="6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5FEE80-1741-42B3-8B63-6FFB50AEA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3021">
            <a:off x="8323216" y="-495592"/>
            <a:ext cx="3605916" cy="3605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9AD231-A564-40F6-95BD-8DB25EB92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5703">
            <a:off x="5896419" y="4146111"/>
            <a:ext cx="3090449" cy="309044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D0B8CA-AB36-4319-A19B-7FE4A1620868}"/>
              </a:ext>
            </a:extLst>
          </p:cNvPr>
          <p:cNvSpPr/>
          <p:nvPr/>
        </p:nvSpPr>
        <p:spPr>
          <a:xfrm>
            <a:off x="8163446" y="5244881"/>
            <a:ext cx="3069385" cy="1622465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784CE-493B-4E69-B748-ACEFA974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357">
            <a:off x="-317659" y="136285"/>
            <a:ext cx="7712845" cy="7590249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F0452158-D269-48A2-991B-32A65803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6" y="-1156212"/>
            <a:ext cx="6309332" cy="8181188"/>
          </a:xfrm>
          <a:prstGeom prst="rect">
            <a:avLst/>
          </a:prstGeom>
          <a:ln>
            <a:noFill/>
          </a:ln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21D7A69-33B4-4AF1-8E35-367566A15FFF}"/>
              </a:ext>
            </a:extLst>
          </p:cNvPr>
          <p:cNvSpPr txBox="1"/>
          <p:nvPr/>
        </p:nvSpPr>
        <p:spPr>
          <a:xfrm>
            <a:off x="5388815" y="1845014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Luyện </a:t>
            </a:r>
            <a:b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</a:br>
            <a:r>
              <a:rPr lang="en-US" altLang="zh-CN" sz="9600">
                <a:solidFill>
                  <a:srgbClr val="FFFFFF"/>
                </a:solidFill>
                <a:effectLst/>
                <a:latin typeface="UTM Diana" panose="02040603050506020204" pitchFamily="18" charset="0"/>
                <a:ea typeface="字魂17号-萌趣果冻体" panose="02000000000000000000" pitchFamily="2" charset="-122"/>
              </a:rPr>
              <a:t>tập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AEA0A9-FF21-428E-8FD5-278852AD2075}"/>
              </a:ext>
            </a:extLst>
          </p:cNvPr>
          <p:cNvSpPr/>
          <p:nvPr/>
        </p:nvSpPr>
        <p:spPr>
          <a:xfrm flipV="1">
            <a:off x="6969965" y="0"/>
            <a:ext cx="2609850" cy="1379557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3FDE39-48BF-4ECA-8CB6-C47835789348}"/>
              </a:ext>
            </a:extLst>
          </p:cNvPr>
          <p:cNvSpPr/>
          <p:nvPr/>
        </p:nvSpPr>
        <p:spPr>
          <a:xfrm rot="16200000">
            <a:off x="11181298" y="485636"/>
            <a:ext cx="1322392" cy="699012"/>
          </a:xfrm>
          <a:custGeom>
            <a:avLst/>
            <a:gdLst>
              <a:gd name="connsiteX0" fmla="*/ 1304925 w 2609850"/>
              <a:gd name="connsiteY0" fmla="*/ 0 h 1379557"/>
              <a:gd name="connsiteX1" fmla="*/ 2609850 w 2609850"/>
              <a:gd name="connsiteY1" fmla="*/ 1304925 h 1379557"/>
              <a:gd name="connsiteX2" fmla="*/ 2606081 w 2609850"/>
              <a:gd name="connsiteY2" fmla="*/ 1379557 h 1379557"/>
              <a:gd name="connsiteX3" fmla="*/ 3769 w 2609850"/>
              <a:gd name="connsiteY3" fmla="*/ 1379557 h 1379557"/>
              <a:gd name="connsiteX4" fmla="*/ 0 w 2609850"/>
              <a:gd name="connsiteY4" fmla="*/ 1304925 h 1379557"/>
              <a:gd name="connsiteX5" fmla="*/ 1304925 w 2609850"/>
              <a:gd name="connsiteY5" fmla="*/ 0 h 13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850" h="1379557">
                <a:moveTo>
                  <a:pt x="1304925" y="0"/>
                </a:moveTo>
                <a:cubicBezTo>
                  <a:pt x="2025615" y="0"/>
                  <a:pt x="2609850" y="584235"/>
                  <a:pt x="2609850" y="1304925"/>
                </a:cubicBezTo>
                <a:lnTo>
                  <a:pt x="2606081" y="1379557"/>
                </a:lnTo>
                <a:lnTo>
                  <a:pt x="3769" y="1379557"/>
                </a:lnTo>
                <a:lnTo>
                  <a:pt x="0" y="1304925"/>
                </a:lnTo>
                <a:cubicBezTo>
                  <a:pt x="0" y="584235"/>
                  <a:pt x="584235" y="0"/>
                  <a:pt x="1304925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-11877" t="-61792" r="-12989" b="-706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06" y="-850381"/>
            <a:ext cx="12096750" cy="85587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7926" y="1658865"/>
            <a:ext cx="5465835" cy="54658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47C431-FFE8-44EA-88C4-5C8963D25851}"/>
              </a:ext>
            </a:extLst>
          </p:cNvPr>
          <p:cNvSpPr/>
          <p:nvPr/>
        </p:nvSpPr>
        <p:spPr>
          <a:xfrm>
            <a:off x="4817459" y="2504992"/>
            <a:ext cx="630774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1. </a:t>
            </a:r>
            <a:r>
              <a:rPr lang="vi-VN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Tính diện tích của hình thoi biết:</a:t>
            </a:r>
          </a:p>
          <a:p>
            <a:r>
              <a:rPr lang="en-US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	</a:t>
            </a:r>
            <a:r>
              <a:rPr lang="vi-VN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a) Độ dài các đường chéo là </a:t>
            </a:r>
            <a:r>
              <a:rPr lang="vi-VN" sz="3600" b="1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19cm</a:t>
            </a:r>
            <a:r>
              <a:rPr lang="vi-VN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 và </a:t>
            </a:r>
            <a:r>
              <a:rPr lang="vi-VN" sz="3600" b="1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12cm</a:t>
            </a:r>
            <a:r>
              <a:rPr lang="vi-VN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;</a:t>
            </a:r>
          </a:p>
          <a:p>
            <a:r>
              <a:rPr lang="en-US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	</a:t>
            </a:r>
            <a:r>
              <a:rPr lang="vi-VN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b) Độ dài các đường chéo là </a:t>
            </a:r>
            <a:r>
              <a:rPr lang="vi-VN" sz="3600" b="1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30cm</a:t>
            </a:r>
            <a:r>
              <a:rPr lang="vi-VN" sz="3600" dirty="0">
                <a:ln w="0"/>
                <a:solidFill>
                  <a:srgbClr val="CD634B"/>
                </a:solidFill>
                <a:latin typeface="UTM Avo" panose="02040603050506020204" pitchFamily="18" charset="0"/>
              </a:rPr>
              <a:t> và </a:t>
            </a:r>
            <a:r>
              <a:rPr lang="vi-VN" sz="3600" b="1" dirty="0">
                <a:ln w="0"/>
                <a:solidFill>
                  <a:srgbClr val="7030A0"/>
                </a:solidFill>
                <a:latin typeface="UTM Avo" panose="02040603050506020204" pitchFamily="18" charset="0"/>
              </a:rPr>
              <a:t>7dm</a:t>
            </a:r>
            <a:endParaRPr lang="en-US" sz="3600" b="1" cap="none" spc="0" dirty="0">
              <a:ln w="0"/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396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accel="6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ABE669-B926-4563-A0B3-A4E2BCD2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0666" r="12129" b="11110"/>
          <a:stretch/>
        </p:blipFill>
        <p:spPr>
          <a:xfrm>
            <a:off x="1314400" y="-649752"/>
            <a:ext cx="11193394" cy="81575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07C438-067F-45D3-91C5-16CC4839B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-429720" y="0"/>
            <a:ext cx="3793233" cy="44026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A9907A-8E2A-4686-A2EB-9B8D07287719}"/>
              </a:ext>
            </a:extLst>
          </p:cNvPr>
          <p:cNvSpPr/>
          <p:nvPr/>
        </p:nvSpPr>
        <p:spPr>
          <a:xfrm>
            <a:off x="3695700" y="2434144"/>
            <a:ext cx="7524750" cy="1991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1a)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Diện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tích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hình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thoi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là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:</a:t>
            </a:r>
            <a:b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</a:br>
            <a:r>
              <a:rPr lang="en-US" sz="4400" b="1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(19 x 12) : 2 = 114 (cm</a:t>
            </a:r>
            <a:r>
              <a:rPr lang="en-US" sz="4400" b="1" baseline="300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2</a:t>
            </a:r>
            <a:r>
              <a:rPr lang="en-US" sz="4400" b="1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)</a:t>
            </a:r>
            <a:endParaRPr lang="en-US" sz="4400" b="1" cap="none" spc="0" dirty="0">
              <a:ln w="0"/>
              <a:solidFill>
                <a:srgbClr val="EFCB8E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63824" y="4646039"/>
            <a:ext cx="4009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 err="1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Đáp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smtClean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114 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(cm</a:t>
            </a:r>
            <a:r>
              <a:rPr lang="en-US" sz="4000" baseline="30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6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ABE669-B926-4563-A0B3-A4E2BCD2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0666" r="12129" b="11110"/>
          <a:stretch/>
        </p:blipFill>
        <p:spPr>
          <a:xfrm>
            <a:off x="-1058794" y="-649753"/>
            <a:ext cx="11860144" cy="86434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07C438-067F-45D3-91C5-16CC4839B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7685630" y="1173224"/>
            <a:ext cx="4897940" cy="56847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A9907A-8E2A-4686-A2EB-9B8D07287719}"/>
              </a:ext>
            </a:extLst>
          </p:cNvPr>
          <p:cNvSpPr/>
          <p:nvPr/>
        </p:nvSpPr>
        <p:spPr>
          <a:xfrm>
            <a:off x="1695400" y="2168210"/>
            <a:ext cx="7562900" cy="3007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1b)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Đổi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: 7dm = 70cm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	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Diện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tích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hình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thoi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là</a:t>
            </a:r>
            <a: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:</a:t>
            </a:r>
            <a:br>
              <a:rPr lang="en-US" sz="44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</a:br>
            <a:r>
              <a:rPr lang="en-US" sz="4400" b="1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(30 x 70) : 2 = 1050 (cm</a:t>
            </a:r>
            <a:r>
              <a:rPr lang="en-US" sz="4400" b="1" baseline="30000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2</a:t>
            </a:r>
            <a:r>
              <a:rPr lang="en-US" sz="4400" b="1" dirty="0">
                <a:ln w="0"/>
                <a:solidFill>
                  <a:srgbClr val="EFCB8E"/>
                </a:solidFill>
                <a:latin typeface="UTM Avo" panose="02040603050506020204" pitchFamily="18" charset="0"/>
              </a:rPr>
              <a:t>)</a:t>
            </a:r>
            <a:endParaRPr lang="en-US" sz="4400" b="1" cap="none" spc="0" dirty="0">
              <a:ln w="0"/>
              <a:solidFill>
                <a:srgbClr val="EFCB8E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64453" y="5264604"/>
            <a:ext cx="42707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 err="1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Đáp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smtClean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1050 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(cm</a:t>
            </a:r>
            <a:r>
              <a:rPr lang="en-US" sz="4000" baseline="30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  <a:r>
              <a:rPr lang="en-US" sz="4000" dirty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80851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FE9599-FBDD-4413-A7CF-91F952C52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2" y="805968"/>
            <a:ext cx="5777494" cy="5611474"/>
          </a:xfrm>
          <a:prstGeom prst="rect">
            <a:avLst/>
          </a:prstGeom>
        </p:spPr>
      </p:pic>
      <p:pic>
        <p:nvPicPr>
          <p:cNvPr id="5" name="PA_库_图片 961">
            <a:extLst>
              <a:ext uri="{FF2B5EF4-FFF2-40B4-BE49-F238E27FC236}">
                <a16:creationId xmlns:a16="http://schemas.microsoft.com/office/drawing/2014/main" id="{C538634F-7C75-42CA-9D9C-2D7906316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90" y="152400"/>
            <a:ext cx="7978510" cy="6705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97B321-4FA3-4FC4-9A8F-4716B44B206A}"/>
              </a:ext>
            </a:extLst>
          </p:cNvPr>
          <p:cNvSpPr/>
          <p:nvPr/>
        </p:nvSpPr>
        <p:spPr>
          <a:xfrm>
            <a:off x="5236078" y="1090918"/>
            <a:ext cx="5777494" cy="41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n w="0"/>
                <a:solidFill>
                  <a:srgbClr val="60380F"/>
                </a:solidFill>
                <a:latin typeface="UTM Avo" panose="02040603050506020204" pitchFamily="18" charset="0"/>
              </a:rPr>
              <a:t>	2. </a:t>
            </a:r>
            <a:r>
              <a:rPr lang="vi-VN" sz="3600">
                <a:ln w="0"/>
                <a:solidFill>
                  <a:srgbClr val="60380F"/>
                </a:solidFill>
                <a:latin typeface="UTM Avo" panose="02040603050506020204" pitchFamily="18" charset="0"/>
              </a:rPr>
              <a:t>Một miếng kính hình thoi có độ dài các đường chéo là </a:t>
            </a:r>
            <a:r>
              <a:rPr lang="vi-VN" sz="3600" b="1">
                <a:ln w="0"/>
                <a:solidFill>
                  <a:srgbClr val="60380F"/>
                </a:solidFill>
                <a:latin typeface="UTM Avo" panose="02040603050506020204" pitchFamily="18" charset="0"/>
              </a:rPr>
              <a:t>14cm</a:t>
            </a:r>
            <a:r>
              <a:rPr lang="vi-VN" sz="3600">
                <a:ln w="0"/>
                <a:solidFill>
                  <a:srgbClr val="60380F"/>
                </a:solidFill>
                <a:latin typeface="UTM Avo" panose="02040603050506020204" pitchFamily="18" charset="0"/>
              </a:rPr>
              <a:t> và </a:t>
            </a:r>
            <a:r>
              <a:rPr lang="vi-VN" sz="3600" b="1">
                <a:ln w="0"/>
                <a:solidFill>
                  <a:srgbClr val="60380F"/>
                </a:solidFill>
                <a:latin typeface="UTM Avo" panose="02040603050506020204" pitchFamily="18" charset="0"/>
              </a:rPr>
              <a:t>10cm</a:t>
            </a:r>
            <a:r>
              <a:rPr lang="vi-VN" sz="3600">
                <a:ln w="0"/>
                <a:solidFill>
                  <a:srgbClr val="60380F"/>
                </a:solidFill>
                <a:latin typeface="UTM Avo" panose="02040603050506020204" pitchFamily="18" charset="0"/>
              </a:rPr>
              <a:t>. Tính diện tích miếng kính đó.</a:t>
            </a:r>
            <a:endParaRPr lang="en-US" sz="3600" cap="none" spc="0">
              <a:ln w="0"/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66000" fill="hold" grpId="0" nodeType="afterEffect" p14:presetBounceEnd="2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480</TotalTime>
  <Words>510</Words>
  <Application>Microsoft Office PowerPoint</Application>
  <PresentationFormat>Widescreen</PresentationFormat>
  <Paragraphs>66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Cambria Math</vt:lpstr>
      <vt:lpstr>等线</vt:lpstr>
      <vt:lpstr>Times New Roman</vt:lpstr>
      <vt:lpstr>UTM A&amp;S Graceland</vt:lpstr>
      <vt:lpstr>UTM Avo</vt:lpstr>
      <vt:lpstr>Arial</vt:lpstr>
      <vt:lpstr>Calibri</vt:lpstr>
      <vt:lpstr>UTM Avenida</vt:lpstr>
      <vt:lpstr>UTM Diana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ThyTho</cp:keywords>
  <cp:lastModifiedBy>MTC</cp:lastModifiedBy>
  <cp:revision>188</cp:revision>
  <dcterms:created xsi:type="dcterms:W3CDTF">2019-03-29T12:25:33Z</dcterms:created>
  <dcterms:modified xsi:type="dcterms:W3CDTF">2022-03-24T02:50:09Z</dcterms:modified>
  <cp:version>G26</cp:version>
</cp:coreProperties>
</file>