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332" r:id="rId3"/>
    <p:sldId id="355" r:id="rId4"/>
    <p:sldId id="374" r:id="rId5"/>
    <p:sldId id="375" r:id="rId6"/>
    <p:sldId id="356" r:id="rId7"/>
    <p:sldId id="376" r:id="rId8"/>
    <p:sldId id="357" r:id="rId9"/>
    <p:sldId id="377" r:id="rId10"/>
    <p:sldId id="361" r:id="rId11"/>
    <p:sldId id="379" r:id="rId12"/>
    <p:sldId id="378" r:id="rId13"/>
    <p:sldId id="380" r:id="rId14"/>
    <p:sldId id="381" r:id="rId15"/>
    <p:sldId id="354" r:id="rId16"/>
  </p:sldIdLst>
  <p:sldSz cx="12192000" cy="6858000"/>
  <p:notesSz cx="6858000" cy="9144000"/>
  <p:embeddedFontLst>
    <p:embeddedFont>
      <p:font typeface="字魂151号-联盟综艺体" panose="020B0604020202020204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宋体" panose="02010600030101010101" pitchFamily="2" charset="-122"/>
      <p:regular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346"/>
    <a:srgbClr val="50BFEC"/>
    <a:srgbClr val="FDDC19"/>
    <a:srgbClr val="396250"/>
    <a:srgbClr val="0D2B01"/>
    <a:srgbClr val="F5AD4B"/>
    <a:srgbClr val="CE8E36"/>
    <a:srgbClr val="76DAED"/>
    <a:srgbClr val="FF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8" y="66"/>
      </p:cViewPr>
      <p:guideLst>
        <p:guide orient="horz" pos="2221"/>
        <p:guide pos="3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46BDA-A273-4EFB-B17E-04D1DB8DD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77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s://www.facebook.com/teamKTUTS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6CE45B-CC8A-49CA-88C8-FA200BEA5300}"/>
              </a:ext>
            </a:extLst>
          </p:cNvPr>
          <p:cNvSpPr/>
          <p:nvPr userDrawn="1"/>
        </p:nvSpPr>
        <p:spPr>
          <a:xfrm rot="16200000" flipH="1">
            <a:off x="11568433" y="5388069"/>
            <a:ext cx="847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9EC9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1C5EA-0766-41DB-AD45-0276F9FA047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-3447601"/>
            <a:ext cx="1428956" cy="1143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539D4-C8AF-4979-A98E-2B168617521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2969" y="-2952246"/>
            <a:ext cx="1428956" cy="1143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C66EE4-FD10-4042-8CBE-8F26CD913D5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8944" y="10114825"/>
            <a:ext cx="1428956" cy="1143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DA8216-ADF2-4F23-BFD6-083508835F7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9543270"/>
            <a:ext cx="1428956" cy="1143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593C3-9BB9-49EC-85F3-762564DD5017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4FBC4C-B041-4BD7-ADBA-4C94A265EC7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C4EFB8-8C0F-4A37-B7F3-289DFDE18B26}"/>
              </a:ext>
            </a:extLst>
          </p:cNvPr>
          <p:cNvSpPr/>
          <p:nvPr userDrawn="1"/>
        </p:nvSpPr>
        <p:spPr>
          <a:xfrm rot="5400000" flipH="1">
            <a:off x="-223458" y="862090"/>
            <a:ext cx="847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9EC9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3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tags" Target="../tags/tag6.xml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00F1A-E14C-4C3C-B410-7BEE0A94419F}"/>
              </a:ext>
            </a:extLst>
          </p:cNvPr>
          <p:cNvGrpSpPr/>
          <p:nvPr/>
        </p:nvGrpSpPr>
        <p:grpSpPr>
          <a:xfrm>
            <a:off x="2843520" y="2276607"/>
            <a:ext cx="6422539" cy="2807134"/>
            <a:chOff x="2839041" y="2336980"/>
            <a:chExt cx="6422539" cy="2807134"/>
          </a:xfrm>
        </p:grpSpPr>
        <p:sp>
          <p:nvSpPr>
            <p:cNvPr id="76" name="文本框 75"/>
            <p:cNvSpPr txBox="1"/>
            <p:nvPr/>
          </p:nvSpPr>
          <p:spPr>
            <a:xfrm>
              <a:off x="2967143" y="233698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1" name="文本框 75">
              <a:extLst>
                <a:ext uri="{FF2B5EF4-FFF2-40B4-BE49-F238E27FC236}">
                  <a16:creationId xmlns:a16="http://schemas.microsoft.com/office/drawing/2014/main" id="{61CDA1AB-AFEB-4903-956B-B4DC99119F13}"/>
                </a:ext>
              </a:extLst>
            </p:cNvPr>
            <p:cNvSpPr txBox="1"/>
            <p:nvPr/>
          </p:nvSpPr>
          <p:spPr>
            <a:xfrm>
              <a:off x="2913431" y="2343347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396250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2" name="文本框 75">
              <a:extLst>
                <a:ext uri="{FF2B5EF4-FFF2-40B4-BE49-F238E27FC236}">
                  <a16:creationId xmlns:a16="http://schemas.microsoft.com/office/drawing/2014/main" id="{BBDC4616-25B4-4DC1-8A6C-71E3F5D678F0}"/>
                </a:ext>
              </a:extLst>
            </p:cNvPr>
            <p:cNvSpPr txBox="1"/>
            <p:nvPr/>
          </p:nvSpPr>
          <p:spPr>
            <a:xfrm>
              <a:off x="2839041" y="233872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FDDC19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C5FAF-628B-425B-A63A-B3EA7C6C33F5}"/>
              </a:ext>
            </a:extLst>
          </p:cNvPr>
          <p:cNvSpPr txBox="1"/>
          <p:nvPr/>
        </p:nvSpPr>
        <p:spPr>
          <a:xfrm>
            <a:off x="4335484" y="6050819"/>
            <a:ext cx="59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khoa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/>
      <p:bldP spid="71" grpId="1"/>
      <p:bldP spid="72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a) </a:t>
            </a: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ABCD,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</a:rPr>
              <a:t> 1: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AC = 3cm; BD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1806250" y="2240795"/>
            <a:ext cx="2855758" cy="3764869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stCxn id="12" idx="0"/>
            <a:endCxn id="12" idx="2"/>
          </p:cNvCxnSpPr>
          <p:nvPr/>
        </p:nvCxnSpPr>
        <p:spPr>
          <a:xfrm>
            <a:off x="3234129" y="2240795"/>
            <a:ext cx="0" cy="37648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stCxn id="12" idx="1"/>
            <a:endCxn id="12" idx="3"/>
          </p:cNvCxnSpPr>
          <p:nvPr/>
        </p:nvCxnSpPr>
        <p:spPr>
          <a:xfrm>
            <a:off x="1806250" y="4123230"/>
            <a:ext cx="285575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1380800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063949" y="181432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4643276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104675" y="592040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234129" y="3955589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209903" y="2982379"/>
                <a:ext cx="4929902" cy="1094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903" y="2982379"/>
                <a:ext cx="4929902" cy="1094723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182913" y="2275991"/>
            <a:ext cx="625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ABCD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FCC886-E0C7-4887-883D-B2083B433419}"/>
                  </a:ext>
                </a:extLst>
              </p:cNvPr>
              <p:cNvSpPr txBox="1"/>
              <p:nvPr/>
            </p:nvSpPr>
            <p:spPr>
              <a:xfrm>
                <a:off x="7395398" y="4221555"/>
                <a:ext cx="31694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3600" dirty="0" smtClean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Đáp </a:t>
                </a:r>
                <a:r>
                  <a:rPr lang="en-US" altLang="en-US" sz="3600" dirty="0" err="1" smtClean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altLang="en-US" sz="3600" dirty="0" smtClean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6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</a:t>
                </a:r>
                <a:r>
                  <a:rPr lang="en-US" sz="3600" b="1" baseline="30000" dirty="0" smtClean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2</a:t>
                </a:r>
                <a:endParaRPr lang="en-US" sz="36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FCC886-E0C7-4887-883D-B2083B433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398" y="4221555"/>
                <a:ext cx="3169440" cy="646331"/>
              </a:xfrm>
              <a:prstGeom prst="rect">
                <a:avLst/>
              </a:prstGeom>
              <a:blipFill>
                <a:blip r:embed="rId4"/>
                <a:stretch>
                  <a:fillRect l="-5769" t="-1603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b) </a:t>
            </a: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MNPQ,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</a:rPr>
              <a:t> 1: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MN = 7cm; NQ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711113" y="2336810"/>
            <a:ext cx="5498790" cy="2835744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3460508" y="2336810"/>
            <a:ext cx="0" cy="28357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711113" y="3754682"/>
            <a:ext cx="549879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445959" y="37546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440578" y="193899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5982098" y="380513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325569" y="514262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Q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468203" y="3587080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474803" y="2928860"/>
                <a:ext cx="5280460" cy="1138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14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03" y="2928860"/>
                <a:ext cx="5280460" cy="1138004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210007" y="2266418"/>
            <a:ext cx="6402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MNPQ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FCC886-E0C7-4887-883D-B2083B433419}"/>
                  </a:ext>
                </a:extLst>
              </p:cNvPr>
              <p:cNvSpPr txBox="1"/>
              <p:nvPr/>
            </p:nvSpPr>
            <p:spPr>
              <a:xfrm>
                <a:off x="7550867" y="4247462"/>
                <a:ext cx="31694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3600" dirty="0" smtClean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Đáp </a:t>
                </a:r>
                <a:r>
                  <a:rPr lang="en-US" altLang="en-US" sz="3600" dirty="0" err="1" smtClean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altLang="en-US" sz="3600" dirty="0" smtClean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i="0" smtClean="0">
                        <a:solidFill>
                          <a:srgbClr val="00206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6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</a:t>
                </a:r>
                <a:r>
                  <a:rPr lang="en-US" sz="3600" b="1" baseline="30000" dirty="0" smtClean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2</a:t>
                </a:r>
                <a:endParaRPr lang="en-US" sz="36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FCC886-E0C7-4887-883D-B2083B433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867" y="4247462"/>
                <a:ext cx="3169440" cy="646331"/>
              </a:xfrm>
              <a:prstGeom prst="rect">
                <a:avLst/>
              </a:prstGeom>
              <a:blipFill>
                <a:blip r:embed="rId4"/>
                <a:stretch>
                  <a:fillRect l="-5962" t="-1603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07576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Text Box 8">
            <a:extLst>
              <a:ext uri="{FF2B5EF4-FFF2-40B4-BE49-F238E27FC236}">
                <a16:creationId xmlns:a16="http://schemas.microsoft.com/office/drawing/2014/main" id="{3907EA36-FE8F-48EC-A626-BE62A88F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382" y="1389263"/>
            <a:ext cx="10041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a)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5dm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20dm 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FC6FC236-86FF-46AD-8698-79015D09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" y="618189"/>
            <a:ext cx="955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4000" b="1" u="sng" dirty="0">
                <a:latin typeface="UTM Avo" panose="02040603050506020204" pitchFamily="18" charset="0"/>
              </a:rPr>
              <a:t> 2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diện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tích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hình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thoi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biết</a:t>
            </a:r>
            <a:r>
              <a:rPr lang="en-US" altLang="en-US" sz="4000" dirty="0"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/>
              <p:nvPr/>
            </p:nvSpPr>
            <p:spPr>
              <a:xfrm>
                <a:off x="3297464" y="3445535"/>
                <a:ext cx="7017677" cy="1190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50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44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464" y="3445535"/>
                <a:ext cx="7017677" cy="1190903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2787684" y="2352985"/>
            <a:ext cx="6402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FCC886-E0C7-4887-883D-B2083B433419}"/>
                  </a:ext>
                </a:extLst>
              </p:cNvPr>
              <p:cNvSpPr txBox="1"/>
              <p:nvPr/>
            </p:nvSpPr>
            <p:spPr>
              <a:xfrm>
                <a:off x="5060161" y="4614917"/>
                <a:ext cx="31694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3600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Đáp </a:t>
                </a:r>
                <a:r>
                  <a:rPr lang="en-US" altLang="en-US" sz="3600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altLang="en-US" sz="3600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dm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FCC886-E0C7-4887-883D-B2083B433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161" y="4614917"/>
                <a:ext cx="3169440" cy="646331"/>
              </a:xfrm>
              <a:prstGeom prst="rect">
                <a:avLst/>
              </a:prstGeom>
              <a:blipFill>
                <a:blip r:embed="rId4"/>
                <a:stretch>
                  <a:fillRect l="-5769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1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07576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Text Box 11">
            <a:extLst>
              <a:ext uri="{FF2B5EF4-FFF2-40B4-BE49-F238E27FC236}">
                <a16:creationId xmlns:a16="http://schemas.microsoft.com/office/drawing/2014/main" id="{FC6FC236-86FF-46AD-8698-79015D09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" y="618189"/>
            <a:ext cx="955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4000" b="1" u="sng" dirty="0">
                <a:latin typeface="UTM Avo" panose="02040603050506020204" pitchFamily="18" charset="0"/>
              </a:rPr>
              <a:t> 2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diện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tích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hình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thoi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biết</a:t>
            </a:r>
            <a:r>
              <a:rPr lang="en-US" altLang="en-US" sz="40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5" name="Text Box 49">
            <a:extLst>
              <a:ext uri="{FF2B5EF4-FFF2-40B4-BE49-F238E27FC236}">
                <a16:creationId xmlns:a16="http://schemas.microsoft.com/office/drawing/2014/main" id="{270BBCB7-ABFF-4844-B981-4F906BA5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832" y="1550484"/>
            <a:ext cx="1036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b)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4m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15dm </a:t>
            </a:r>
          </a:p>
        </p:txBody>
      </p:sp>
      <p:sp>
        <p:nvSpPr>
          <p:cNvPr id="36" name="Text Box 58">
            <a:extLst>
              <a:ext uri="{FF2B5EF4-FFF2-40B4-BE49-F238E27FC236}">
                <a16:creationId xmlns:a16="http://schemas.microsoft.com/office/drawing/2014/main" id="{E5AC25CC-3A58-412F-87CC-F47461DC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637" y="2352478"/>
            <a:ext cx="4815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Đôi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4m 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= 40dm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/>
              <p:nvPr/>
            </p:nvSpPr>
            <p:spPr>
              <a:xfrm>
                <a:off x="3597637" y="4072462"/>
                <a:ext cx="5629045" cy="1194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44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37" y="4072462"/>
                <a:ext cx="5629045" cy="1194751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2625898" y="3181692"/>
            <a:ext cx="6402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FCC886-E0C7-4887-883D-B2083B433419}"/>
                  </a:ext>
                </a:extLst>
              </p:cNvPr>
              <p:cNvSpPr txBox="1"/>
              <p:nvPr/>
            </p:nvSpPr>
            <p:spPr>
              <a:xfrm>
                <a:off x="5517360" y="5371988"/>
                <a:ext cx="370932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3600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Đáp </a:t>
                </a:r>
                <a:r>
                  <a:rPr lang="en-US" altLang="en-US" sz="3600" dirty="0" err="1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altLang="en-US" sz="3600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dm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FCC886-E0C7-4887-883D-B2083B433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360" y="5371988"/>
                <a:ext cx="3709321" cy="646331"/>
              </a:xfrm>
              <a:prstGeom prst="rect">
                <a:avLst/>
              </a:prstGeom>
              <a:blipFill>
                <a:blip r:embed="rId4"/>
                <a:stretch>
                  <a:fillRect l="-4926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2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2438400" y="381001"/>
            <a:ext cx="4267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Bài 3</a:t>
            </a:r>
          </a:p>
        </p:txBody>
      </p:sp>
      <p:grpSp>
        <p:nvGrpSpPr>
          <p:cNvPr id="82950" name="Group 6"/>
          <p:cNvGrpSpPr>
            <a:grpSpLocks/>
          </p:cNvGrpSpPr>
          <p:nvPr/>
        </p:nvGrpSpPr>
        <p:grpSpPr bwMode="auto">
          <a:xfrm>
            <a:off x="6248400" y="1766888"/>
            <a:ext cx="3962400" cy="2195512"/>
            <a:chOff x="2784" y="816"/>
            <a:chExt cx="2496" cy="1383"/>
          </a:xfrm>
        </p:grpSpPr>
        <p:sp>
          <p:nvSpPr>
            <p:cNvPr id="16421" name="Text Box 7"/>
            <p:cNvSpPr txBox="1">
              <a:spLocks noChangeArrowheads="1"/>
            </p:cNvSpPr>
            <p:nvPr/>
          </p:nvSpPr>
          <p:spPr bwMode="auto">
            <a:xfrm>
              <a:off x="4848" y="816"/>
              <a:ext cx="3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6422" name="Text Box 8"/>
            <p:cNvSpPr txBox="1">
              <a:spLocks noChangeArrowheads="1"/>
            </p:cNvSpPr>
            <p:nvPr/>
          </p:nvSpPr>
          <p:spPr bwMode="auto">
            <a:xfrm>
              <a:off x="4856" y="1824"/>
              <a:ext cx="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6423" name="Rectangle 9"/>
            <p:cNvSpPr>
              <a:spLocks noChangeArrowheads="1"/>
            </p:cNvSpPr>
            <p:nvPr/>
          </p:nvSpPr>
          <p:spPr bwMode="auto">
            <a:xfrm>
              <a:off x="3110" y="1025"/>
              <a:ext cx="1738" cy="86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424" name="Text Box 10"/>
            <p:cNvSpPr txBox="1">
              <a:spLocks noChangeArrowheads="1"/>
            </p:cNvSpPr>
            <p:nvPr/>
          </p:nvSpPr>
          <p:spPr bwMode="auto">
            <a:xfrm>
              <a:off x="3616" y="1872"/>
              <a:ext cx="59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 5cm</a:t>
              </a:r>
            </a:p>
          </p:txBody>
        </p:sp>
        <p:sp>
          <p:nvSpPr>
            <p:cNvPr id="16425" name="Text Box 11"/>
            <p:cNvSpPr txBox="1">
              <a:spLocks noChangeArrowheads="1"/>
            </p:cNvSpPr>
            <p:nvPr/>
          </p:nvSpPr>
          <p:spPr bwMode="auto">
            <a:xfrm>
              <a:off x="4387" y="1248"/>
              <a:ext cx="50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2cm</a:t>
              </a:r>
            </a:p>
          </p:txBody>
        </p:sp>
        <p:sp>
          <p:nvSpPr>
            <p:cNvPr id="16426" name="Text Box 12"/>
            <p:cNvSpPr txBox="1">
              <a:spLocks noChangeArrowheads="1"/>
            </p:cNvSpPr>
            <p:nvPr/>
          </p:nvSpPr>
          <p:spPr bwMode="auto">
            <a:xfrm>
              <a:off x="2784" y="816"/>
              <a:ext cx="4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6427" name="Text Box 13"/>
            <p:cNvSpPr txBox="1">
              <a:spLocks noChangeArrowheads="1"/>
            </p:cNvSpPr>
            <p:nvPr/>
          </p:nvSpPr>
          <p:spPr bwMode="auto">
            <a:xfrm>
              <a:off x="2834" y="1776"/>
              <a:ext cx="38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82958" name="Group 14"/>
          <p:cNvGrpSpPr>
            <a:grpSpLocks/>
          </p:cNvGrpSpPr>
          <p:nvPr/>
        </p:nvGrpSpPr>
        <p:grpSpPr bwMode="auto">
          <a:xfrm>
            <a:off x="1752600" y="1600200"/>
            <a:ext cx="4495800" cy="2997200"/>
            <a:chOff x="144" y="960"/>
            <a:chExt cx="2832" cy="1888"/>
          </a:xfrm>
        </p:grpSpPr>
        <p:sp>
          <p:nvSpPr>
            <p:cNvPr id="16404" name="Text Box 15"/>
            <p:cNvSpPr txBox="1">
              <a:spLocks noChangeArrowheads="1"/>
            </p:cNvSpPr>
            <p:nvPr/>
          </p:nvSpPr>
          <p:spPr bwMode="auto">
            <a:xfrm>
              <a:off x="2383" y="1536"/>
              <a:ext cx="59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2cm</a:t>
              </a:r>
            </a:p>
          </p:txBody>
        </p:sp>
        <p:grpSp>
          <p:nvGrpSpPr>
            <p:cNvPr id="16405" name="Group 16"/>
            <p:cNvGrpSpPr>
              <a:grpSpLocks/>
            </p:cNvGrpSpPr>
            <p:nvPr/>
          </p:nvGrpSpPr>
          <p:grpSpPr bwMode="auto">
            <a:xfrm>
              <a:off x="144" y="960"/>
              <a:ext cx="2256" cy="1888"/>
              <a:chOff x="0" y="750"/>
              <a:chExt cx="2340" cy="1879"/>
            </a:xfrm>
          </p:grpSpPr>
          <p:grpSp>
            <p:nvGrpSpPr>
              <p:cNvPr id="16406" name="Group 17"/>
              <p:cNvGrpSpPr>
                <a:grpSpLocks/>
              </p:cNvGrpSpPr>
              <p:nvPr/>
            </p:nvGrpSpPr>
            <p:grpSpPr bwMode="auto">
              <a:xfrm>
                <a:off x="1137" y="1044"/>
                <a:ext cx="1167" cy="929"/>
                <a:chOff x="1137" y="1044"/>
                <a:chExt cx="1167" cy="929"/>
              </a:xfrm>
            </p:grpSpPr>
            <p:sp>
              <p:nvSpPr>
                <p:cNvPr id="16418" name="Line 18"/>
                <p:cNvSpPr>
                  <a:spLocks noChangeShapeType="1"/>
                </p:cNvSpPr>
                <p:nvPr/>
              </p:nvSpPr>
              <p:spPr bwMode="auto">
                <a:xfrm>
                  <a:off x="1137" y="1044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9" name="Line 19"/>
                <p:cNvSpPr>
                  <a:spLocks noChangeShapeType="1"/>
                </p:cNvSpPr>
                <p:nvPr/>
              </p:nvSpPr>
              <p:spPr bwMode="auto">
                <a:xfrm>
                  <a:off x="1137" y="1973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04" y="1056"/>
                  <a:ext cx="0" cy="9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07" name="AutoShape 21"/>
              <p:cNvSpPr>
                <a:spLocks noChangeArrowheads="1"/>
              </p:cNvSpPr>
              <p:nvPr/>
            </p:nvSpPr>
            <p:spPr bwMode="auto">
              <a:xfrm>
                <a:off x="226" y="1043"/>
                <a:ext cx="1822" cy="929"/>
              </a:xfrm>
              <a:prstGeom prst="diamond">
                <a:avLst/>
              </a:prstGeom>
              <a:solidFill>
                <a:srgbClr val="66FF99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8" name="Line 22"/>
              <p:cNvSpPr>
                <a:spLocks noChangeShapeType="1"/>
              </p:cNvSpPr>
              <p:nvPr/>
            </p:nvSpPr>
            <p:spPr bwMode="auto">
              <a:xfrm>
                <a:off x="1137" y="1043"/>
                <a:ext cx="0" cy="9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23"/>
              <p:cNvSpPr>
                <a:spLocks noChangeShapeType="1"/>
              </p:cNvSpPr>
              <p:nvPr/>
            </p:nvSpPr>
            <p:spPr bwMode="auto">
              <a:xfrm>
                <a:off x="226" y="1507"/>
                <a:ext cx="179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Text Box 24"/>
              <p:cNvSpPr txBox="1">
                <a:spLocks noChangeArrowheads="1"/>
              </p:cNvSpPr>
              <p:nvPr/>
            </p:nvSpPr>
            <p:spPr bwMode="auto">
              <a:xfrm>
                <a:off x="1007" y="750"/>
                <a:ext cx="325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6411" name="Text Box 25"/>
              <p:cNvSpPr txBox="1">
                <a:spLocks noChangeArrowheads="1"/>
              </p:cNvSpPr>
              <p:nvPr/>
            </p:nvSpPr>
            <p:spPr bwMode="auto">
              <a:xfrm>
                <a:off x="1010" y="1972"/>
                <a:ext cx="29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6412" name="Line 26"/>
              <p:cNvSpPr>
                <a:spLocks noChangeShapeType="1"/>
              </p:cNvSpPr>
              <p:nvPr/>
            </p:nvSpPr>
            <p:spPr bwMode="auto">
              <a:xfrm>
                <a:off x="226" y="1507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27"/>
              <p:cNvSpPr>
                <a:spLocks noChangeShapeType="1"/>
              </p:cNvSpPr>
              <p:nvPr/>
            </p:nvSpPr>
            <p:spPr bwMode="auto">
              <a:xfrm>
                <a:off x="2048" y="1507"/>
                <a:ext cx="0" cy="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Text Box 28"/>
              <p:cNvSpPr txBox="1">
                <a:spLocks noChangeArrowheads="1"/>
              </p:cNvSpPr>
              <p:nvPr/>
            </p:nvSpPr>
            <p:spPr bwMode="auto">
              <a:xfrm>
                <a:off x="845" y="2304"/>
                <a:ext cx="835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5 cm</a:t>
                </a:r>
              </a:p>
            </p:txBody>
          </p:sp>
          <p:sp>
            <p:nvSpPr>
              <p:cNvPr id="16415" name="Text Box 29"/>
              <p:cNvSpPr txBox="1">
                <a:spLocks noChangeArrowheads="1"/>
              </p:cNvSpPr>
              <p:nvPr/>
            </p:nvSpPr>
            <p:spPr bwMode="auto">
              <a:xfrm>
                <a:off x="0" y="1344"/>
                <a:ext cx="2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6416" name="Text Box 30"/>
              <p:cNvSpPr txBox="1">
                <a:spLocks noChangeArrowheads="1"/>
              </p:cNvSpPr>
              <p:nvPr/>
            </p:nvSpPr>
            <p:spPr bwMode="auto">
              <a:xfrm>
                <a:off x="2046" y="1338"/>
                <a:ext cx="29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417" name="Line 31"/>
              <p:cNvSpPr>
                <a:spLocks noChangeShapeType="1"/>
              </p:cNvSpPr>
              <p:nvPr/>
            </p:nvSpPr>
            <p:spPr bwMode="auto">
              <a:xfrm>
                <a:off x="222" y="2352"/>
                <a:ext cx="182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976" name="Group 32"/>
          <p:cNvGrpSpPr>
            <a:grpSpLocks/>
          </p:cNvGrpSpPr>
          <p:nvPr/>
        </p:nvGrpSpPr>
        <p:grpSpPr bwMode="auto">
          <a:xfrm>
            <a:off x="2057400" y="1066801"/>
            <a:ext cx="6324600" cy="608013"/>
            <a:chOff x="1008" y="654"/>
            <a:chExt cx="3984" cy="383"/>
          </a:xfrm>
        </p:grpSpPr>
        <p:sp>
          <p:nvSpPr>
            <p:cNvPr id="16402" name="Text Box 33"/>
            <p:cNvSpPr txBox="1">
              <a:spLocks noChangeArrowheads="1"/>
            </p:cNvSpPr>
            <p:nvPr/>
          </p:nvSpPr>
          <p:spPr bwMode="auto">
            <a:xfrm>
              <a:off x="1008" y="672"/>
              <a:ext cx="39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Đúng đưa</a:t>
              </a:r>
              <a:r>
                <a:rPr lang="en-US" altLang="en-US" b="1">
                  <a:latin typeface="Times New Roman" panose="02020603050405020304" pitchFamily="18" charset="0"/>
                </a:rPr>
                <a:t>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thẻ đỏ   </a:t>
              </a:r>
              <a:endParaRPr lang="en-US" altLang="en-US" b="1">
                <a:solidFill>
                  <a:srgbClr val="0066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03" name="AutoShape 34"/>
            <p:cNvSpPr>
              <a:spLocks noChangeArrowheads="1"/>
            </p:cNvSpPr>
            <p:nvPr/>
          </p:nvSpPr>
          <p:spPr bwMode="auto">
            <a:xfrm>
              <a:off x="3168" y="654"/>
              <a:ext cx="240" cy="336"/>
            </a:xfrm>
            <a:prstGeom prst="smileyFace">
              <a:avLst>
                <a:gd name="adj" fmla="val 4653"/>
              </a:avLst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2983" name="Group 39"/>
          <p:cNvGrpSpPr>
            <a:grpSpLocks/>
          </p:cNvGrpSpPr>
          <p:nvPr/>
        </p:nvGrpSpPr>
        <p:grpSpPr bwMode="auto">
          <a:xfrm>
            <a:off x="6553200" y="1066800"/>
            <a:ext cx="4267200" cy="579438"/>
            <a:chOff x="3072" y="672"/>
            <a:chExt cx="2688" cy="365"/>
          </a:xfrm>
        </p:grpSpPr>
        <p:sp>
          <p:nvSpPr>
            <p:cNvPr id="16400" name="Text Box 36"/>
            <p:cNvSpPr txBox="1">
              <a:spLocks noChangeArrowheads="1"/>
            </p:cNvSpPr>
            <p:nvPr/>
          </p:nvSpPr>
          <p:spPr bwMode="auto">
            <a:xfrm>
              <a:off x="3072" y="672"/>
              <a:ext cx="26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006600"/>
                  </a:solidFill>
                  <a:latin typeface="Times New Roman" panose="02020603050405020304" pitchFamily="18" charset="0"/>
                </a:rPr>
                <a:t>Sai đưa</a:t>
              </a:r>
              <a:r>
                <a:rPr lang="en-US" altLang="en-US" b="1">
                  <a:latin typeface="Times New Roman" panose="02020603050405020304" pitchFamily="18" charset="0"/>
                </a:rPr>
                <a:t> </a:t>
              </a: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thẻ xanh</a:t>
              </a:r>
              <a:endParaRPr lang="en-US" altLang="en-US" b="1">
                <a:solidFill>
                  <a:srgbClr val="0066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01" name="AutoShape 37"/>
            <p:cNvSpPr>
              <a:spLocks noChangeArrowheads="1"/>
            </p:cNvSpPr>
            <p:nvPr/>
          </p:nvSpPr>
          <p:spPr bwMode="auto">
            <a:xfrm>
              <a:off x="5250" y="696"/>
              <a:ext cx="240" cy="336"/>
            </a:xfrm>
            <a:prstGeom prst="smileyFace">
              <a:avLst>
                <a:gd name="adj" fmla="val 4653"/>
              </a:avLst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82982" name="Text Box 38"/>
          <p:cNvSpPr txBox="1">
            <a:spLocks noChangeArrowheads="1"/>
          </p:cNvSpPr>
          <p:nvPr/>
        </p:nvSpPr>
        <p:spPr bwMode="auto">
          <a:xfrm>
            <a:off x="1600200" y="4830764"/>
            <a:ext cx="845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  <a:latin typeface="Times New Roman" panose="02020603050405020304" pitchFamily="18" charset="0"/>
              </a:rPr>
              <a:t>Diện tích hình thoi bằng diện tích hình chữ nhật.</a:t>
            </a:r>
          </a:p>
        </p:txBody>
      </p:sp>
      <p:grpSp>
        <p:nvGrpSpPr>
          <p:cNvPr id="82991" name="Group 47"/>
          <p:cNvGrpSpPr>
            <a:grpSpLocks/>
          </p:cNvGrpSpPr>
          <p:nvPr/>
        </p:nvGrpSpPr>
        <p:grpSpPr bwMode="auto">
          <a:xfrm>
            <a:off x="1524000" y="5710238"/>
            <a:ext cx="9144000" cy="995362"/>
            <a:chOff x="0" y="3597"/>
            <a:chExt cx="5760" cy="627"/>
          </a:xfrm>
        </p:grpSpPr>
        <p:sp>
          <p:nvSpPr>
            <p:cNvPr id="16395" name="Text Box 40"/>
            <p:cNvSpPr txBox="1">
              <a:spLocks noChangeArrowheads="1"/>
            </p:cNvSpPr>
            <p:nvPr/>
          </p:nvSpPr>
          <p:spPr bwMode="auto">
            <a:xfrm>
              <a:off x="0" y="3696"/>
              <a:ext cx="57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6600"/>
                  </a:solidFill>
                  <a:latin typeface="Times New Roman" panose="02020603050405020304" pitchFamily="18" charset="0"/>
                </a:rPr>
                <a:t>Diện tích hình thoi bằng     diện tích hình chữ nhật.</a:t>
              </a:r>
            </a:p>
          </p:txBody>
        </p:sp>
        <p:grpSp>
          <p:nvGrpSpPr>
            <p:cNvPr id="16396" name="Group 43"/>
            <p:cNvGrpSpPr>
              <a:grpSpLocks/>
            </p:cNvGrpSpPr>
            <p:nvPr/>
          </p:nvGrpSpPr>
          <p:grpSpPr bwMode="auto">
            <a:xfrm>
              <a:off x="2592" y="3597"/>
              <a:ext cx="240" cy="627"/>
              <a:chOff x="3696" y="3648"/>
              <a:chExt cx="240" cy="627"/>
            </a:xfrm>
          </p:grpSpPr>
          <p:sp>
            <p:nvSpPr>
              <p:cNvPr id="16397" name="Text Box 44"/>
              <p:cNvSpPr txBox="1">
                <a:spLocks noChangeArrowheads="1"/>
              </p:cNvSpPr>
              <p:nvPr/>
            </p:nvSpPr>
            <p:spPr bwMode="auto">
              <a:xfrm>
                <a:off x="3696" y="3648"/>
                <a:ext cx="2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6398" name="Line 45"/>
              <p:cNvSpPr>
                <a:spLocks noChangeShapeType="1"/>
              </p:cNvSpPr>
              <p:nvPr/>
            </p:nvSpPr>
            <p:spPr bwMode="auto">
              <a:xfrm>
                <a:off x="3696" y="3990"/>
                <a:ext cx="2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Text Box 46"/>
              <p:cNvSpPr txBox="1">
                <a:spLocks noChangeArrowheads="1"/>
              </p:cNvSpPr>
              <p:nvPr/>
            </p:nvSpPr>
            <p:spPr bwMode="auto">
              <a:xfrm>
                <a:off x="3708" y="39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82992" name="AutoShape 48"/>
          <p:cNvSpPr>
            <a:spLocks noChangeArrowheads="1"/>
          </p:cNvSpPr>
          <p:nvPr/>
        </p:nvSpPr>
        <p:spPr bwMode="auto">
          <a:xfrm>
            <a:off x="9829800" y="4800600"/>
            <a:ext cx="685800" cy="685800"/>
          </a:xfrm>
          <a:prstGeom prst="smileyFace">
            <a:avLst>
              <a:gd name="adj" fmla="val 4653"/>
            </a:avLst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93" name="AutoShape 49"/>
          <p:cNvSpPr>
            <a:spLocks noChangeArrowheads="1"/>
          </p:cNvSpPr>
          <p:nvPr/>
        </p:nvSpPr>
        <p:spPr bwMode="auto">
          <a:xfrm>
            <a:off x="9906000" y="5791200"/>
            <a:ext cx="685800" cy="685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2" grpId="0"/>
      <p:bldP spid="82982" grpId="1"/>
      <p:bldP spid="82982" grpId="2"/>
      <p:bldP spid="82992" grpId="0" animBg="1"/>
      <p:bldP spid="82992" grpId="1" animBg="1"/>
      <p:bldP spid="82992" grpId="2" animBg="1"/>
      <p:bldP spid="829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C1307-A2D1-4450-8A49-A6E950E63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66" y="901124"/>
            <a:ext cx="7761468" cy="5055752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630" y="683895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8" name="图片 7" descr="矢量智能对象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9" name="图片 8" descr="D:\资料\PPT\1.12\矢量智能对象.png矢量智能对象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图片 20" descr="E:\设计\PPT\图片1.png图片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9174" y="963684"/>
            <a:ext cx="5153291" cy="4869129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3630" y="714375"/>
            <a:ext cx="694055" cy="8382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3BB31CB-C0B8-48DB-B0F8-EF44CD2BC211}"/>
              </a:ext>
            </a:extLst>
          </p:cNvPr>
          <p:cNvGrpSpPr/>
          <p:nvPr/>
        </p:nvGrpSpPr>
        <p:grpSpPr>
          <a:xfrm>
            <a:off x="4067402" y="1669906"/>
            <a:ext cx="6413210" cy="3644508"/>
            <a:chOff x="4067402" y="1669906"/>
            <a:chExt cx="6413210" cy="3644508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Khởi</a:t>
              </a:r>
              <a:endParaRPr lang="en-US" altLang="zh-CN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Động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9" name="文本框 75">
              <a:extLst>
                <a:ext uri="{FF2B5EF4-FFF2-40B4-BE49-F238E27FC236}">
                  <a16:creationId xmlns:a16="http://schemas.microsoft.com/office/drawing/2014/main" id="{75024F50-1330-4690-ABF0-E7F76A7185B8}"/>
                </a:ext>
              </a:extLst>
            </p:cNvPr>
            <p:cNvSpPr txBox="1"/>
            <p:nvPr/>
          </p:nvSpPr>
          <p:spPr>
            <a:xfrm>
              <a:off x="4067402" y="1669906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50BFEC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Khởi</a:t>
              </a:r>
              <a:endParaRPr lang="en-US" altLang="zh-CN" sz="11500" dirty="0">
                <a:solidFill>
                  <a:srgbClr val="50BFE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  <a:p>
              <a:pPr algn="ctr"/>
              <a:r>
                <a:rPr lang="en-US" altLang="zh-CN" sz="11500" dirty="0" err="1">
                  <a:solidFill>
                    <a:srgbClr val="50BFEC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Động</a:t>
              </a:r>
              <a:endParaRPr lang="zh-CN" altLang="en-US" sz="11500" dirty="0">
                <a:solidFill>
                  <a:srgbClr val="50BFE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5D1D17C-2B22-4F6E-B940-0A39E3D56AC1}"/>
              </a:ext>
            </a:extLst>
          </p:cNvPr>
          <p:cNvSpPr txBox="1"/>
          <p:nvPr/>
        </p:nvSpPr>
        <p:spPr>
          <a:xfrm>
            <a:off x="1816772" y="510439"/>
            <a:ext cx="8759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dưới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FB73B35A-E87C-42DD-A500-3C8E936D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613" y="1800631"/>
            <a:ext cx="3785812" cy="19469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C2DA04E4-2342-4EB3-A165-944E984F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09" y="1809056"/>
            <a:ext cx="3893979" cy="2163322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31FB7166-7840-4450-AF87-24F7ACABFB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838834" y="4203456"/>
            <a:ext cx="2163322" cy="1730657"/>
          </a:xfrm>
          <a:prstGeom prst="flowChartManualOperation">
            <a:avLst/>
          </a:prstGeom>
          <a:solidFill>
            <a:srgbClr val="FFC346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FEACE507-847F-42AE-87F6-DE0660A19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076" y="2458052"/>
            <a:ext cx="2704153" cy="3028651"/>
          </a:xfrm>
          <a:prstGeom prst="flowChartDecision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9">
            <a:extLst>
              <a:ext uri="{FF2B5EF4-FFF2-40B4-BE49-F238E27FC236}">
                <a16:creationId xmlns:a16="http://schemas.microsoft.com/office/drawing/2014/main" id="{A6F584C9-8989-4329-847E-C1FE02D61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799" y="4557444"/>
            <a:ext cx="3028651" cy="1406160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79CA5E6D-723C-4238-8EF1-38B928335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15" y="2505569"/>
            <a:ext cx="2855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15960EA7-A6F0-4E0E-863D-A547D154B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081" y="2462151"/>
            <a:ext cx="4282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chữ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nhật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A65AC8C4-78B2-481D-877C-64174EA91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27" y="3618580"/>
            <a:ext cx="2855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1695446" y="743584"/>
            <a:ext cx="90659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đặc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7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4" name="图片 27" descr="微信截图_20220125115450">
            <a:extLst>
              <a:ext uri="{FF2B5EF4-FFF2-40B4-BE49-F238E27FC236}">
                <a16:creationId xmlns:a16="http://schemas.microsoft.com/office/drawing/2014/main" id="{FFADCA6D-CE35-4FAF-BC83-90CC22C8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40" y="2838767"/>
            <a:ext cx="4905375" cy="3648075"/>
          </a:xfrm>
          <a:prstGeom prst="rect">
            <a:avLst/>
          </a:prstGeom>
        </p:spPr>
      </p:pic>
      <p:pic>
        <p:nvPicPr>
          <p:cNvPr id="25" name="图片 2" descr="矢量智能对象">
            <a:extLst>
              <a:ext uri="{FF2B5EF4-FFF2-40B4-BE49-F238E27FC236}">
                <a16:creationId xmlns:a16="http://schemas.microsoft.com/office/drawing/2014/main" id="{D0908BA4-8BAE-49A1-8E2A-1B6BF163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5153">
            <a:off x="9432573" y="3192000"/>
            <a:ext cx="1273810" cy="732155"/>
          </a:xfrm>
          <a:prstGeom prst="rect">
            <a:avLst/>
          </a:prstGeom>
        </p:spPr>
      </p:pic>
      <p:pic>
        <p:nvPicPr>
          <p:cNvPr id="26" name="图片 4" descr="矢量智能对象">
            <a:extLst>
              <a:ext uri="{FF2B5EF4-FFF2-40B4-BE49-F238E27FC236}">
                <a16:creationId xmlns:a16="http://schemas.microsoft.com/office/drawing/2014/main" id="{14C358C0-8129-4523-B84D-0915DFFC9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38796">
            <a:off x="6381626" y="5068437"/>
            <a:ext cx="1273810" cy="732155"/>
          </a:xfrm>
          <a:prstGeom prst="rect">
            <a:avLst/>
          </a:prstGeom>
        </p:spPr>
      </p:pic>
      <p:pic>
        <p:nvPicPr>
          <p:cNvPr id="29" name="图片 104" descr="微信截图_20220125120118">
            <a:extLst>
              <a:ext uri="{FF2B5EF4-FFF2-40B4-BE49-F238E27FC236}">
                <a16:creationId xmlns:a16="http://schemas.microsoft.com/office/drawing/2014/main" id="{C9EA5D72-DECE-4CA1-983D-4D9748AFB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12" y="2522057"/>
            <a:ext cx="5428925" cy="3912398"/>
          </a:xfrm>
          <a:prstGeom prst="rect">
            <a:avLst/>
          </a:prstGeom>
        </p:spPr>
      </p:pic>
      <p:pic>
        <p:nvPicPr>
          <p:cNvPr id="30" name="图片 4" descr="矢量智能对象">
            <a:extLst>
              <a:ext uri="{FF2B5EF4-FFF2-40B4-BE49-F238E27FC236}">
                <a16:creationId xmlns:a16="http://schemas.microsoft.com/office/drawing/2014/main" id="{DE7F06A3-179F-490A-B2AE-EC6470E6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6057">
            <a:off x="3403730" y="5474986"/>
            <a:ext cx="1273810" cy="732155"/>
          </a:xfrm>
          <a:prstGeom prst="rect">
            <a:avLst/>
          </a:prstGeom>
        </p:spPr>
      </p:pic>
      <p:pic>
        <p:nvPicPr>
          <p:cNvPr id="31" name="图片 4" descr="矢量智能对象">
            <a:extLst>
              <a:ext uri="{FF2B5EF4-FFF2-40B4-BE49-F238E27FC236}">
                <a16:creationId xmlns:a16="http://schemas.microsoft.com/office/drawing/2014/main" id="{89E600CB-EEC9-4859-BE17-340F0592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0062">
            <a:off x="152481" y="3574016"/>
            <a:ext cx="1273810" cy="7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00F1A-E14C-4C3C-B410-7BEE0A94419F}"/>
              </a:ext>
            </a:extLst>
          </p:cNvPr>
          <p:cNvGrpSpPr/>
          <p:nvPr/>
        </p:nvGrpSpPr>
        <p:grpSpPr>
          <a:xfrm>
            <a:off x="2843520" y="2276607"/>
            <a:ext cx="6422539" cy="2807134"/>
            <a:chOff x="2839041" y="2336980"/>
            <a:chExt cx="6422539" cy="2807134"/>
          </a:xfrm>
        </p:grpSpPr>
        <p:sp>
          <p:nvSpPr>
            <p:cNvPr id="76" name="文本框 75"/>
            <p:cNvSpPr txBox="1"/>
            <p:nvPr/>
          </p:nvSpPr>
          <p:spPr>
            <a:xfrm>
              <a:off x="2967143" y="233698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1" name="文本框 75">
              <a:extLst>
                <a:ext uri="{FF2B5EF4-FFF2-40B4-BE49-F238E27FC236}">
                  <a16:creationId xmlns:a16="http://schemas.microsoft.com/office/drawing/2014/main" id="{61CDA1AB-AFEB-4903-956B-B4DC99119F13}"/>
                </a:ext>
              </a:extLst>
            </p:cNvPr>
            <p:cNvSpPr txBox="1"/>
            <p:nvPr/>
          </p:nvSpPr>
          <p:spPr>
            <a:xfrm>
              <a:off x="2913431" y="2343347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396250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2" name="文本框 75">
              <a:extLst>
                <a:ext uri="{FF2B5EF4-FFF2-40B4-BE49-F238E27FC236}">
                  <a16:creationId xmlns:a16="http://schemas.microsoft.com/office/drawing/2014/main" id="{BBDC4616-25B4-4DC1-8A6C-71E3F5D678F0}"/>
                </a:ext>
              </a:extLst>
            </p:cNvPr>
            <p:cNvSpPr txBox="1"/>
            <p:nvPr/>
          </p:nvSpPr>
          <p:spPr>
            <a:xfrm>
              <a:off x="2839041" y="233872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HÌNH THOI</a:t>
              </a:r>
              <a:endParaRPr lang="zh-CN" altLang="en-US" sz="8800" dirty="0">
                <a:solidFill>
                  <a:srgbClr val="FDDC19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C5FAF-628B-425B-A63A-B3EA7C6C33F5}"/>
              </a:ext>
            </a:extLst>
          </p:cNvPr>
          <p:cNvSpPr txBox="1"/>
          <p:nvPr/>
        </p:nvSpPr>
        <p:spPr>
          <a:xfrm>
            <a:off x="4335484" y="6035562"/>
            <a:ext cx="59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khoa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142</a:t>
            </a:r>
          </a:p>
        </p:txBody>
      </p:sp>
    </p:spTree>
    <p:extLst>
      <p:ext uri="{BB962C8B-B14F-4D97-AF65-F5344CB8AC3E}">
        <p14:creationId xmlns:p14="http://schemas.microsoft.com/office/powerpoint/2010/main" val="1170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1" grpId="0"/>
      <p:bldP spid="7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2618686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3629597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3626519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1484973" y="3629598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3632944" y="363078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EE073-AEB3-4404-8792-7716A52EE7BF}"/>
              </a:ext>
            </a:extLst>
          </p:cNvPr>
          <p:cNvSpPr txBox="1"/>
          <p:nvPr/>
        </p:nvSpPr>
        <p:spPr>
          <a:xfrm>
            <a:off x="2594239" y="541634"/>
            <a:ext cx="688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Cho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AC = m, BD = n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2682054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2680701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4962260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2682054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329584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A8E61B-4CC3-4D4B-87D6-59C882EFC02B}"/>
              </a:ext>
            </a:extLst>
          </p:cNvPr>
          <p:cNvSpPr txBox="1"/>
          <p:nvPr/>
        </p:nvSpPr>
        <p:spPr>
          <a:xfrm>
            <a:off x="1014356" y="1137162"/>
            <a:ext cx="10196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ghép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MNCA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22585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326067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452860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2666721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4576894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326067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491808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35890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324856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220825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323295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35273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4023265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397909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877A8D1-4AA3-4498-A416-56C41D1DA68C}"/>
              </a:ext>
            </a:extLst>
          </p:cNvPr>
          <p:cNvSpPr txBox="1"/>
          <p:nvPr/>
        </p:nvSpPr>
        <p:spPr>
          <a:xfrm>
            <a:off x="6536107" y="226747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F026B27-652F-4111-87AD-FB206C1FB29F}"/>
              </a:ext>
            </a:extLst>
          </p:cNvPr>
          <p:cNvSpPr txBox="1"/>
          <p:nvPr/>
        </p:nvSpPr>
        <p:spPr>
          <a:xfrm>
            <a:off x="11120256" y="22291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L 0.62304 -0.1458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7044 -0.146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56" grpId="0" animBg="1"/>
      <p:bldP spid="56" grpId="1" animBg="1"/>
      <p:bldP spid="94" grpId="0" animBg="1"/>
      <p:bldP spid="94" grpId="1" animBg="1"/>
      <p:bldP spid="2" grpId="0"/>
      <p:bldP spid="42" grpId="0" animBg="1"/>
      <p:bldP spid="14" grpId="0"/>
      <p:bldP spid="57" grpId="0"/>
      <p:bldP spid="58" grpId="0"/>
      <p:bldP spid="59" grpId="0"/>
      <p:bldP spid="60" grpId="0"/>
      <p:bldP spid="65" grpId="0"/>
      <p:bldP spid="76" grpId="0"/>
      <p:bldP spid="77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1" grpId="0"/>
      <p:bldP spid="97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1164790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2175701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2172623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9080552" y="1182570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6923591" y="117934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1228158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1226805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3508364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1228158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184194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80461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180677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30747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1212825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3122998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180677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346419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21351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179466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75435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177905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207348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2569369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252519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/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Dựa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vẽ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MNCA.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Vậy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blipFill>
                <a:blip r:embed="rId7"/>
                <a:stretch>
                  <a:fillRect l="-1090" t="-24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6D13023D-230E-49DB-87A5-F06DF6B852A7}"/>
              </a:ext>
            </a:extLst>
          </p:cNvPr>
          <p:cNvSpPr txBox="1"/>
          <p:nvPr/>
        </p:nvSpPr>
        <p:spPr>
          <a:xfrm>
            <a:off x="6536107" y="779612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C3C24D-36E1-4F6C-9CF2-E74F4C0A30B0}"/>
              </a:ext>
            </a:extLst>
          </p:cNvPr>
          <p:cNvSpPr txBox="1"/>
          <p:nvPr/>
        </p:nvSpPr>
        <p:spPr>
          <a:xfrm>
            <a:off x="11120256" y="741324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890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2" name="图片 21" descr="组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03990" y="400680"/>
            <a:ext cx="3662758" cy="603377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49727" y="653445"/>
            <a:ext cx="6744024" cy="5487576"/>
            <a:chOff x="1247" y="3141"/>
            <a:chExt cx="16597" cy="5497"/>
          </a:xfrm>
        </p:grpSpPr>
        <p:sp>
          <p:nvSpPr>
            <p:cNvPr id="106" name="圆角矩形 105"/>
            <p:cNvSpPr/>
            <p:nvPr/>
          </p:nvSpPr>
          <p:spPr>
            <a:xfrm>
              <a:off x="1430" y="3341"/>
              <a:ext cx="16414" cy="52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1247" y="3141"/>
              <a:ext cx="16130" cy="52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/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hình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thoi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độ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dài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hai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đường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chéo</a:t>
                </a:r>
                <a:r>
                  <a:rPr lang="en-US" sz="3200" dirty="0">
                    <a:latin typeface="UTM Avo" panose="02040603050506020204" pitchFamily="18" charset="0"/>
                  </a:rPr>
                  <a:t> chia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cho</a:t>
                </a:r>
                <a:r>
                  <a:rPr lang="en-US" sz="3200" dirty="0">
                    <a:latin typeface="UTM Avo" panose="02040603050506020204" pitchFamily="18" charset="0"/>
                  </a:rPr>
                  <a:t> 2 (</a:t>
                </a:r>
                <a:r>
                  <a:rPr lang="en-US" sz="32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đơn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vị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đo</a:t>
                </a:r>
                <a:r>
                  <a:rPr lang="en-US" sz="3200" dirty="0">
                    <a:latin typeface="UTM Avo" panose="02040603050506020204" pitchFamily="18" charset="0"/>
                  </a:rPr>
                  <a:t>).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s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m, n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độ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hai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đường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chéo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blipFill>
                <a:blip r:embed="rId4"/>
                <a:stretch>
                  <a:fillRect t="-1652" b="-3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0FD584-BFC3-42C2-8A6E-91A0E778344E}"/>
              </a:ext>
            </a:extLst>
          </p:cNvPr>
          <p:cNvGrpSpPr/>
          <p:nvPr/>
        </p:nvGrpSpPr>
        <p:grpSpPr>
          <a:xfrm>
            <a:off x="4186175" y="1671221"/>
            <a:ext cx="6412719" cy="3643193"/>
            <a:chOff x="4186175" y="1671221"/>
            <a:chExt cx="6412719" cy="3643193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33" name="文本框 75">
              <a:extLst>
                <a:ext uri="{FF2B5EF4-FFF2-40B4-BE49-F238E27FC236}">
                  <a16:creationId xmlns:a16="http://schemas.microsoft.com/office/drawing/2014/main" id="{AC54B1A7-05CD-4728-9DAF-6B443E485F8A}"/>
                </a:ext>
              </a:extLst>
            </p:cNvPr>
            <p:cNvSpPr txBox="1"/>
            <p:nvPr/>
          </p:nvSpPr>
          <p:spPr>
            <a:xfrm>
              <a:off x="4304457" y="167122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pic>
        <p:nvPicPr>
          <p:cNvPr id="35" name="图片 100" descr="D:\资料\PPT\新建文件夹 (2)\图片1.png图片1">
            <a:extLst>
              <a:ext uri="{FF2B5EF4-FFF2-40B4-BE49-F238E27FC236}">
                <a16:creationId xmlns:a16="http://schemas.microsoft.com/office/drawing/2014/main" id="{9DB41DCE-27CF-4E3C-BFAD-1148ABDAB1E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12224" y="225425"/>
            <a:ext cx="5205581" cy="58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524</Words>
  <Application>Microsoft Office PowerPoint</Application>
  <PresentationFormat>Widescreen</PresentationFormat>
  <Paragraphs>132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字魂151号-联盟综艺体</vt:lpstr>
      <vt:lpstr>UTM Showcard</vt:lpstr>
      <vt:lpstr>Arial</vt:lpstr>
      <vt:lpstr>Calibri</vt:lpstr>
      <vt:lpstr>宋体</vt:lpstr>
      <vt:lpstr>UTM Magnesium</vt:lpstr>
      <vt:lpstr>UTM Avo</vt:lpstr>
      <vt:lpstr>Cambria Math</vt:lpstr>
      <vt:lpstr>Times New Roman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</dc:creator>
  <cp:keywords>VIETBAO</cp:keywords>
  <cp:lastModifiedBy>MTC</cp:lastModifiedBy>
  <cp:revision>24</cp:revision>
  <dcterms:created xsi:type="dcterms:W3CDTF">2022-01-10T07:22:00Z</dcterms:created>
  <dcterms:modified xsi:type="dcterms:W3CDTF">2022-03-22T14:03:40Z</dcterms:modified>
  <cp:version>G26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88F3BF03D2364B2691F0D9F725946290</vt:lpwstr>
  </property>
  <property fmtid="{D5CDD505-2E9C-101B-9397-08002B2CF9AE}" pid="3" name="KSOProductBuildVer">
    <vt:lpwstr>2052-11.1.0.11294</vt:lpwstr>
  </property>
</Properties>
</file>