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78" r:id="rId4"/>
    <p:sldId id="276" r:id="rId5"/>
    <p:sldId id="279" r:id="rId6"/>
    <p:sldId id="280" r:id="rId7"/>
    <p:sldId id="283" r:id="rId8"/>
    <p:sldId id="284" r:id="rId9"/>
    <p:sldId id="285" r:id="rId10"/>
    <p:sldId id="286" r:id="rId11"/>
    <p:sldId id="282" r:id="rId12"/>
  </p:sldIdLst>
  <p:sldSz cx="12192000" cy="6858000"/>
  <p:notesSz cx="6858000" cy="9144000"/>
  <p:embeddedFontLst>
    <p:embeddedFont>
      <p:font typeface="Cambria Math" panose="02040503050406030204" pitchFamily="18" charset="0"/>
      <p:regular r:id="rId13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7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108" y="336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2022/3/15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hyperlink" Target="https://www.facebook.com/teamKTUTS" TargetMode="Externa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2022/3/15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6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2.png"/><Relationship Id="rId2" Type="http://schemas.microsoft.com/office/2007/relationships/media" Target="../media/media1.mp3"/><Relationship Id="rId16" Type="http://schemas.openxmlformats.org/officeDocument/2006/relationships/image" Target="../media/image21.png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3.png"/><Relationship Id="rId18" Type="http://schemas.openxmlformats.org/officeDocument/2006/relationships/image" Target="../media/image3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" Type="http://schemas.microsoft.com/office/2007/relationships/media" Target="../media/media1.mp3"/><Relationship Id="rId16" Type="http://schemas.openxmlformats.org/officeDocument/2006/relationships/image" Target="../media/image36.png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image" Target="../media/image31.png"/><Relationship Id="rId5" Type="http://schemas.openxmlformats.org/officeDocument/2006/relationships/image" Target="../media/image11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Relationship Id="rId1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0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4" Type="http://schemas.openxmlformats.org/officeDocument/2006/relationships/image" Target="../media/image39.png"/><Relationship Id="rId9" Type="http://schemas.openxmlformats.org/officeDocument/2006/relationships/image" Target="../media/image39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0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0.png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39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521607" y="400957"/>
            <a:ext cx="11070625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12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576 = 48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của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576 : 48 = 12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đất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(48 +12) x 2 = 120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120m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1" y="1346379"/>
                <a:ext cx="10233536" cy="4770473"/>
              </a:xfrm>
              <a:prstGeom prst="rect">
                <a:avLst/>
              </a:prstGeom>
              <a:blipFill>
                <a:blip r:embed="rId5"/>
                <a:stretch>
                  <a:fillRect l="-1727" t="-1918" b="-3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4" name="图片 8" descr="三只小猪2">
            <a:extLst>
              <a:ext uri="{FF2B5EF4-FFF2-40B4-BE49-F238E27FC236}">
                <a16:creationId xmlns:a16="http://schemas.microsoft.com/office/drawing/2014/main" id="{286370F2-D329-4752-8A29-6CC8D94A29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7955" y="5813425"/>
            <a:ext cx="605790" cy="422275"/>
          </a:xfrm>
          <a:prstGeom prst="rect">
            <a:avLst/>
          </a:prstGeom>
        </p:spPr>
      </p:pic>
      <p:pic>
        <p:nvPicPr>
          <p:cNvPr id="15" name="图片 3" descr="三只小猪1">
            <a:extLst>
              <a:ext uri="{FF2B5EF4-FFF2-40B4-BE49-F238E27FC236}">
                <a16:creationId xmlns:a16="http://schemas.microsoft.com/office/drawing/2014/main" id="{12221E4E-50C4-4BD8-B9DF-45951D086A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74860" y="1588770"/>
            <a:ext cx="684530" cy="59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8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三只小猪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15" y="4601210"/>
            <a:ext cx="12192000" cy="225679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464457" y="406400"/>
            <a:ext cx="11277600" cy="6037943"/>
          </a:xfrm>
          <a:prstGeom prst="roundRect">
            <a:avLst/>
          </a:prstGeom>
          <a:solidFill>
            <a:schemeClr val="bg1">
              <a:alpha val="8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1217930" y="1661160"/>
            <a:ext cx="4837430" cy="3140075"/>
          </a:xfrm>
          <a:prstGeom prst="wedgeRoundRectCallout">
            <a:avLst>
              <a:gd name="adj1" fmla="val 68643"/>
              <a:gd name="adj2" fmla="val -6501"/>
              <a:gd name="adj3" fmla="val 16667"/>
            </a:avLst>
          </a:prstGeom>
          <a:noFill/>
          <a:ln w="28575">
            <a:solidFill>
              <a:srgbClr val="44B57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446664" y="1908414"/>
            <a:ext cx="4387864" cy="268522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Nhờ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bạn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bảo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vệ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nhà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của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các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chú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con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giúp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cho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heo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mẹ</a:t>
            </a:r>
            <a:r>
              <a:rPr lang="en-US" altLang="zh-CN" sz="3600" b="1" dirty="0"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3600" b="1" dirty="0" err="1">
                <a:latin typeface="UTM Avo" panose="02040603050506020204" pitchFamily="18" charset="0"/>
                <a:ea typeface="思源黑体 CN Regular" panose="020B0500000000000000" pitchFamily="34" charset="-122"/>
              </a:rPr>
              <a:t>nha</a:t>
            </a:r>
            <a:endParaRPr lang="zh-CN" altLang="en-US" sz="3600" b="1" dirty="0"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DF82FC-51B1-47E3-8BD0-5F0AF2D7EF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6370" y="1055914"/>
            <a:ext cx="5685972" cy="56859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D2D40-D066-4E4E-89CC-2F7AE434D98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8836" r="9576" b="18307"/>
          <a:stretch/>
        </p:blipFill>
        <p:spPr>
          <a:xfrm rot="1442913">
            <a:off x="5384800" y="715737"/>
            <a:ext cx="2032000" cy="1681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240236" y="96538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1022529"/>
                <a:ext cx="2338986" cy="171367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100824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864524" y="2929982"/>
                <a:ext cx="233898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2929982"/>
                <a:ext cx="2338986" cy="171367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965380"/>
                <a:ext cx="1928813" cy="171367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928049" y="1436809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928049" y="3374757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36865" y="293254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2932543"/>
                <a:ext cx="2953348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764098" y="293254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4098" y="2932543"/>
                <a:ext cx="1928813" cy="171367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913077" y="2028622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p:sp>
        <p:nvSpPr>
          <p:cNvPr id="21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1154251" y="5178686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smtClean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2291571" y="5013534"/>
                <a:ext cx="2338986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5400" b="1" dirty="0" smtClean="0"/>
                  <a:t>1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 i="0" smtClean="0">
                        <a:latin typeface="UTM Avo" panose="02040603050506020204" pitchFamily="18" charset="0"/>
                      </a:rPr>
                      <m:t>: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1571" y="5013534"/>
                <a:ext cx="2338986" cy="1424621"/>
              </a:xfrm>
              <a:prstGeom prst="rect">
                <a:avLst/>
              </a:prstGeom>
              <a:blipFill>
                <a:blip r:embed="rId16"/>
                <a:stretch>
                  <a:fillRect l="-14063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020121" y="4886508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Cambria Math" panose="02040503050406030204" pitchFamily="18" charset="0"/>
                            </a:rPr>
                            <m:t>1 </m:t>
                          </m:r>
                          <m:r>
                            <m:rPr>
                              <m:nor/>
                            </m:rPr>
                            <a:rPr lang="en-US" sz="5400" b="1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0121" y="4886508"/>
                <a:ext cx="2953348" cy="171367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739424" y="4894261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9424" y="4894261"/>
                <a:ext cx="1928813" cy="1713674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6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5D69A47-BAC1-4EA0-A119-6312C12CEE7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941803" y="770562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1803" y="770562"/>
                <a:ext cx="2338986" cy="169379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127791" y="756276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791" y="756276"/>
                <a:ext cx="2953348" cy="17036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2151844" y="2461798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1844" y="2461798"/>
                <a:ext cx="2338986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7066851" y="713413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6851" y="713413"/>
                <a:ext cx="1928813" cy="169379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1018975" y="1184842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1215369" y="2906573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324185" y="2464359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85" y="2464359"/>
                <a:ext cx="2953348" cy="170424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7263245" y="2421496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3245" y="2421496"/>
                <a:ext cx="1928813" cy="1713674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2237933" y="4309553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4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7933" y="4309553"/>
                <a:ext cx="2338986" cy="170360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1301458" y="4754328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smtClean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410274" y="4312114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10274" y="4312114"/>
                <a:ext cx="2953348" cy="17042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7349334" y="4269251"/>
                <a:ext cx="2839695" cy="1424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UTM Avo" panose="020406030505060202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5400" b="1" dirty="0" smtClean="0">
                    <a:latin typeface="UTM Avo" panose="02040603050506020204" pitchFamily="18" charset="0"/>
                  </a:rPr>
                  <a:t>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9334" y="4269251"/>
                <a:ext cx="2839695" cy="1424621"/>
              </a:xfrm>
              <a:prstGeom prst="rect">
                <a:avLst/>
              </a:prstGeom>
              <a:blipFill>
                <a:blip r:embed="rId18"/>
                <a:stretch>
                  <a:fillRect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decel="100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decel="100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decel="100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decel="100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decel="100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decel="100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decel="100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decel="100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2000"/>
                            </p:stCondLst>
                            <p:childTnLst>
                              <p:par>
                                <p:cTn id="142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7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chiều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50" y="736779"/>
                <a:ext cx="10836993" cy="2258311"/>
              </a:xfrm>
              <a:prstGeom prst="rect">
                <a:avLst/>
              </a:prstGeom>
              <a:blipFill>
                <a:blip r:embed="rId8"/>
                <a:stretch>
                  <a:fillRect l="-1631" t="-2973" r="-1687" b="-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397020"/>
                <a:ext cx="6059744" cy="2818400"/>
              </a:xfrm>
              <a:prstGeom prst="rect">
                <a:avLst/>
              </a:prstGeom>
              <a:blipFill>
                <a:blip r:embed="rId9"/>
                <a:stretch>
                  <a:fillRect l="-3018" t="-3240" b="-73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3970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2" name="Tieng-cho-gam-gu-www_nhacchuongvui_com">
            <a:hlinkClick r:id="" action="ppaction://media"/>
            <a:extLst>
              <a:ext uri="{FF2B5EF4-FFF2-40B4-BE49-F238E27FC236}">
                <a16:creationId xmlns:a16="http://schemas.microsoft.com/office/drawing/2014/main" id="{5D012B67-F0C6-4B60-BEFE-AB8913D1BB5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411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1012825" y="2530475"/>
            <a:ext cx="609600" cy="609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l="-1688" t="-1699" b="-3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6749638" y="204026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4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9" dur="314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" grpId="0" animBg="1"/>
      <p:bldP spid="11" grpId="1" animBg="1"/>
      <p:bldP spid="21" grpId="0"/>
      <p:bldP spid="21" grpId="1"/>
      <p:bldP spid="12" grpId="0"/>
      <p:bldP spid="1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8E7418-C016-4B5F-B06D-88460479AA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426" y="693174"/>
            <a:ext cx="7708490" cy="57813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2753707" y="2300749"/>
            <a:ext cx="66557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Magnesium" panose="020406030505060202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30958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399113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P: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	S: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-6797803"/>
                <a:ext cx="10836993" cy="5377562"/>
              </a:xfrm>
              <a:prstGeom prst="rect">
                <a:avLst/>
              </a:prstGeom>
              <a:blipFill>
                <a:blip r:embed="rId2"/>
                <a:stretch>
                  <a:fillRect l="-1688" t="-1701" b="-3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20" descr="包图网_18357393手绘清新太阳花矢量元素">
            <a:extLst>
              <a:ext uri="{FF2B5EF4-FFF2-40B4-BE49-F238E27FC236}">
                <a16:creationId xmlns:a16="http://schemas.microsoft.com/office/drawing/2014/main" id="{339CDD8B-9EFE-451E-82D4-EB8E89040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4745" y="4478240"/>
            <a:ext cx="3039954" cy="214481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/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noFill/>
            </p:spPr>
            <p:txBody>
              <a:bodyPr wrap="square" rtlCol="0" anchor="t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Heo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anh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mua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một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mảnh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hình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chữ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nhật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có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576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m</a:t>
                </a:r>
                <a:r>
                  <a:rPr lang="en-US" altLang="zh-CN" sz="3500" b="1" baseline="30000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2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, chiều dài bằng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latin typeface="UTM Avo" panose="02040603050506020204" pitchFamily="18" charset="0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35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diện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tích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Tính</a:t>
                </a:r>
                <a:r>
                  <a:rPr lang="vi-VN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chu vi mảnh đất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 </a:t>
                </a:r>
                <a:r>
                  <a:rPr lang="en-US" altLang="zh-CN" sz="3500" b="1" dirty="0" err="1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đó</a:t>
                </a:r>
                <a:r>
                  <a:rPr lang="en-US" altLang="zh-CN" sz="3500" b="1" dirty="0">
                    <a:latin typeface="UTM Avo" panose="02040603050506020204" pitchFamily="18" charset="0"/>
                    <a:ea typeface="思源黑体 CN Regular" panose="020B0500000000000000" pitchFamily="34" charset="-122"/>
                  </a:rPr>
                  <a:t>.</a:t>
                </a:r>
                <a:endParaRPr lang="zh-CN" altLang="en-US" sz="3500" b="1" dirty="0">
                  <a:latin typeface="UTM Avo" panose="02040603050506020204" pitchFamily="18" charset="0"/>
                  <a:ea typeface="思源黑体 CN Regular" panose="020B0500000000000000" pitchFamily="34" charset="-122"/>
                </a:endParaRPr>
              </a:p>
            </p:txBody>
          </p:sp>
        </mc:Choice>
        <mc:Fallback xmlns="">
          <p:sp>
            <p:nvSpPr>
              <p:cNvPr id="8" name="文本框 17">
                <a:extLst>
                  <a:ext uri="{FF2B5EF4-FFF2-40B4-BE49-F238E27FC236}">
                    <a16:creationId xmlns:a16="http://schemas.microsoft.com/office/drawing/2014/main" id="{BB1ADEE0-F898-48D9-93EF-82A47F528E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81184"/>
                <a:ext cx="10591800" cy="2966518"/>
              </a:xfrm>
              <a:prstGeom prst="rect">
                <a:avLst/>
              </a:prstGeom>
              <a:blipFill>
                <a:blip r:embed="rId4"/>
                <a:stretch>
                  <a:fillRect l="-1727" b="-6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A91BAE61-4CB2-4812-B34C-D6F4FC1CB1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12" y="3751996"/>
            <a:ext cx="3530227" cy="353022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75C851-EF14-4E5E-B198-80434112CC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0" b="15423"/>
          <a:stretch/>
        </p:blipFill>
        <p:spPr>
          <a:xfrm>
            <a:off x="6734031" y="3535803"/>
            <a:ext cx="4852917" cy="332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7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/>
      <p:bldP spid="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278</TotalTime>
  <Words>596</Words>
  <Application>Microsoft Office PowerPoint</Application>
  <PresentationFormat>Widescreen</PresentationFormat>
  <Paragraphs>71</Paragraphs>
  <Slides>11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UTM Magnesium</vt:lpstr>
      <vt:lpstr>UTM Deutsch Gothic</vt:lpstr>
      <vt:lpstr>UTM Avo</vt:lpstr>
      <vt:lpstr>Times New Roman</vt:lpstr>
      <vt:lpstr>等线</vt:lpstr>
      <vt:lpstr>Cambria Math</vt:lpstr>
      <vt:lpstr>UTM Faltura</vt:lpstr>
      <vt:lpstr>UTM Loko</vt:lpstr>
      <vt:lpstr>思源黑体 CN Regular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KTUTS; 李 晓静</dc:creator>
  <cp:lastModifiedBy>MTC</cp:lastModifiedBy>
  <cp:revision>12</cp:revision>
  <dcterms:created xsi:type="dcterms:W3CDTF">2021-10-04T12:11:00Z</dcterms:created>
  <dcterms:modified xsi:type="dcterms:W3CDTF">2022-03-15T15:33:12Z</dcterms:modified>
  <cp:version>R36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