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95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296" r:id="rId14"/>
    <p:sldId id="297" r:id="rId15"/>
    <p:sldId id="302" r:id="rId16"/>
    <p:sldId id="298" r:id="rId17"/>
    <p:sldId id="303" r:id="rId18"/>
    <p:sldId id="299" r:id="rId19"/>
    <p:sldId id="300" r:id="rId20"/>
    <p:sldId id="301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C1B"/>
    <a:srgbClr val="DA5B2A"/>
    <a:srgbClr val="EE828F"/>
    <a:srgbClr val="F08000"/>
    <a:srgbClr val="24A33C"/>
    <a:srgbClr val="E62C00"/>
    <a:srgbClr val="FF481D"/>
    <a:srgbClr val="FF9178"/>
    <a:srgbClr val="00713F"/>
    <a:srgbClr val="F5C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4" autoAdjust="0"/>
    <p:restoredTop sz="93886" autoAdjust="0"/>
  </p:normalViewPr>
  <p:slideViewPr>
    <p:cSldViewPr snapToGrid="0">
      <p:cViewPr varScale="1">
        <p:scale>
          <a:sx n="71" d="100"/>
          <a:sy n="71" d="100"/>
        </p:scale>
        <p:origin x="768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3DF93-6916-4211-8117-562C0BAE355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60521-73C8-4EAB-9FBD-610311EFE4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9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BE3273-0702-4FA2-876C-C9A70D682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0A18D5-C9DA-4BCD-A136-6F7BA0A2F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9F4C2D-6163-45BE-8013-9A4935FF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9BA56-A161-432D-8D6D-C073C27B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6EB12E-847F-4D3C-8DFE-0DAEAE5D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3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2383BE-23DC-4934-8194-56484FBC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0C1978-2C5F-4BA5-BE9C-500D56288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48AF63-534D-4036-B9ED-2F0F471B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6E84D3-4BB3-4A54-B787-82842657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C82C67-E824-48EF-8F85-A25A0E7C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4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29B2C70-F7AD-4F7D-AF1B-1F09CA525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CD22FF-617C-4424-8241-E1DEE54E6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753ADD-D0DA-460A-AB39-904DABE6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45D0AC-C3F3-43FF-8B77-42E8BA12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4DE214-1980-411C-BFF0-C6D6A3C0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0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72DB64-3C20-4A1B-8C92-F6793CED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C495C7-D8E8-4B12-9204-1BD4B85F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9AE77A-ED7A-4181-B547-56437FAF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506796-4FEF-4DB0-A452-12B1B3A4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61C64-D4AC-4CBE-A388-BCC8FC16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3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9B4BB3-0D43-47FD-BDEB-67219E13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A67781-759E-4EBF-92AE-6B63561E7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4260C0-68B8-40C4-AE29-DF851B82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BD8632-56D1-468D-9525-6467ACF4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ABD443-ECE2-487A-8A4E-373CE669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4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504BC-2754-4ABF-ACF7-371F3AF0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1EF2AE-A9A0-4418-96E1-BF39FCC50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9D97F4-A359-4E25-BBD2-29C5B29A8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2BE4D2-6A97-434C-8023-795D7350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98F221-6D44-46AA-8DC2-DAAA5E9E8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F8953E-55B4-4FF2-8066-2E4A890D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5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C02B49-83FF-478D-B013-A620D341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B2ADA3-BCB1-41AC-95B9-A5F6FD7D6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F92E7B-959D-469B-9677-3556D4EB4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2157DB-8A9E-4418-B4C2-042ACCC74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33F841-D50C-4723-81C7-E44F2F98F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EE87680-1B19-4E47-9215-463A3BB0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8188D1-A65E-497B-8AB5-72AFD3A5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A5E1BD4-E5DC-4B14-B5C3-F2456F01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8BE5D-7641-4F60-842B-2A57FFC5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6ACC6B-1CF0-4E73-9773-48BE8891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060946-DE5D-465D-A1D0-D614D416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BBBA11-7802-4F40-923E-C971E039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8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0F2A02-6871-4986-8618-437AA3B8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AD26A1D-5B99-440E-9C31-DFEC64B1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974EF6-42CD-458C-BB3B-D8264BC6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2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56885D-9E68-4276-91C9-D1A806A8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FDA892-D16A-4C3A-B312-DBA356DB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1380A-6582-4C71-9427-7F096ED3E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231120-1252-4875-B955-75FEE8A3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379E1-94C0-413E-B38A-1F25D430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A87574-F87E-4C20-B24D-E0B51A25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9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C8305-52F1-478E-BA17-64DF4485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247B137-CCFE-4CC9-A1A5-F22F60E05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867839-0141-4AEE-A530-1934E8D82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BD6100-8767-4FA4-9816-5B265E0F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889517-9465-4497-8106-3BF08DDE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725087-F855-439F-AE6A-708162FC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EDD435-80DD-47B4-A7BC-F10F4600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6F66C2-2010-4BB3-8E3E-30D37613E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7831B7-1198-45E0-8800-639F2DB87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3BCFA1-ED04-4F4D-A3C5-6EE1CAB1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37B2B5-FD88-4DB0-B0CC-8B9AEDB9F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3E0BF7-CC1D-4060-8778-0DE322C2E35F}"/>
              </a:ext>
            </a:extLst>
          </p:cNvPr>
          <p:cNvSpPr/>
          <p:nvPr userDrawn="1"/>
        </p:nvSpPr>
        <p:spPr>
          <a:xfrm rot="5400000" flipH="1">
            <a:off x="11577185" y="6182150"/>
            <a:ext cx="8602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KTUTS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9A8EC2-3A20-441D-BC14-B69FB8DFB330}"/>
              </a:ext>
            </a:extLst>
          </p:cNvPr>
          <p:cNvSpPr/>
          <p:nvPr userDrawn="1"/>
        </p:nvSpPr>
        <p:spPr>
          <a:xfrm rot="16200000">
            <a:off x="-245483" y="245483"/>
            <a:ext cx="8602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E3A7480-7FA3-489D-BAC2-6AD8BC8543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345FD4-01F0-40F1-B82C-97E495889D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6A3494-772C-4B26-AB2A-88D0455EB63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0EA994-9DDD-43B6-9190-2D1F2032316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1C22F6-EAF1-4942-A4D1-8C09DC33133C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AE558E-9815-4649-A675-50D79CB1570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22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.png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0.png"/><Relationship Id="rId10" Type="http://schemas.openxmlformats.org/officeDocument/2006/relationships/image" Target="../media/image59.png"/><Relationship Id="rId4" Type="http://schemas.microsoft.com/office/2007/relationships/hdphoto" Target="../media/hdphoto1.wdp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audio" Target="../media/audio1.wav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image" Target="../media/image2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0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A4D6-5400-4CCC-9761-5264E144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2118D-E452-45D5-AAB9-FB82DC72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20" y="1063699"/>
            <a:ext cx="1475360" cy="1225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2A83F8-A0DB-4552-8AE8-B996FFC144D9}"/>
              </a:ext>
            </a:extLst>
          </p:cNvPr>
          <p:cNvSpPr/>
          <p:nvPr/>
        </p:nvSpPr>
        <p:spPr>
          <a:xfrm>
            <a:off x="275585" y="789702"/>
            <a:ext cx="7702750" cy="24998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0" cap="none" spc="0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UTM Nokia" panose="02040603050506020204" pitchFamily="18" charset="0"/>
              </a:rPr>
              <a:t>LUYỆN TẬP</a:t>
            </a:r>
          </a:p>
          <a:p>
            <a:pPr algn="ctr">
              <a:lnSpc>
                <a:spcPct val="150000"/>
              </a:lnSpc>
            </a:pPr>
            <a:r>
              <a:rPr lang="en-US" sz="440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(SGK TOÁN TRANG 133)</a:t>
            </a:r>
            <a:endParaRPr lang="en-US" sz="8800" b="0" cap="none" spc="0">
              <a:ln w="0"/>
              <a:solidFill>
                <a:schemeClr val="bg1"/>
              </a:solidFill>
              <a:effectLst>
                <a:glow rad="127000">
                  <a:srgbClr val="E95028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merika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id="{A5AD893B-B01C-4EF8-BCCC-AA4FB44195FA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BB51462-6F4D-41E5-B3E2-61A55DDF38A9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9C04DA5A-94A6-4985-BFE2-E7DB2CF3BE5C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EC02B7F5-046D-4214-AE4E-0D16DF7412F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AECCB-CE6A-4DC2-8B93-940AF30B0DCA}"/>
              </a:ext>
            </a:extLst>
          </p:cNvPr>
          <p:cNvSpPr/>
          <p:nvPr/>
        </p:nvSpPr>
        <p:spPr>
          <a:xfrm>
            <a:off x="9576369" y="1015722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573C2-EAFF-473C-A46B-8ACB5E7070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/>
              <p:nvPr/>
            </p:nvSpPr>
            <p:spPr>
              <a:xfrm>
                <a:off x="3048258" y="326415"/>
                <a:ext cx="5013296" cy="1405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1a)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  <a:p>
                <a:pPr algn="ctr"/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258" y="326415"/>
                <a:ext cx="5013296" cy="1405641"/>
              </a:xfrm>
              <a:prstGeom prst="rect">
                <a:avLst/>
              </a:prstGeom>
              <a:blipFill>
                <a:blip r:embed="rId5"/>
                <a:stretch>
                  <a:fillRect l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FEA3435-85D7-4569-85B2-DEB233F23C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17" y="4939633"/>
            <a:ext cx="1918366" cy="191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3F3386-7E2C-4017-AA94-0AD0D2471DE7}"/>
                  </a:ext>
                </a:extLst>
              </p:cNvPr>
              <p:cNvSpPr/>
              <p:nvPr/>
            </p:nvSpPr>
            <p:spPr>
              <a:xfrm>
                <a:off x="3601391" y="1453063"/>
                <a:ext cx="422000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3F3386-7E2C-4017-AA94-0AD0D2471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391" y="1453063"/>
                <a:ext cx="4220001" cy="914417"/>
              </a:xfrm>
              <a:prstGeom prst="rect">
                <a:avLst/>
              </a:prstGeom>
              <a:blipFill>
                <a:blip r:embed="rId7"/>
                <a:stretch>
                  <a:fillRect l="-3757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8F7095-51DC-41EF-82D6-4CF0E853E715}"/>
                  </a:ext>
                </a:extLst>
              </p:cNvPr>
              <p:cNvSpPr/>
              <p:nvPr/>
            </p:nvSpPr>
            <p:spPr>
              <a:xfrm>
                <a:off x="3610203" y="2620100"/>
                <a:ext cx="4094967" cy="91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8F7095-51DC-41EF-82D6-4CF0E853E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203" y="2620100"/>
                <a:ext cx="4094967" cy="911403"/>
              </a:xfrm>
              <a:prstGeom prst="rect">
                <a:avLst/>
              </a:prstGeom>
              <a:blipFill>
                <a:blip r:embed="rId8"/>
                <a:stretch>
                  <a:fillRect l="-37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470200-AB0B-4EEC-B24D-F7ED88E77623}"/>
                  </a:ext>
                </a:extLst>
              </p:cNvPr>
              <p:cNvSpPr/>
              <p:nvPr/>
            </p:nvSpPr>
            <p:spPr>
              <a:xfrm>
                <a:off x="3651770" y="3683903"/>
                <a:ext cx="4263090" cy="91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470200-AB0B-4EEC-B24D-F7ED88E7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770" y="3683903"/>
                <a:ext cx="4263090" cy="911403"/>
              </a:xfrm>
              <a:prstGeom prst="rect">
                <a:avLst/>
              </a:prstGeom>
              <a:blipFill>
                <a:blip r:embed="rId9"/>
                <a:stretch>
                  <a:fillRect l="-1717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E68322C-2AE6-479C-8474-1B2D178F7AD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5092033"/>
            <a:ext cx="1918366" cy="1918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D565F3-56DB-415D-8B31-00EB88491C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17" y="5019133"/>
            <a:ext cx="1918366" cy="1918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5A0BF2-AA90-493A-AEAF-450E6129DE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4787233"/>
            <a:ext cx="1918366" cy="191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B8B0D9-3206-4CB2-AF44-67698E57D981}"/>
                  </a:ext>
                </a:extLst>
              </p:cNvPr>
              <p:cNvSpPr/>
              <p:nvPr/>
            </p:nvSpPr>
            <p:spPr>
              <a:xfrm>
                <a:off x="4131168" y="4840414"/>
                <a:ext cx="3390672" cy="172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Lưu ý: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1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DA5B2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  <a:p>
                <a:pPr algn="ctr"/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0 = 0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B8B0D9-3206-4CB2-AF44-67698E57D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68" y="4840414"/>
                <a:ext cx="3390672" cy="1728871"/>
              </a:xfrm>
              <a:prstGeom prst="rect">
                <a:avLst/>
              </a:prstGeom>
              <a:blipFill>
                <a:blip r:embed="rId10"/>
                <a:stretch>
                  <a:fillRect l="-4856" r="-3417" b="-3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1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9714 -0.1935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9714 -0.19352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9576369" y="1015722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F59C3A-8463-45D1-AE59-33A7B265934D}"/>
              </a:ext>
            </a:extLst>
          </p:cNvPr>
          <p:cNvSpPr/>
          <p:nvPr/>
        </p:nvSpPr>
        <p:spPr>
          <a:xfrm>
            <a:off x="3329177" y="173682"/>
            <a:ext cx="5234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0071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2. Tính (theo mẫu)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/>
              <p:nvPr/>
            </p:nvSpPr>
            <p:spPr>
              <a:xfrm>
                <a:off x="3065187" y="789494"/>
                <a:ext cx="1363963" cy="1035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87" y="789494"/>
                <a:ext cx="1363963" cy="1035925"/>
              </a:xfrm>
              <a:prstGeom prst="rect">
                <a:avLst/>
              </a:prstGeom>
              <a:blipFill>
                <a:blip r:embed="rId3"/>
                <a:stretch>
                  <a:fillRect b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/>
              <p:nvPr/>
            </p:nvSpPr>
            <p:spPr>
              <a:xfrm>
                <a:off x="4224738" y="3877119"/>
                <a:ext cx="2854174" cy="228974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m:rPr>
                        <m:nor/>
                      </m:rPr>
                      <a:rPr lang="en-US" sz="600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0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60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38" y="3877119"/>
                <a:ext cx="2854174" cy="22897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/>
              <p:nvPr/>
            </p:nvSpPr>
            <p:spPr>
              <a:xfrm>
                <a:off x="3239323" y="769569"/>
                <a:ext cx="1900456" cy="1035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en-US" sz="3200" i="1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323" y="769569"/>
                <a:ext cx="1900456" cy="1035925"/>
              </a:xfrm>
              <a:prstGeom prst="rect">
                <a:avLst/>
              </a:prstGeom>
              <a:blipFill>
                <a:blip r:embed="rId5"/>
                <a:stretch>
                  <a:fillRect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/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  <a:blipFill>
                <a:blip r:embed="rId6"/>
                <a:stretch>
                  <a:fillRect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/>
              <p:nvPr/>
            </p:nvSpPr>
            <p:spPr>
              <a:xfrm>
                <a:off x="5830410" y="877263"/>
                <a:ext cx="2637260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7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410" y="877263"/>
                <a:ext cx="2637260" cy="914225"/>
              </a:xfrm>
              <a:prstGeom prst="rect">
                <a:avLst/>
              </a:prstGeom>
              <a:blipFill>
                <a:blip r:embed="rId7"/>
                <a:stretch>
                  <a:fillRect l="-600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/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Ta có thể viết gọn như sau:</a:t>
                </a:r>
              </a:p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  <a:blipFill>
                <a:blip r:embed="rId8"/>
                <a:stretch>
                  <a:fillRect l="-2542" t="-6926" r="-2754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/>
              <p:nvPr/>
            </p:nvSpPr>
            <p:spPr>
              <a:xfrm>
                <a:off x="3285457" y="3729046"/>
                <a:ext cx="1883850" cy="913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a) 4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457" y="3729046"/>
                <a:ext cx="1883850" cy="913648"/>
              </a:xfrm>
              <a:prstGeom prst="rect">
                <a:avLst/>
              </a:prstGeom>
              <a:blipFill>
                <a:blip r:embed="rId9"/>
                <a:stretch>
                  <a:fillRect l="-8738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1A69D5D-22F5-4870-BA96-6E2D2394A89A}"/>
                  </a:ext>
                </a:extLst>
              </p:cNvPr>
              <p:cNvSpPr/>
              <p:nvPr/>
            </p:nvSpPr>
            <p:spPr>
              <a:xfrm>
                <a:off x="6227442" y="3729046"/>
                <a:ext cx="2124300" cy="909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3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1A69D5D-22F5-4870-BA96-6E2D2394A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442" y="3729046"/>
                <a:ext cx="2124300" cy="909993"/>
              </a:xfrm>
              <a:prstGeom prst="rect">
                <a:avLst/>
              </a:prstGeom>
              <a:blipFill>
                <a:blip r:embed="rId10"/>
                <a:stretch>
                  <a:fillRect l="-804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F8D064C-F576-41A0-B85B-00D6B9BBF4F3}"/>
                  </a:ext>
                </a:extLst>
              </p:cNvPr>
              <p:cNvSpPr/>
              <p:nvPr/>
            </p:nvSpPr>
            <p:spPr>
              <a:xfrm>
                <a:off x="3397268" y="5083684"/>
                <a:ext cx="1875834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1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F8D064C-F576-41A0-B85B-00D6B9BBF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68" y="5083684"/>
                <a:ext cx="1875834" cy="910827"/>
              </a:xfrm>
              <a:prstGeom prst="rect">
                <a:avLst/>
              </a:prstGeom>
              <a:blipFill>
                <a:blip r:embed="rId11"/>
                <a:stretch>
                  <a:fillRect l="-876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7FAD00-7C7E-499F-972B-803E0951C7F4}"/>
                  </a:ext>
                </a:extLst>
              </p:cNvPr>
              <p:cNvSpPr/>
              <p:nvPr/>
            </p:nvSpPr>
            <p:spPr>
              <a:xfrm>
                <a:off x="6321607" y="5083924"/>
                <a:ext cx="1875834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7FAD00-7C7E-499F-972B-803E0951C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607" y="5083924"/>
                <a:ext cx="1875834" cy="910827"/>
              </a:xfrm>
              <a:prstGeom prst="rect">
                <a:avLst/>
              </a:prstGeom>
              <a:blipFill>
                <a:blip r:embed="rId12"/>
                <a:stretch>
                  <a:fillRect l="-876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522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 animBg="1"/>
      <p:bldP spid="20" grpId="1" animBg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id="{A5AD893B-B01C-4EF8-BCCC-AA4FB44195FA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BB51462-6F4D-41E5-B3E2-61A55DDF38A9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9C04DA5A-94A6-4985-BFE2-E7DB2CF3BE5C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EC02B7F5-046D-4214-AE4E-0D16DF7412F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AECCB-CE6A-4DC2-8B93-940AF30B0DCA}"/>
              </a:ext>
            </a:extLst>
          </p:cNvPr>
          <p:cNvSpPr/>
          <p:nvPr/>
        </p:nvSpPr>
        <p:spPr>
          <a:xfrm>
            <a:off x="9576369" y="1015722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573C2-EAFF-473C-A46B-8ACB5E7070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/>
              <p:nvPr/>
            </p:nvSpPr>
            <p:spPr>
              <a:xfrm>
                <a:off x="3359647" y="558898"/>
                <a:ext cx="4747903" cy="913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2a) 4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6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47" y="558898"/>
                <a:ext cx="4747903" cy="913648"/>
              </a:xfrm>
              <a:prstGeom prst="rect">
                <a:avLst/>
              </a:prstGeom>
              <a:blipFill>
                <a:blip r:embed="rId5"/>
                <a:stretch>
                  <a:fillRect l="-3081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FEA3435-85D7-4569-85B2-DEB233F23C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17" y="4939633"/>
            <a:ext cx="1918366" cy="1918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68322C-2AE6-479C-8474-1B2D178F7AD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5092033"/>
            <a:ext cx="1918366" cy="1918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D565F3-56DB-415D-8B31-00EB88491C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17" y="5019133"/>
            <a:ext cx="1918366" cy="1918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5A0BF2-AA90-493A-AEAF-450E6129DE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4787233"/>
            <a:ext cx="1918366" cy="191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3774CE0-41EA-40D9-B84A-6EAA037C748F}"/>
                  </a:ext>
                </a:extLst>
              </p:cNvPr>
              <p:cNvSpPr/>
              <p:nvPr/>
            </p:nvSpPr>
            <p:spPr>
              <a:xfrm>
                <a:off x="4141093" y="5290714"/>
                <a:ext cx="3390673" cy="91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Lưu ý: 0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DA5B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DA5B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3774CE0-41EA-40D9-B84A-6EAA037C7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093" y="5290714"/>
                <a:ext cx="3390673" cy="911403"/>
              </a:xfrm>
              <a:prstGeom prst="rect">
                <a:avLst/>
              </a:prstGeom>
              <a:blipFill>
                <a:blip r:embed="rId7"/>
                <a:stretch>
                  <a:fillRect l="-3232" r="-377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6983A7-1F0C-481E-A6A2-91A5D8948F4C}"/>
                  </a:ext>
                </a:extLst>
              </p:cNvPr>
              <p:cNvSpPr/>
              <p:nvPr/>
            </p:nvSpPr>
            <p:spPr>
              <a:xfrm>
                <a:off x="3627833" y="1618260"/>
                <a:ext cx="4861716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3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4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6983A7-1F0C-481E-A6A2-91A5D8948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833" y="1618260"/>
                <a:ext cx="4861716" cy="911596"/>
              </a:xfrm>
              <a:prstGeom prst="rect">
                <a:avLst/>
              </a:prstGeom>
              <a:blipFill>
                <a:blip r:embed="rId8"/>
                <a:stretch>
                  <a:fillRect l="-3008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51523E-BA70-4208-B330-8E1FAE923BD0}"/>
                  </a:ext>
                </a:extLst>
              </p:cNvPr>
              <p:cNvSpPr/>
              <p:nvPr/>
            </p:nvSpPr>
            <p:spPr>
              <a:xfrm>
                <a:off x="3586839" y="2628923"/>
                <a:ext cx="4363181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1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51523E-BA70-4208-B330-8E1FAE923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839" y="2628923"/>
                <a:ext cx="4363181" cy="910827"/>
              </a:xfrm>
              <a:prstGeom prst="rect">
                <a:avLst/>
              </a:prstGeom>
              <a:blipFill>
                <a:blip r:embed="rId9"/>
                <a:stretch>
                  <a:fillRect l="-3352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DF2EF8-EAFB-44AF-B9A9-40B50572B71D}"/>
                  </a:ext>
                </a:extLst>
              </p:cNvPr>
              <p:cNvSpPr/>
              <p:nvPr/>
            </p:nvSpPr>
            <p:spPr>
              <a:xfrm>
                <a:off x="3613821" y="3687950"/>
                <a:ext cx="4363181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0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0 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DF2EF8-EAFB-44AF-B9A9-40B50572B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821" y="3687950"/>
                <a:ext cx="4363181" cy="910827"/>
              </a:xfrm>
              <a:prstGeom prst="rect">
                <a:avLst/>
              </a:prstGeom>
              <a:blipFill>
                <a:blip r:embed="rId10"/>
                <a:stretch>
                  <a:fillRect l="-3631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7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9714 -0.1935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9714 -0.19352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6096723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2988998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11" y="3540145"/>
            <a:ext cx="4615021" cy="3256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7" y="3533286"/>
            <a:ext cx="3324714" cy="3324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0" y="3758544"/>
            <a:ext cx="3068800" cy="306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3500033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9822048" y="1189775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6608652" y="1045219"/>
            <a:ext cx="22685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dirty="0" smtClean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3,4,5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25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928237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1" y="40009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9794303" y="1045219"/>
            <a:ext cx="22685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dirty="0" smtClean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3,4,5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B9BC-26E9-41A2-A516-7B42F2A90086}"/>
              </a:ext>
            </a:extLst>
          </p:cNvPr>
          <p:cNvSpPr/>
          <p:nvPr/>
        </p:nvSpPr>
        <p:spPr>
          <a:xfrm>
            <a:off x="1296251" y="298398"/>
            <a:ext cx="71400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3.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Tính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rồi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smtClean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so </a:t>
            </a:r>
            <a:r>
              <a:rPr lang="en-US" sz="4800" dirty="0" err="1" smtClean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sánh</a:t>
            </a:r>
            <a:r>
              <a:rPr lang="en-US" sz="4800" dirty="0" smtClean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kết</a:t>
            </a:r>
            <a:r>
              <a:rPr lang="en-US" sz="4800" dirty="0" smtClean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quả</a:t>
            </a:r>
            <a:endParaRPr lang="en-US" sz="4800" dirty="0">
              <a:ln w="0"/>
              <a:solidFill>
                <a:srgbClr val="E62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/>
              <p:nvPr/>
            </p:nvSpPr>
            <p:spPr>
              <a:xfrm>
                <a:off x="2459625" y="1129395"/>
                <a:ext cx="4871847" cy="129548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E62C00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r>
                      <a:rPr lang="en-US" sz="480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800" dirty="0" smtClean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 smtClean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 smtClean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 smtClean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  <a:endParaRPr lang="en-US" sz="4800" dirty="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25" y="1129395"/>
                <a:ext cx="4871847" cy="1295483"/>
              </a:xfrm>
              <a:prstGeom prst="rect">
                <a:avLst/>
              </a:prstGeom>
              <a:blipFill>
                <a:blip r:embed="rId4"/>
                <a:stretch>
                  <a:fillRect b="-10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/>
              <p:nvPr/>
            </p:nvSpPr>
            <p:spPr>
              <a:xfrm>
                <a:off x="2636628" y="2796104"/>
                <a:ext cx="4413388" cy="15043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ln w="0"/>
                              <a:solidFill>
                                <a:srgbClr val="5F2C1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0" i="0" smtClean="0">
                              <a:ln w="0"/>
                              <a:solidFill>
                                <a:srgbClr val="5F2C1B"/>
                              </a:solidFill>
                              <a:effectLst/>
                              <a:latin typeface="UTM Cookies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0" i="0" smtClean="0">
                              <a:ln w="0"/>
                              <a:solidFill>
                                <a:srgbClr val="5F2C1B"/>
                              </a:solidFill>
                              <a:effectLst/>
                              <a:latin typeface="UTM Cookies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0" i="1" smtClean="0">
                          <a:ln w="0"/>
                          <a:solidFill>
                            <a:srgbClr val="5F2C1B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mtClean="0">
                          <a:ln w="0"/>
                          <a:solidFill>
                            <a:srgbClr val="5F2C1B"/>
                          </a:solidFill>
                          <a:effectLst/>
                          <a:latin typeface="UTM Cookies" panose="02040603050506020204" pitchFamily="18" charset="0"/>
                        </a:rPr>
                        <m:t>x</m:t>
                      </m:r>
                      <m:r>
                        <a:rPr lang="en-US" sz="4800" b="0" i="1" smtClean="0">
                          <a:ln w="0"/>
                          <a:solidFill>
                            <a:srgbClr val="5F2C1B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i="1" smtClean="0">
                          <a:ln w="0"/>
                          <a:solidFill>
                            <a:srgbClr val="5F2C1B"/>
                          </a:solidFill>
                          <a:effectLst/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800" b="0" i="0" smtClean="0">
                          <a:ln w="0"/>
                          <a:solidFill>
                            <a:srgbClr val="5F2C1B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mtClean="0">
                          <a:ln w="0"/>
                          <a:solidFill>
                            <a:srgbClr val="5F2C1B"/>
                          </a:solidFill>
                          <a:effectLst/>
                          <a:latin typeface="UTM Cookies" panose="0204060305050602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n w="0"/>
                              <a:solidFill>
                                <a:srgbClr val="5F2C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i="1" smtClean="0">
                              <a:ln w="0"/>
                              <a:solidFill>
                                <a:srgbClr val="5F2C1B"/>
                              </a:solidFill>
                              <a:latin typeface="UTM Cookies" panose="0204060305050602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800" b="0" i="1" smtClean="0">
                              <a:ln w="0"/>
                              <a:solidFill>
                                <a:srgbClr val="5F2C1B"/>
                              </a:solidFill>
                              <a:latin typeface="UTM Cookies" panose="0204060305050602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b="0" i="1" smtClean="0">
                              <a:ln w="0"/>
                              <a:solidFill>
                                <a:srgbClr val="5F2C1B"/>
                              </a:solidFill>
                              <a:latin typeface="UTM Cookies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800" b="0" i="1" smtClean="0">
                              <a:ln w="0"/>
                              <a:solidFill>
                                <a:srgbClr val="5F2C1B"/>
                              </a:solidFill>
                              <a:latin typeface="UTM Cookies" panose="02040603050506020204" pitchFamily="18" charset="0"/>
                            </a:rPr>
                            <m:t> 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i="1" smtClean="0">
                              <a:ln w="0"/>
                              <a:solidFill>
                                <a:srgbClr val="5F2C1B"/>
                              </a:solidFill>
                              <a:latin typeface="UTM Cookies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>
                          <a:ln w="0"/>
                          <a:solidFill>
                            <a:srgbClr val="5F2C1B"/>
                          </a:solidFill>
                          <a:latin typeface="UTM Cookies" panose="0204060305050602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n w="0"/>
                              <a:solidFill>
                                <a:srgbClr val="5F2C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0" i="0" smtClean="0">
                              <a:ln w="0"/>
                              <a:solidFill>
                                <a:srgbClr val="5F2C1B"/>
                              </a:solidFill>
                              <a:latin typeface="UTM Cookies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0" i="0" smtClean="0">
                              <a:ln w="0"/>
                              <a:solidFill>
                                <a:srgbClr val="5F2C1B"/>
                              </a:solidFill>
                              <a:latin typeface="UTM Cookies" panose="0204060305050602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ln w="0"/>
                  <a:solidFill>
                    <a:srgbClr val="5F2C1B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28" y="2796104"/>
                <a:ext cx="4413388" cy="15043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/>
              <p:nvPr/>
            </p:nvSpPr>
            <p:spPr>
              <a:xfrm>
                <a:off x="1908744" y="4506023"/>
                <a:ext cx="6820072" cy="13004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n w="0"/>
                    <a:solidFill>
                      <a:srgbClr val="5F2C1B"/>
                    </a:solidFill>
                    <a:latin typeface="UTM Cookies" panose="0204060305050602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n w="0"/>
                    <a:solidFill>
                      <a:srgbClr val="5F2C1B"/>
                    </a:solidFill>
                    <a:latin typeface="UTM Cookies" panose="0204060305050602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5F2C1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i="1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800" b="0" i="1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+ 2 + 2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=</a:t>
                </a:r>
                <a:r>
                  <a:rPr lang="en-US" sz="4800" dirty="0">
                    <a:ln w="0"/>
                    <a:solidFill>
                      <a:srgbClr val="5F2C1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744" y="4506023"/>
                <a:ext cx="6820072" cy="1300484"/>
              </a:xfrm>
              <a:prstGeom prst="rect">
                <a:avLst/>
              </a:prstGeom>
              <a:blipFill>
                <a:blip r:embed="rId6"/>
                <a:stretch>
                  <a:fillRect b="-9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/>
              <p:nvPr/>
            </p:nvSpPr>
            <p:spPr>
              <a:xfrm>
                <a:off x="2001282" y="5476902"/>
                <a:ext cx="6468080" cy="129548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800" dirty="0" err="1" smtClean="0">
                    <a:ln w="0"/>
                    <a:solidFill>
                      <a:srgbClr val="E62C00"/>
                    </a:solidFill>
                  </a:rPr>
                  <a:t>Vậy</a:t>
                </a:r>
                <a:r>
                  <a:rPr lang="en-US" sz="4800" dirty="0" smtClean="0">
                    <a:ln w="0"/>
                    <a:solidFill>
                      <a:srgbClr val="E62C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E62C00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r>
                      <a:rPr lang="en-US" sz="480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800" dirty="0" smtClean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  <a:r>
                  <a:rPr lang="en-US" sz="4800" dirty="0" smtClean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 smtClean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 smtClean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 smtClean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  <a:endParaRPr lang="en-US" sz="4800" dirty="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282" y="5476902"/>
                <a:ext cx="6468080" cy="1295483"/>
              </a:xfrm>
              <a:prstGeom prst="rect">
                <a:avLst/>
              </a:prstGeom>
              <a:blipFill>
                <a:blip r:embed="rId7"/>
                <a:stretch>
                  <a:fillRect b="-1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982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1" decel="5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928237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1" y="40009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9794303" y="1045219"/>
            <a:ext cx="22685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dirty="0" smtClean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3,4,5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B9BC-26E9-41A2-A516-7B42F2A90086}"/>
              </a:ext>
            </a:extLst>
          </p:cNvPr>
          <p:cNvSpPr/>
          <p:nvPr/>
        </p:nvSpPr>
        <p:spPr>
          <a:xfrm>
            <a:off x="1924626" y="298398"/>
            <a:ext cx="58833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4. Tính rồi rút gọn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/>
              <p:nvPr/>
            </p:nvSpPr>
            <p:spPr>
              <a:xfrm>
                <a:off x="3650942" y="1129395"/>
                <a:ext cx="2489208" cy="13211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800">
                    <a:ln w="0"/>
                    <a:solidFill>
                      <a:srgbClr val="E62C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E62C00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942" y="1129395"/>
                <a:ext cx="2489208" cy="1321196"/>
              </a:xfrm>
              <a:prstGeom prst="rect">
                <a:avLst/>
              </a:prstGeom>
              <a:blipFill>
                <a:blip r:embed="rId4"/>
                <a:stretch>
                  <a:fillRect l="-11029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/>
              <p:nvPr/>
            </p:nvSpPr>
            <p:spPr>
              <a:xfrm>
                <a:off x="1845547" y="2796104"/>
                <a:ext cx="5995552" cy="13247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800">
                    <a:ln w="0"/>
                    <a:solidFill>
                      <a:srgbClr val="5F2C1B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  <m:r>
                      <m:rPr>
                        <m:nor/>
                      </m:rPr>
                      <a:rPr lang="en-US" sz="4800">
                        <a:ln w="0"/>
                        <a:solidFill>
                          <a:srgbClr val="5F2C1B"/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800">
                  <a:ln w="0"/>
                  <a:solidFill>
                    <a:srgbClr val="5F2C1B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47" y="2796104"/>
                <a:ext cx="5995552" cy="1324786"/>
              </a:xfrm>
              <a:prstGeom prst="rect">
                <a:avLst/>
              </a:prstGeom>
              <a:blipFill>
                <a:blip r:embed="rId5"/>
                <a:stretch>
                  <a:fillRect l="-4273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/>
              <p:nvPr/>
            </p:nvSpPr>
            <p:spPr>
              <a:xfrm>
                <a:off x="3070407" y="4506023"/>
                <a:ext cx="4496744" cy="13247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  <m:r>
                      <m:rPr>
                        <m:nor/>
                      </m:rPr>
                      <a:rPr lang="en-US" sz="4800">
                        <a:ln w="0"/>
                        <a:solidFill>
                          <a:srgbClr val="5F2C1B"/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: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: 5</m:t>
                        </m:r>
                      </m:den>
                    </m:f>
                  </m:oMath>
                </a14:m>
                <a:r>
                  <a:rPr lang="en-US" sz="48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=</a:t>
                </a:r>
                <a:r>
                  <a:rPr lang="en-US" sz="4800">
                    <a:ln w="0"/>
                    <a:solidFill>
                      <a:srgbClr val="5F2C1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407" y="4506023"/>
                <a:ext cx="4496744" cy="1324786"/>
              </a:xfrm>
              <a:prstGeom prst="rect">
                <a:avLst/>
              </a:prstGeom>
              <a:blipFill>
                <a:blip r:embed="rId6"/>
                <a:stretch>
                  <a:fillRect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231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1" decel="5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928237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1" y="40009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9726657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B9BC-26E9-41A2-A516-7B42F2A90086}"/>
              </a:ext>
            </a:extLst>
          </p:cNvPr>
          <p:cNvSpPr/>
          <p:nvPr/>
        </p:nvSpPr>
        <p:spPr>
          <a:xfrm>
            <a:off x="1924626" y="180410"/>
            <a:ext cx="58833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4. Tính rồi rút gọn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/>
              <p:nvPr/>
            </p:nvSpPr>
            <p:spPr>
              <a:xfrm>
                <a:off x="3650942" y="1011407"/>
                <a:ext cx="2489208" cy="13211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800">
                    <a:ln w="0"/>
                    <a:solidFill>
                      <a:srgbClr val="E62C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E62C00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942" y="1011407"/>
                <a:ext cx="2489208" cy="1321196"/>
              </a:xfrm>
              <a:prstGeom prst="rect">
                <a:avLst/>
              </a:prstGeom>
              <a:blipFill>
                <a:blip r:embed="rId5"/>
                <a:stretch>
                  <a:fillRect l="-11029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/>
              <p:nvPr/>
            </p:nvSpPr>
            <p:spPr>
              <a:xfrm>
                <a:off x="2347476" y="2477823"/>
                <a:ext cx="2606931" cy="60587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2000">
                    <a:ln w="0"/>
                    <a:solidFill>
                      <a:srgbClr val="5F2C1B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000" b="0" i="0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  <m:r>
                      <m:rPr>
                        <m:nor/>
                      </m:rPr>
                      <a:rPr lang="en-US" sz="2000">
                        <a:ln w="0"/>
                        <a:solidFill>
                          <a:srgbClr val="5F2C1B"/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000">
                  <a:ln w="0"/>
                  <a:solidFill>
                    <a:srgbClr val="5F2C1B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476" y="2477823"/>
                <a:ext cx="2606931" cy="605871"/>
              </a:xfrm>
              <a:prstGeom prst="rect">
                <a:avLst/>
              </a:prstGeom>
              <a:blipFill>
                <a:blip r:embed="rId6"/>
                <a:stretch>
                  <a:fillRect l="-2103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/>
              <p:nvPr/>
            </p:nvSpPr>
            <p:spPr>
              <a:xfrm>
                <a:off x="5494843" y="2491415"/>
                <a:ext cx="1982209" cy="60587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  <m:r>
                      <m:rPr>
                        <m:nor/>
                      </m:rPr>
                      <a:rPr lang="en-US" sz="2000">
                        <a:ln w="0"/>
                        <a:solidFill>
                          <a:srgbClr val="5F2C1B"/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: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: 5</m:t>
                        </m:r>
                      </m:den>
                    </m:f>
                  </m:oMath>
                </a14:m>
                <a:r>
                  <a:rPr lang="en-US" sz="20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=</a:t>
                </a:r>
                <a:r>
                  <a:rPr lang="en-US" sz="2000">
                    <a:ln w="0"/>
                    <a:solidFill>
                      <a:srgbClr val="5F2C1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843" y="2491415"/>
                <a:ext cx="1982209" cy="605871"/>
              </a:xfrm>
              <a:prstGeom prst="rect">
                <a:avLst/>
              </a:prstGeom>
              <a:blipFill>
                <a:blip r:embed="rId7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8FA95F9-9458-4B25-8FEE-F94FAE6DD298}"/>
              </a:ext>
            </a:extLst>
          </p:cNvPr>
          <p:cNvSpPr/>
          <p:nvPr/>
        </p:nvSpPr>
        <p:spPr>
          <a:xfrm>
            <a:off x="1355812" y="3418876"/>
            <a:ext cx="7407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Ta có thể trình bày như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/>
              <p:nvPr/>
            </p:nvSpPr>
            <p:spPr>
              <a:xfrm>
                <a:off x="848635" y="4303205"/>
                <a:ext cx="8315803" cy="12890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4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  <m:r>
                      <m:rPr>
                        <m:nor/>
                      </m:rPr>
                      <a:rPr lang="en-US" sz="440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4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20:5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15:5</m:t>
                        </m:r>
                      </m:den>
                    </m:f>
                    <m:r>
                      <m:rPr>
                        <m:nor/>
                      </m:rPr>
                      <a:rPr lang="en-US" sz="440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35" y="4303205"/>
                <a:ext cx="8315803" cy="1289007"/>
              </a:xfrm>
              <a:prstGeom prst="rect">
                <a:avLst/>
              </a:prstGeom>
              <a:blipFill>
                <a:blip r:embed="rId8"/>
                <a:stretch>
                  <a:fillRect l="-2493"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B9F22A-9DF8-41D4-A792-EC76C403AFB8}"/>
                  </a:ext>
                </a:extLst>
              </p:cNvPr>
              <p:cNvSpPr/>
              <p:nvPr/>
            </p:nvSpPr>
            <p:spPr>
              <a:xfrm>
                <a:off x="1447724" y="5006774"/>
                <a:ext cx="6020751" cy="12203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Hoặc: </a:t>
                </a:r>
                <a:r>
                  <a:rPr lang="en-US" sz="4400">
                    <a:ln w="0"/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400">
                    <a:ln w="0"/>
                    <a:solidFill>
                      <a:schemeClr val="accent5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</m:oMath>
                </a14:m>
                <a:endParaRPr lang="en-US" sz="480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B9F22A-9DF8-41D4-A792-EC76C403A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24" y="5006774"/>
                <a:ext cx="6020751" cy="1220399"/>
              </a:xfrm>
              <a:prstGeom prst="rect">
                <a:avLst/>
              </a:prstGeom>
              <a:blipFill>
                <a:blip r:embed="rId9"/>
                <a:stretch>
                  <a:fillRect l="-3644" b="-5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F9A29D-BCF3-450A-AF17-FDB24D675428}"/>
              </a:ext>
            </a:extLst>
          </p:cNvPr>
          <p:cNvCxnSpPr/>
          <p:nvPr/>
        </p:nvCxnSpPr>
        <p:spPr>
          <a:xfrm>
            <a:off x="5907768" y="5125417"/>
            <a:ext cx="333382" cy="4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0204E-0468-440A-9957-3B21ECFDA0C3}"/>
                  </a:ext>
                </a:extLst>
              </p:cNvPr>
              <p:cNvSpPr/>
              <p:nvPr/>
            </p:nvSpPr>
            <p:spPr>
              <a:xfrm>
                <a:off x="7386323" y="4959878"/>
                <a:ext cx="1165191" cy="142340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UTM Cookies" panose="0204060305050602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0" i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UTM Cookies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0" i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UTM Cookies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0204E-0468-440A-9957-3B21ECFDA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323" y="4959878"/>
                <a:ext cx="1165191" cy="14234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1D99D5-7582-42E1-8000-62C3DBFC0416}"/>
              </a:ext>
            </a:extLst>
          </p:cNvPr>
          <p:cNvCxnSpPr/>
          <p:nvPr/>
        </p:nvCxnSpPr>
        <p:spPr>
          <a:xfrm>
            <a:off x="6734043" y="5760378"/>
            <a:ext cx="333382" cy="4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1FE4B8A-7B58-49D1-BFDF-8FC355098C4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16" y="447458"/>
            <a:ext cx="2346892" cy="23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9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3.95833E-6 -0.1479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0429 -0.171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61914 0.44838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1" y="2240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3" grpId="0"/>
      <p:bldP spid="13" grpId="1"/>
      <p:bldP spid="19" grpId="0"/>
      <p:bldP spid="19" grpId="1"/>
      <p:bldP spid="21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928237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1" y="40009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9794303" y="1045219"/>
            <a:ext cx="22685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dirty="0" smtClean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5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3AEB9BC-26E9-41A2-A516-7B42F2A90086}"/>
                  </a:ext>
                </a:extLst>
              </p:cNvPr>
              <p:cNvSpPr/>
              <p:nvPr/>
            </p:nvSpPr>
            <p:spPr>
              <a:xfrm>
                <a:off x="847567" y="96689"/>
                <a:ext cx="8095958" cy="202690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800" dirty="0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5. </a:t>
                </a:r>
                <a:r>
                  <a:rPr lang="en-US" sz="4800" dirty="0" err="1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Tính</a:t>
                </a:r>
                <a:r>
                  <a:rPr lang="en-US" sz="4800" dirty="0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chu</a:t>
                </a:r>
                <a:r>
                  <a:rPr lang="en-US" sz="4800" dirty="0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vi </a:t>
                </a:r>
                <a:r>
                  <a:rPr lang="en-US" sz="4800" dirty="0" err="1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và</a:t>
                </a:r>
                <a:r>
                  <a:rPr lang="en-US" sz="4800" dirty="0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diện</a:t>
                </a:r>
                <a:r>
                  <a:rPr lang="en-US" sz="4800" dirty="0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tích</a:t>
                </a:r>
                <a:r>
                  <a:rPr lang="en-US" sz="4800" dirty="0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hình</a:t>
                </a:r>
                <a:r>
                  <a:rPr lang="en-US" sz="4800" dirty="0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vuông</a:t>
                </a:r>
                <a:r>
                  <a:rPr lang="en-US" sz="4800" dirty="0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có</a:t>
                </a:r>
                <a:r>
                  <a:rPr lang="en-US" sz="4800" dirty="0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cạnh</a:t>
                </a:r>
                <a:r>
                  <a:rPr lang="en-US" sz="4800" dirty="0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 dirty="0" smtClean="0">
                    <a:ln w="0"/>
                    <a:solidFill>
                      <a:srgbClr val="E62C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m</a:t>
                </a:r>
                <a:endParaRPr lang="en-US" sz="4800" dirty="0">
                  <a:ln w="0"/>
                  <a:solidFill>
                    <a:srgbClr val="E62C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3AEB9BC-26E9-41A2-A516-7B42F2A90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67" y="96689"/>
                <a:ext cx="8095958" cy="2026902"/>
              </a:xfrm>
              <a:prstGeom prst="rect">
                <a:avLst/>
              </a:prstGeom>
              <a:blipFill>
                <a:blip r:embed="rId5"/>
                <a:stretch>
                  <a:fillRect t="-8133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91FE4B8A-7B58-49D1-BFDF-8FC355098C4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65" y="1462194"/>
            <a:ext cx="2346892" cy="23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9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61915 0.4483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1" y="224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6096723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2988998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11" y="3540145"/>
            <a:ext cx="4615021" cy="3256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7" y="3533286"/>
            <a:ext cx="3324714" cy="3324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0" y="3758544"/>
            <a:ext cx="3068800" cy="306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3500033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9822048" y="1189775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6608652" y="1045219"/>
            <a:ext cx="22685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dirty="0" smtClean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3,4,5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4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0" y="0"/>
            <a:ext cx="1220494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7025352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8093921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8604073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8" y="-3924451"/>
            <a:ext cx="18288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9" y="-3885989"/>
            <a:ext cx="1828800" cy="1290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2" y="2907434"/>
            <a:ext cx="3950566" cy="39505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38" y="-3667590"/>
            <a:ext cx="1828800" cy="182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-1753253" y="695630"/>
            <a:ext cx="11608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32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32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32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12715097" y="724477"/>
            <a:ext cx="14998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32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32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32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8998254" y="1399325"/>
            <a:ext cx="254428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>
                <a:ln w="0"/>
                <a:solidFill>
                  <a:srgbClr val="F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8800">
                <a:ln w="0"/>
                <a:solidFill>
                  <a:srgbClr val="F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8800">
                <a:ln w="0"/>
                <a:solidFill>
                  <a:srgbClr val="F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8800" b="0" cap="none" spc="0">
              <a:ln w="0"/>
              <a:solidFill>
                <a:srgbClr val="F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7005630" y="-1838790"/>
            <a:ext cx="14998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D3513-9691-4567-83E2-C384555B2A8C}"/>
              </a:ext>
            </a:extLst>
          </p:cNvPr>
          <p:cNvSpPr/>
          <p:nvPr/>
        </p:nvSpPr>
        <p:spPr>
          <a:xfrm>
            <a:off x="1578106" y="159470"/>
            <a:ext cx="5250155" cy="29769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Xem lại bài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làm bài VBT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chuẩn bị bài sau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BDD1EB-2EFE-4667-9657-5CA12825E3C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53" y="2907434"/>
            <a:ext cx="4226526" cy="42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78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" presetClass="entr" presetSubtype="1" decel="5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38919 -0.0569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-284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6096723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2988998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11" y="3540145"/>
            <a:ext cx="4615021" cy="3256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7" y="3533286"/>
            <a:ext cx="3324714" cy="3324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0" y="3758544"/>
            <a:ext cx="3068800" cy="306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3500033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9822048" y="1189775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6608652" y="1045219"/>
            <a:ext cx="22685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dirty="0" smtClean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3,4,5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90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A4D6-5400-4CCC-9761-5264E144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2A83F8-A0DB-4552-8AE8-B996FFC144D9}"/>
              </a:ext>
            </a:extLst>
          </p:cNvPr>
          <p:cNvSpPr/>
          <p:nvPr/>
        </p:nvSpPr>
        <p:spPr>
          <a:xfrm>
            <a:off x="800569" y="789702"/>
            <a:ext cx="6652783" cy="24998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0" cap="none" spc="0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UTM Nokia" panose="02040603050506020204" pitchFamily="18" charset="0"/>
              </a:rPr>
              <a:t>tạm biệt!</a:t>
            </a:r>
          </a:p>
          <a:p>
            <a:pPr algn="ctr">
              <a:lnSpc>
                <a:spcPct val="150000"/>
              </a:lnSpc>
            </a:pPr>
            <a:r>
              <a:rPr lang="en-US" sz="440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Chúc em học tốt!</a:t>
            </a:r>
            <a:endParaRPr lang="en-US" sz="8800" b="0" cap="none" spc="0">
              <a:ln w="0"/>
              <a:solidFill>
                <a:schemeClr val="bg1"/>
              </a:solidFill>
              <a:effectLst>
                <a:glow rad="127000">
                  <a:srgbClr val="E95028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merika Sans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2C93E-48FE-4196-910C-9563C639FE78}"/>
              </a:ext>
            </a:extLst>
          </p:cNvPr>
          <p:cNvSpPr/>
          <p:nvPr/>
        </p:nvSpPr>
        <p:spPr>
          <a:xfrm>
            <a:off x="8225804" y="1304984"/>
            <a:ext cx="12363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EE82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710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57" y="-1550079"/>
            <a:ext cx="1828800" cy="1290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30" y="-1768298"/>
            <a:ext cx="18288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45" y="-1902760"/>
            <a:ext cx="1828800" cy="182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12685814" y="-212830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64BB25-02CB-48CF-A7F8-0470D7CE07C8}"/>
              </a:ext>
            </a:extLst>
          </p:cNvPr>
          <p:cNvSpPr/>
          <p:nvPr/>
        </p:nvSpPr>
        <p:spPr>
          <a:xfrm>
            <a:off x="3567402" y="2857287"/>
            <a:ext cx="56589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BF1B2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MÈO NGẮM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58EA8-B2D8-4AA9-89C5-C07DF3D0EC9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06" y="1922382"/>
            <a:ext cx="3332463" cy="333246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B585C38-7BA4-4027-BE29-ABF71077B8BA}"/>
              </a:ext>
            </a:extLst>
          </p:cNvPr>
          <p:cNvSpPr/>
          <p:nvPr/>
        </p:nvSpPr>
        <p:spPr>
          <a:xfrm>
            <a:off x="12684215" y="2661795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CCCB24-A2B8-48C7-8E09-50F0BE61EBE3}"/>
              </a:ext>
            </a:extLst>
          </p:cNvPr>
          <p:cNvSpPr/>
          <p:nvPr/>
        </p:nvSpPr>
        <p:spPr>
          <a:xfrm>
            <a:off x="15725188" y="2661795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57942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A144A12-F9D6-4151-A0D2-A65F8CE48217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5E177CFF-948C-450C-9318-9156DB4506CE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FC373A9-087C-4272-89E0-A5BE4A637744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/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solidFill>
                <a:srgbClr val="F7D7DA"/>
              </a:solidFill>
              <a:ln>
                <a:solidFill>
                  <a:srgbClr val="BF1B2C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8000" b="1">
                    <a:solidFill>
                      <a:srgbClr val="D83D4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8000" b="1">
                  <a:solidFill>
                    <a:srgbClr val="D83D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BF1B2C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FAC6D9-D49D-4AEF-8AE4-D94BA3CDA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1" y="266001"/>
            <a:ext cx="11667548" cy="6562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1ED69-9D92-429D-87E7-8168302F16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35" y="2277860"/>
            <a:ext cx="2242732" cy="2242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/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solidFill>
                <a:srgbClr val="F5C5BB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26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A144A12-F9D6-4151-A0D2-A65F8CE48217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5E177CFF-948C-450C-9318-9156DB4506CE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FC373A9-087C-4272-89E0-A5BE4A637744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/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solidFill>
                <a:srgbClr val="F7D7DA"/>
              </a:solidFill>
              <a:ln>
                <a:solidFill>
                  <a:srgbClr val="BF1B2C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8000" b="1">
                    <a:solidFill>
                      <a:srgbClr val="D83D4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8000" b="1">
                  <a:solidFill>
                    <a:srgbClr val="D83D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BF1B2C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FAC6D9-D49D-4AEF-8AE4-D94BA3CDA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1" y="266001"/>
            <a:ext cx="11667548" cy="6562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1ED69-9D92-429D-87E7-8168302F16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35" y="2277860"/>
            <a:ext cx="2242732" cy="2242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/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solidFill>
                <a:srgbClr val="F5C5BB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8C71CFE-B806-49C5-AA72-A104F0A3B2F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98" y="3265794"/>
            <a:ext cx="2298984" cy="22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A144A12-F9D6-4151-A0D2-A65F8CE48217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5E177CFF-948C-450C-9318-9156DB4506CE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FC373A9-087C-4272-89E0-A5BE4A637744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/>
              <p:nvPr/>
            </p:nvSpPr>
            <p:spPr>
              <a:xfrm>
                <a:off x="348669" y="468691"/>
                <a:ext cx="5263257" cy="1982387"/>
              </a:xfrm>
              <a:prstGeom prst="roundRect">
                <a:avLst/>
              </a:prstGeom>
              <a:solidFill>
                <a:srgbClr val="F7D7DA"/>
              </a:solidFill>
              <a:ln>
                <a:solidFill>
                  <a:srgbClr val="BF1B2C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8000" b="1">
                    <a:solidFill>
                      <a:srgbClr val="D83D4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8000" b="1">
                  <a:solidFill>
                    <a:srgbClr val="D83D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9" y="468691"/>
                <a:ext cx="5263257" cy="19823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BF1B2C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FAC6D9-D49D-4AEF-8AE4-D94BA3CDA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1" y="266001"/>
            <a:ext cx="11667548" cy="6562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1ED69-9D92-429D-87E7-8168302F16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35" y="2277860"/>
            <a:ext cx="2242732" cy="2242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/>
              <p:nvPr/>
            </p:nvSpPr>
            <p:spPr>
              <a:xfrm>
                <a:off x="255422" y="3420111"/>
                <a:ext cx="5569377" cy="1341715"/>
              </a:xfrm>
              <a:prstGeom prst="roundRect">
                <a:avLst/>
              </a:prstGeom>
              <a:solidFill>
                <a:srgbClr val="F5C5BB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2" y="3420111"/>
                <a:ext cx="5569377" cy="134171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8C71CFE-B806-49C5-AA72-A104F0A3B2F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98" y="3265794"/>
            <a:ext cx="2298984" cy="2298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27E8E5-D983-4721-9571-7426F796CB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702" y="3905250"/>
            <a:ext cx="2060608" cy="2060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8EDC56-C509-4406-8131-9A5188CD3AE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692" y="2451078"/>
            <a:ext cx="4539522" cy="4539522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BFE6451-A57B-4190-B03D-C9E77DCBD90B}"/>
              </a:ext>
            </a:extLst>
          </p:cNvPr>
          <p:cNvSpPr/>
          <p:nvPr/>
        </p:nvSpPr>
        <p:spPr>
          <a:xfrm>
            <a:off x="649075" y="266001"/>
            <a:ext cx="3749412" cy="2560944"/>
          </a:xfrm>
          <a:prstGeom prst="cloudCallout">
            <a:avLst>
              <a:gd name="adj1" fmla="val 37088"/>
              <a:gd name="adj2" fmla="val 64732"/>
            </a:avLst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51001A-E034-4C1C-AA08-44420C5F1207}"/>
              </a:ext>
            </a:extLst>
          </p:cNvPr>
          <p:cNvSpPr/>
          <p:nvPr/>
        </p:nvSpPr>
        <p:spPr>
          <a:xfrm>
            <a:off x="1574067" y="526973"/>
            <a:ext cx="18994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Bể cá thật xinh!</a:t>
            </a:r>
            <a:endParaRPr lang="en-US" sz="40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8AAE716-E099-4C09-9019-580BD5F7E6AD}"/>
                  </a:ext>
                </a:extLst>
              </p:cNvPr>
              <p:cNvSpPr/>
              <p:nvPr/>
            </p:nvSpPr>
            <p:spPr>
              <a:xfrm>
                <a:off x="1503382" y="487704"/>
                <a:ext cx="2334550" cy="17320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Đố bạn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cap="none" spc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cap="none" spc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0" i="0" cap="none" spc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b="0" cap="none" spc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0" i="0" cap="none" spc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4000" b="0" i="0" cap="none" spc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5= ?</m:t>
                    </m:r>
                  </m:oMath>
                </a14:m>
                <a:endParaRPr lang="en-US" sz="4000" b="0" cap="none" spc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8AAE716-E099-4C09-9019-580BD5F7E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82" y="487704"/>
                <a:ext cx="2334550" cy="1732013"/>
              </a:xfrm>
              <a:prstGeom prst="rect">
                <a:avLst/>
              </a:prstGeom>
              <a:blipFill>
                <a:blip r:embed="rId10"/>
                <a:stretch>
                  <a:fillRect t="-7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3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9" presetClass="exit" presetSubtype="0" accel="100000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9" presetClass="exit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2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12" grpId="0" animBg="1"/>
          <p:bldP spid="12" grpId="1" animBg="1"/>
          <p:bldP spid="5" grpId="0" animBg="1"/>
          <p:bldP spid="17" grpId="0"/>
          <p:bldP spid="17" grpId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9" presetClass="exit" presetSubtype="0" accel="100000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9" presetClass="exit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2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12" grpId="0" animBg="1"/>
          <p:bldP spid="12" grpId="1" animBg="1"/>
          <p:bldP spid="5" grpId="0" animBg="1"/>
          <p:bldP spid="17" grpId="0"/>
          <p:bldP spid="17" grpId="1"/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A4D6-5400-4CCC-9761-5264E144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2118D-E452-45D5-AAB9-FB82DC72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20" y="1063699"/>
            <a:ext cx="1475360" cy="1225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2A83F8-A0DB-4552-8AE8-B996FFC144D9}"/>
              </a:ext>
            </a:extLst>
          </p:cNvPr>
          <p:cNvSpPr/>
          <p:nvPr/>
        </p:nvSpPr>
        <p:spPr>
          <a:xfrm>
            <a:off x="275585" y="789702"/>
            <a:ext cx="7702750" cy="24998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0" cap="none" spc="0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UTM Nokia" panose="02040603050506020204" pitchFamily="18" charset="0"/>
              </a:rPr>
              <a:t>LUYỆN TẬP</a:t>
            </a:r>
          </a:p>
          <a:p>
            <a:pPr algn="ctr">
              <a:lnSpc>
                <a:spcPct val="150000"/>
              </a:lnSpc>
            </a:pPr>
            <a:r>
              <a:rPr lang="en-US" sz="440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(SGK TOÁN TRANG 133)</a:t>
            </a:r>
            <a:endParaRPr lang="en-US" sz="8800" b="0" cap="none" spc="0">
              <a:ln w="0"/>
              <a:solidFill>
                <a:schemeClr val="bg1"/>
              </a:solidFill>
              <a:effectLst>
                <a:glow rad="127000">
                  <a:srgbClr val="E95028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merika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9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6096723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2988998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11" y="3540145"/>
            <a:ext cx="4615021" cy="3256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7" y="3533286"/>
            <a:ext cx="3324714" cy="3324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0" y="3758544"/>
            <a:ext cx="3068800" cy="306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3500033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9822048" y="1189775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6608652" y="1045219"/>
            <a:ext cx="22685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dirty="0" smtClean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3,4,5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4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5" y="-2261844"/>
            <a:ext cx="18288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45" y="-1604236"/>
            <a:ext cx="1828800" cy="1290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54" y="-1828800"/>
            <a:ext cx="18288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-2862947" y="0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-2662571" y="4415781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F59C3A-8463-45D1-AE59-33A7B265934D}"/>
              </a:ext>
            </a:extLst>
          </p:cNvPr>
          <p:cNvSpPr/>
          <p:nvPr/>
        </p:nvSpPr>
        <p:spPr>
          <a:xfrm>
            <a:off x="3329177" y="173682"/>
            <a:ext cx="5234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0071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1. Tính (theo mẫu)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/>
              <p:nvPr/>
            </p:nvSpPr>
            <p:spPr>
              <a:xfrm>
                <a:off x="3160424" y="878674"/>
                <a:ext cx="1172116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5</m:t>
                    </m:r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424" y="878674"/>
                <a:ext cx="1172116" cy="911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/>
              <p:nvPr/>
            </p:nvSpPr>
            <p:spPr>
              <a:xfrm>
                <a:off x="4224738" y="3877119"/>
                <a:ext cx="2854175" cy="2292988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60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0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60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38" y="3877119"/>
                <a:ext cx="2854175" cy="229298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/>
              <p:nvPr/>
            </p:nvSpPr>
            <p:spPr>
              <a:xfrm>
                <a:off x="3126667" y="856858"/>
                <a:ext cx="1887056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5 = ?</m:t>
                    </m:r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667" y="856858"/>
                <a:ext cx="1887056" cy="911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/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  <a:blipFill>
                <a:blip r:embed="rId10"/>
                <a:stretch>
                  <a:fillRect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/>
              <p:nvPr/>
            </p:nvSpPr>
            <p:spPr>
              <a:xfrm>
                <a:off x="5767092" y="877263"/>
                <a:ext cx="2763897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1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092" y="877263"/>
                <a:ext cx="2763897" cy="914417"/>
              </a:xfrm>
              <a:prstGeom prst="rect">
                <a:avLst/>
              </a:prstGeom>
              <a:blipFill>
                <a:blip r:embed="rId11"/>
                <a:stretch>
                  <a:fillRect l="-574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/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Ta có thể viết gọn như sau: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  <a:blipFill>
                <a:blip r:embed="rId12"/>
                <a:stretch>
                  <a:fillRect l="-2542" t="-6926" r="-275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/>
              <p:nvPr/>
            </p:nvSpPr>
            <p:spPr>
              <a:xfrm>
                <a:off x="3160424" y="3729046"/>
                <a:ext cx="2133918" cy="913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8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424" y="3729046"/>
                <a:ext cx="2133918" cy="913199"/>
              </a:xfrm>
              <a:prstGeom prst="rect">
                <a:avLst/>
              </a:prstGeom>
              <a:blipFill>
                <a:blip r:embed="rId13"/>
                <a:stretch>
                  <a:fillRect l="-7714" r="-857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E5932B-99DA-445D-801B-B0C50ADD6241}"/>
                  </a:ext>
                </a:extLst>
              </p:cNvPr>
              <p:cNvSpPr/>
              <p:nvPr/>
            </p:nvSpPr>
            <p:spPr>
              <a:xfrm>
                <a:off x="6258283" y="3729046"/>
                <a:ext cx="187423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7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E5932B-99DA-445D-801B-B0C50ADD6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83" y="3729046"/>
                <a:ext cx="1874231" cy="914417"/>
              </a:xfrm>
              <a:prstGeom prst="rect">
                <a:avLst/>
              </a:prstGeom>
              <a:blipFill>
                <a:blip r:embed="rId14"/>
                <a:stretch>
                  <a:fillRect l="-9121" r="-1009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6069C7-C24A-4B06-8894-8AD4E7F0C0E2}"/>
                  </a:ext>
                </a:extLst>
              </p:cNvPr>
              <p:cNvSpPr/>
              <p:nvPr/>
            </p:nvSpPr>
            <p:spPr>
              <a:xfrm>
                <a:off x="3243250" y="5241458"/>
                <a:ext cx="187423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1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6069C7-C24A-4B06-8894-8AD4E7F0C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250" y="5241458"/>
                <a:ext cx="1874231" cy="914417"/>
              </a:xfrm>
              <a:prstGeom prst="rect">
                <a:avLst/>
              </a:prstGeom>
              <a:blipFill>
                <a:blip r:embed="rId15"/>
                <a:stretch>
                  <a:fillRect l="-8795" r="-1009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EFF11A-3569-4C2B-911D-2C01FD8EEDF5}"/>
                  </a:ext>
                </a:extLst>
              </p:cNvPr>
              <p:cNvSpPr/>
              <p:nvPr/>
            </p:nvSpPr>
            <p:spPr>
              <a:xfrm>
                <a:off x="6331161" y="5255690"/>
                <a:ext cx="187423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0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EFF11A-3569-4C2B-911D-2C01FD8EE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61" y="5255690"/>
                <a:ext cx="1874231" cy="914417"/>
              </a:xfrm>
              <a:prstGeom prst="rect">
                <a:avLst/>
              </a:prstGeom>
              <a:blipFill>
                <a:blip r:embed="rId16"/>
                <a:stretch>
                  <a:fillRect l="-9446" r="-10423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330222B8-8EF1-445A-827D-E167501D2431}"/>
              </a:ext>
            </a:extLst>
          </p:cNvPr>
          <p:cNvSpPr/>
          <p:nvPr/>
        </p:nvSpPr>
        <p:spPr>
          <a:xfrm>
            <a:off x="9788137" y="918001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B70BA8-6689-4FF0-8F25-CAE2AFDC3718}"/>
              </a:ext>
            </a:extLst>
          </p:cNvPr>
          <p:cNvSpPr/>
          <p:nvPr/>
        </p:nvSpPr>
        <p:spPr>
          <a:xfrm>
            <a:off x="-3363335" y="2136338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2562104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20" grpId="0" animBg="1"/>
      <p:bldP spid="20" grpId="1" animBg="1"/>
      <p:bldP spid="23" grpId="0"/>
      <p:bldP spid="23" grpId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314</TotalTime>
  <Words>1191</Words>
  <Application>Microsoft Office PowerPoint</Application>
  <PresentationFormat>Widescreen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Cambria Math</vt:lpstr>
      <vt:lpstr>等线</vt:lpstr>
      <vt:lpstr>等线 Light</vt:lpstr>
      <vt:lpstr>Times New Roman</vt:lpstr>
      <vt:lpstr>UTM Amerika Sans</vt:lpstr>
      <vt:lpstr>UTM Cookies</vt:lpstr>
      <vt:lpstr>UTM Nokia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KTUTS; Admin</dc:creator>
  <cp:keywords>Thy Tho</cp:keywords>
  <dc:description>T</dc:description>
  <cp:lastModifiedBy>MTC</cp:lastModifiedBy>
  <cp:revision>68</cp:revision>
  <dcterms:created xsi:type="dcterms:W3CDTF">2019-08-10T08:11:28Z</dcterms:created>
  <dcterms:modified xsi:type="dcterms:W3CDTF">2022-03-08T02:27:19Z</dcterms:modified>
  <cp:category>K</cp:category>
  <cp:version>P42</cp:version>
</cp:coreProperties>
</file>