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73" r:id="rId3"/>
    <p:sldId id="256" r:id="rId4"/>
    <p:sldId id="258" r:id="rId5"/>
    <p:sldId id="259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84" r:id="rId14"/>
    <p:sldId id="280" r:id="rId15"/>
    <p:sldId id="285" r:id="rId16"/>
    <p:sldId id="283" r:id="rId17"/>
    <p:sldId id="291" r:id="rId18"/>
    <p:sldId id="293" r:id="rId19"/>
    <p:sldId id="294" r:id="rId20"/>
    <p:sldId id="295" r:id="rId21"/>
    <p:sldId id="296" r:id="rId22"/>
    <p:sldId id="297" r:id="rId23"/>
    <p:sldId id="298" r:id="rId24"/>
    <p:sldId id="302" r:id="rId25"/>
    <p:sldId id="301" r:id="rId26"/>
    <p:sldId id="303" r:id="rId27"/>
    <p:sldId id="304" r:id="rId28"/>
    <p:sldId id="305" r:id="rId29"/>
    <p:sldId id="308" r:id="rId30"/>
    <p:sldId id="309" r:id="rId31"/>
    <p:sldId id="310" r:id="rId32"/>
    <p:sldId id="311" r:id="rId33"/>
    <p:sldId id="306" r:id="rId34"/>
    <p:sldId id="307" r:id="rId35"/>
    <p:sldId id="312" r:id="rId36"/>
    <p:sldId id="313" r:id="rId37"/>
    <p:sldId id="314" r:id="rId38"/>
    <p:sldId id="315" r:id="rId39"/>
    <p:sldId id="299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icrosoft YaHei" panose="020B0503020204020204" pitchFamily="34" charset="-122"/>
      <p:regular r:id="rId46"/>
      <p:bold r:id="rId47"/>
    </p:embeddedFont>
    <p:embeddedFont>
      <p:font typeface="DengXian" panose="020B0604020202020204" charset="-122"/>
      <p:regular r:id="rId48"/>
      <p:bold r:id="rId49"/>
    </p:embeddedFont>
    <p:embeddedFont>
      <p:font typeface="DengXian Light" panose="020B0604020202020204" charset="-122"/>
      <p:regular r:id="rId50"/>
    </p:embeddedFont>
    <p:embeddedFont>
      <p:font typeface="DengXian" panose="020B0604020202020204" charset="-122"/>
      <p:regular r:id="rId48"/>
      <p:bold r:id="rId4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  <a:srgbClr val="C88DC9"/>
    <a:srgbClr val="DFBEE0"/>
    <a:srgbClr val="F1BB8F"/>
    <a:srgbClr val="B5E5CA"/>
    <a:srgbClr val="EEDAEE"/>
    <a:srgbClr val="9FDDBA"/>
    <a:srgbClr val="EDAA73"/>
    <a:srgbClr val="ED7C2F"/>
    <a:srgbClr val="F4C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0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834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D4174-8376-4869-BABF-367EF849113E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BA7D6-7490-44D0-B4A9-C507BC14F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47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lsw9R659k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58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53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15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338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995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6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74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366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youtube.com/</a:t>
            </a:r>
            <a:r>
              <a:rPr lang="en-US" sz="1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watch?v</a:t>
            </a:r>
            <a:r>
              <a:rPr lang="en-US" sz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=flsw9R659kE</a:t>
            </a: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64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08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4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015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40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358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06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373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368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863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093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245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05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42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415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03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73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5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0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43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2022/3/10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40A7F4-4064-4F46-AE67-7DB29F477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3" r="4273"/>
          <a:stretch>
            <a:fillRect/>
          </a:stretch>
        </p:blipFill>
        <p:spPr>
          <a:xfrm>
            <a:off x="6479628" y="0"/>
            <a:ext cx="5712372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79F7B6-11D8-42D7-9351-AC849119F56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18708" cy="6858000"/>
          </a:xfrm>
          <a:prstGeom prst="rect">
            <a:avLst/>
          </a:prstGeo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AF92B0BB-96D5-4669-BB94-EAF61F82BD98}"/>
              </a:ext>
            </a:extLst>
          </p:cNvPr>
          <p:cNvSpPr txBox="1"/>
          <p:nvPr userDrawn="1"/>
        </p:nvSpPr>
        <p:spPr>
          <a:xfrm>
            <a:off x="4318000" y="3084195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296D5-3DE2-4357-B1C7-9A840D9970E1}"/>
              </a:ext>
            </a:extLst>
          </p:cNvPr>
          <p:cNvSpPr txBox="1"/>
          <p:nvPr userDrawn="1"/>
        </p:nvSpPr>
        <p:spPr>
          <a:xfrm>
            <a:off x="11087100" y="0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DAA73"/>
                </a:solidFill>
                <a:latin typeface="UTM Erie Black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F7AD0-B801-441B-8D46-926156567B1D}"/>
              </a:ext>
            </a:extLst>
          </p:cNvPr>
          <p:cNvSpPr txBox="1"/>
          <p:nvPr userDrawn="1"/>
        </p:nvSpPr>
        <p:spPr>
          <a:xfrm>
            <a:off x="0" y="6457890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DAA73"/>
                </a:solidFill>
                <a:latin typeface="UTM Erie Black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49DF73-455F-4DD9-AB82-8C3E37A7ED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1989" y="18694549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866BE-97DF-454D-B16A-4FB65F38B3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8102749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921E5D-D784-4810-8E93-FE2C8A70E3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11" y="-13766651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F12F7D-274B-4BA7-B776-605EEC964A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060" y="-13718246"/>
            <a:ext cx="1881378" cy="1625303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78CA585B-30F3-4AD1-8689-ADC07FC3BC15}"/>
              </a:ext>
            </a:extLst>
          </p:cNvPr>
          <p:cNvSpPr txBox="1"/>
          <p:nvPr userDrawn="1"/>
        </p:nvSpPr>
        <p:spPr>
          <a:xfrm>
            <a:off x="2880780" y="8558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6958BE-530A-451E-83AB-C67FDED482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11" y="18999349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flsw9R659kE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79669" y="797232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8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-621546" y="-254001"/>
            <a:ext cx="7282244" cy="11938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6147" y="3676650"/>
            <a:ext cx="3242003" cy="3477925"/>
          </a:xfrm>
          <a:prstGeom prst="rect">
            <a:avLst/>
          </a:prstGeom>
        </p:spPr>
      </p:pic>
      <p:sp>
        <p:nvSpPr>
          <p:cNvPr id="9" name="Bong bóng Ý nghĩ: Hình đám mây 19">
            <a:extLst>
              <a:ext uri="{FF2B5EF4-FFF2-40B4-BE49-F238E27FC236}">
                <a16:creationId xmlns:a16="http://schemas.microsoft.com/office/drawing/2014/main" id="{D847E2B8-9BD3-4B31-B2E3-5FA3EDFDA899}"/>
              </a:ext>
            </a:extLst>
          </p:cNvPr>
          <p:cNvSpPr/>
          <p:nvPr/>
        </p:nvSpPr>
        <p:spPr>
          <a:xfrm>
            <a:off x="1461923" y="837853"/>
            <a:ext cx="3876994" cy="2620617"/>
          </a:xfrm>
          <a:prstGeom prst="cloudCallout">
            <a:avLst>
              <a:gd name="adj1" fmla="val -25127"/>
              <a:gd name="adj2" fmla="val 658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Hình Bầu dục 27">
            <a:extLst>
              <a:ext uri="{FF2B5EF4-FFF2-40B4-BE49-F238E27FC236}">
                <a16:creationId xmlns:a16="http://schemas.microsoft.com/office/drawing/2014/main" id="{4EBB9FCC-D764-4F0B-84F2-9C4BABC0D22F}"/>
              </a:ext>
            </a:extLst>
          </p:cNvPr>
          <p:cNvSpPr/>
          <p:nvPr/>
        </p:nvSpPr>
        <p:spPr>
          <a:xfrm>
            <a:off x="6017342" y="2040487"/>
            <a:ext cx="5107858" cy="28359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gần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giống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40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50155">
            <a:off x="-2907547" y="3534910"/>
            <a:ext cx="7282244" cy="11938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3244" y="3676650"/>
            <a:ext cx="3242003" cy="3477925"/>
          </a:xfrm>
          <a:prstGeom prst="rect">
            <a:avLst/>
          </a:prstGeom>
        </p:spPr>
      </p:pic>
      <p:sp>
        <p:nvSpPr>
          <p:cNvPr id="9" name="Bong bóng Ý nghĩ: Hình đám mây 19">
            <a:extLst>
              <a:ext uri="{FF2B5EF4-FFF2-40B4-BE49-F238E27FC236}">
                <a16:creationId xmlns:a16="http://schemas.microsoft.com/office/drawing/2014/main" id="{D847E2B8-9BD3-4B31-B2E3-5FA3EDFDA899}"/>
              </a:ext>
            </a:extLst>
          </p:cNvPr>
          <p:cNvSpPr/>
          <p:nvPr/>
        </p:nvSpPr>
        <p:spPr>
          <a:xfrm>
            <a:off x="7487230" y="1504603"/>
            <a:ext cx="3876994" cy="2620617"/>
          </a:xfrm>
          <a:prstGeom prst="cloudCallout">
            <a:avLst>
              <a:gd name="adj1" fmla="val -34463"/>
              <a:gd name="adj2" fmla="val 65877"/>
            </a:avLst>
          </a:prstGeom>
          <a:solidFill>
            <a:srgbClr val="EED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Dũng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cảm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Hình Bầu dục 27">
            <a:extLst>
              <a:ext uri="{FF2B5EF4-FFF2-40B4-BE49-F238E27FC236}">
                <a16:creationId xmlns:a16="http://schemas.microsoft.com/office/drawing/2014/main" id="{4EBB9FCC-D764-4F0B-84F2-9C4BABC0D22F}"/>
              </a:ext>
            </a:extLst>
          </p:cNvPr>
          <p:cNvSpPr/>
          <p:nvPr/>
        </p:nvSpPr>
        <p:spPr>
          <a:xfrm>
            <a:off x="906690" y="879666"/>
            <a:ext cx="5494110" cy="2835965"/>
          </a:xfrm>
          <a:prstGeom prst="ellipse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Dũng cảm là có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dũng khí, dám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đương đầu với khó khăn và nguy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hiểm.</a:t>
            </a:r>
          </a:p>
        </p:txBody>
      </p:sp>
    </p:spTree>
    <p:extLst>
      <p:ext uri="{BB962C8B-B14F-4D97-AF65-F5344CB8AC3E}">
        <p14:creationId xmlns:p14="http://schemas.microsoft.com/office/powerpoint/2010/main" val="121387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B0F8A2-4AD6-41F8-BE7F-BD247F19BE2B}"/>
              </a:ext>
            </a:extLst>
          </p:cNvPr>
          <p:cNvSpPr/>
          <p:nvPr/>
        </p:nvSpPr>
        <p:spPr>
          <a:xfrm>
            <a:off x="1038140" y="2949967"/>
            <a:ext cx="9306010" cy="5552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</a:t>
            </a:r>
            <a:r>
              <a:rPr lang="en-US" sz="2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</a:t>
            </a:r>
            <a:r>
              <a:rPr lang="vi-VN" sz="2500" dirty="0"/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tinh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thần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không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lùi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bước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không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sợ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nguy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0BD747-3751-4F0E-BA0E-651E8D454C0E}"/>
              </a:ext>
            </a:extLst>
          </p:cNvPr>
          <p:cNvSpPr/>
          <p:nvPr/>
        </p:nvSpPr>
        <p:spPr>
          <a:xfrm>
            <a:off x="5934778" y="3705499"/>
            <a:ext cx="5362489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quên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mình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B21B6E-6054-4303-9269-E4D49BF27F60}"/>
              </a:ext>
            </a:extLst>
          </p:cNvPr>
          <p:cNvSpPr/>
          <p:nvPr/>
        </p:nvSpPr>
        <p:spPr>
          <a:xfrm>
            <a:off x="1038139" y="4406721"/>
            <a:ext cx="10259127" cy="10118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can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đảm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đối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mặt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khó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khăn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thử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thách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8264450-7BC2-4E90-ABBD-6551B0D17A3E}"/>
              </a:ext>
            </a:extLst>
          </p:cNvPr>
          <p:cNvSpPr/>
          <p:nvPr/>
        </p:nvSpPr>
        <p:spPr>
          <a:xfrm>
            <a:off x="1038141" y="5590289"/>
            <a:ext cx="5534110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can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trường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nguy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24FC29-C17A-4691-8770-B2CEE7E65B2D}"/>
              </a:ext>
            </a:extLst>
          </p:cNvPr>
          <p:cNvSpPr/>
          <p:nvPr/>
        </p:nvSpPr>
        <p:spPr>
          <a:xfrm>
            <a:off x="1038139" y="727400"/>
            <a:ext cx="1457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89F1E93-E72E-46FA-B5B0-360C1ED8365D}"/>
              </a:ext>
            </a:extLst>
          </p:cNvPr>
          <p:cNvSpPr/>
          <p:nvPr/>
        </p:nvSpPr>
        <p:spPr>
          <a:xfrm>
            <a:off x="10530461" y="727400"/>
            <a:ext cx="766806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6E05C83-D47E-4CC3-A1BF-000EC8E321A7}"/>
              </a:ext>
            </a:extLst>
          </p:cNvPr>
          <p:cNvSpPr/>
          <p:nvPr/>
        </p:nvSpPr>
        <p:spPr>
          <a:xfrm>
            <a:off x="1038140" y="1238250"/>
            <a:ext cx="96210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4F4CE6-BEE1-47F8-B7A3-42FC26CEDE6A}"/>
              </a:ext>
            </a:extLst>
          </p:cNvPr>
          <p:cNvSpPr/>
          <p:nvPr/>
        </p:nvSpPr>
        <p:spPr>
          <a:xfrm>
            <a:off x="8505739" y="123825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302887-4FA0-4CD7-8DD9-0206E132214F}"/>
              </a:ext>
            </a:extLst>
          </p:cNvPr>
          <p:cNvSpPr/>
          <p:nvPr/>
        </p:nvSpPr>
        <p:spPr>
          <a:xfrm>
            <a:off x="10492361" y="1238250"/>
            <a:ext cx="804905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D60CF6-284B-4FA4-8BAB-1BEEB54579DC}"/>
              </a:ext>
            </a:extLst>
          </p:cNvPr>
          <p:cNvSpPr/>
          <p:nvPr/>
        </p:nvSpPr>
        <p:spPr>
          <a:xfrm>
            <a:off x="1038140" y="1749100"/>
            <a:ext cx="119071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820B6D2-D693-4477-B392-5F6B78720EBF}"/>
              </a:ext>
            </a:extLst>
          </p:cNvPr>
          <p:cNvSpPr/>
          <p:nvPr/>
        </p:nvSpPr>
        <p:spPr>
          <a:xfrm>
            <a:off x="8505739" y="72740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14DB4C98-47C4-433E-A875-7225C2977DA8}"/>
              </a:ext>
            </a:extLst>
          </p:cNvPr>
          <p:cNvSpPr txBox="1"/>
          <p:nvPr/>
        </p:nvSpPr>
        <p:spPr>
          <a:xfrm>
            <a:off x="978736" y="727400"/>
            <a:ext cx="10318530" cy="230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32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285EE51-4C8C-4584-B035-BB1A2A955160}"/>
              </a:ext>
            </a:extLst>
          </p:cNvPr>
          <p:cNvSpPr/>
          <p:nvPr/>
        </p:nvSpPr>
        <p:spPr>
          <a:xfrm>
            <a:off x="828591" y="3705499"/>
            <a:ext cx="4896637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hùng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đặc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biệt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24FC29-C17A-4691-8770-B2CEE7E65B2D}"/>
              </a:ext>
            </a:extLst>
          </p:cNvPr>
          <p:cNvSpPr/>
          <p:nvPr/>
        </p:nvSpPr>
        <p:spPr>
          <a:xfrm>
            <a:off x="1038139" y="727400"/>
            <a:ext cx="1457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89F1E93-E72E-46FA-B5B0-360C1ED8365D}"/>
              </a:ext>
            </a:extLst>
          </p:cNvPr>
          <p:cNvSpPr/>
          <p:nvPr/>
        </p:nvSpPr>
        <p:spPr>
          <a:xfrm>
            <a:off x="10530461" y="727400"/>
            <a:ext cx="766806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6E05C83-D47E-4CC3-A1BF-000EC8E321A7}"/>
              </a:ext>
            </a:extLst>
          </p:cNvPr>
          <p:cNvSpPr/>
          <p:nvPr/>
        </p:nvSpPr>
        <p:spPr>
          <a:xfrm>
            <a:off x="1038140" y="1238250"/>
            <a:ext cx="96210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4F4CE6-BEE1-47F8-B7A3-42FC26CEDE6A}"/>
              </a:ext>
            </a:extLst>
          </p:cNvPr>
          <p:cNvSpPr/>
          <p:nvPr/>
        </p:nvSpPr>
        <p:spPr>
          <a:xfrm>
            <a:off x="8505739" y="123825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302887-4FA0-4CD7-8DD9-0206E132214F}"/>
              </a:ext>
            </a:extLst>
          </p:cNvPr>
          <p:cNvSpPr/>
          <p:nvPr/>
        </p:nvSpPr>
        <p:spPr>
          <a:xfrm>
            <a:off x="10492361" y="1238250"/>
            <a:ext cx="804905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D60CF6-284B-4FA4-8BAB-1BEEB54579DC}"/>
              </a:ext>
            </a:extLst>
          </p:cNvPr>
          <p:cNvSpPr/>
          <p:nvPr/>
        </p:nvSpPr>
        <p:spPr>
          <a:xfrm>
            <a:off x="1038140" y="1749100"/>
            <a:ext cx="119071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820B6D2-D693-4477-B392-5F6B78720EBF}"/>
              </a:ext>
            </a:extLst>
          </p:cNvPr>
          <p:cNvSpPr/>
          <p:nvPr/>
        </p:nvSpPr>
        <p:spPr>
          <a:xfrm>
            <a:off x="8505739" y="72740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1BC1AC3-B015-47B3-8216-09717D819126}"/>
              </a:ext>
            </a:extLst>
          </p:cNvPr>
          <p:cNvSpPr/>
          <p:nvPr/>
        </p:nvSpPr>
        <p:spPr>
          <a:xfrm>
            <a:off x="1019082" y="2932217"/>
            <a:ext cx="9757356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góc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tinh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thần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mọi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sự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nguy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CE7FAC-2C0E-47CB-A1FA-322161AE2AC1}"/>
              </a:ext>
            </a:extLst>
          </p:cNvPr>
          <p:cNvSpPr/>
          <p:nvPr/>
        </p:nvSpPr>
        <p:spPr>
          <a:xfrm>
            <a:off x="1019083" y="3622338"/>
            <a:ext cx="8782464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lì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mức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trơ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ra,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gì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F780F-8EA3-4F39-BCB1-831B956F65D5}"/>
              </a:ext>
            </a:extLst>
          </p:cNvPr>
          <p:cNvSpPr/>
          <p:nvPr/>
        </p:nvSpPr>
        <p:spPr>
          <a:xfrm>
            <a:off x="978736" y="4330260"/>
            <a:ext cx="10573149" cy="622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bạo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việc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thường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e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e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ngại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4AFE53A-310D-476A-9C73-3BE80F35A1B4}"/>
              </a:ext>
            </a:extLst>
          </p:cNvPr>
          <p:cNvSpPr/>
          <p:nvPr/>
        </p:nvSpPr>
        <p:spPr>
          <a:xfrm>
            <a:off x="978736" y="5185666"/>
            <a:ext cx="10318529" cy="953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quả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quyết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tâm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dung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khí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nguy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hiểm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việc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cần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phải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D497CE-4192-49D1-BBEA-44093350BA92}"/>
              </a:ext>
            </a:extLst>
          </p:cNvPr>
          <p:cNvSpPr/>
          <p:nvPr/>
        </p:nvSpPr>
        <p:spPr>
          <a:xfrm>
            <a:off x="2338961" y="1730050"/>
            <a:ext cx="158533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04E117-0B84-4559-A66A-3480848AAA8F}"/>
              </a:ext>
            </a:extLst>
          </p:cNvPr>
          <p:cNvSpPr/>
          <p:nvPr/>
        </p:nvSpPr>
        <p:spPr>
          <a:xfrm>
            <a:off x="4072511" y="1730050"/>
            <a:ext cx="97573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4C74C5-8259-40F2-B307-F3AB7B0C690A}"/>
              </a:ext>
            </a:extLst>
          </p:cNvPr>
          <p:cNvSpPr/>
          <p:nvPr/>
        </p:nvSpPr>
        <p:spPr>
          <a:xfrm>
            <a:off x="10461847" y="1730050"/>
            <a:ext cx="79732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9DA44BE-82EC-4E55-8633-7CE2B39E9907}"/>
              </a:ext>
            </a:extLst>
          </p:cNvPr>
          <p:cNvSpPr/>
          <p:nvPr/>
        </p:nvSpPr>
        <p:spPr>
          <a:xfrm>
            <a:off x="1019082" y="2240900"/>
            <a:ext cx="79732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2027088-2E4D-44BA-A7A1-441B95740146}"/>
              </a:ext>
            </a:extLst>
          </p:cNvPr>
          <p:cNvSpPr/>
          <p:nvPr/>
        </p:nvSpPr>
        <p:spPr>
          <a:xfrm>
            <a:off x="1940300" y="2240900"/>
            <a:ext cx="169824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14DB4C98-47C4-433E-A875-7225C2977DA8}"/>
              </a:ext>
            </a:extLst>
          </p:cNvPr>
          <p:cNvSpPr txBox="1"/>
          <p:nvPr/>
        </p:nvSpPr>
        <p:spPr>
          <a:xfrm>
            <a:off x="978736" y="727400"/>
            <a:ext cx="10318530" cy="230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32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-911865" y="-180493"/>
            <a:ext cx="7282244" cy="1193800"/>
          </a:xfrm>
          <a:prstGeom prst="rect">
            <a:avLst/>
          </a:prstGeom>
        </p:spPr>
      </p:pic>
      <p:sp>
        <p:nvSpPr>
          <p:cNvPr id="7" name="Chỗ dành sẵn cho Nội dung 3">
            <a:extLst>
              <a:ext uri="{FF2B5EF4-FFF2-40B4-BE49-F238E27FC236}">
                <a16:creationId xmlns:a16="http://schemas.microsoft.com/office/drawing/2014/main" id="{5720B3FF-5873-49EC-A814-FFBC7C386553}"/>
              </a:ext>
            </a:extLst>
          </p:cNvPr>
          <p:cNvSpPr txBox="1">
            <a:spLocks/>
          </p:cNvSpPr>
          <p:nvPr/>
        </p:nvSpPr>
        <p:spPr>
          <a:xfrm>
            <a:off x="878784" y="1044932"/>
            <a:ext cx="10494066" cy="2623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u="sng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BE06EFF1-CF04-42FC-AE69-2B4CEA67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4500616" y="3745624"/>
            <a:ext cx="3003769" cy="3355509"/>
          </a:xfrm>
          <a:prstGeom prst="rect">
            <a:avLst/>
          </a:prstGeom>
        </p:spPr>
      </p:pic>
      <p:sp>
        <p:nvSpPr>
          <p:cNvPr id="12" name="Chỗ dành sẵn cho Nội dung 3">
            <a:extLst>
              <a:ext uri="{FF2B5EF4-FFF2-40B4-BE49-F238E27FC236}">
                <a16:creationId xmlns:a16="http://schemas.microsoft.com/office/drawing/2014/main" id="{DA28429D-F0FB-4EBF-A2CE-B9955610AC99}"/>
              </a:ext>
            </a:extLst>
          </p:cNvPr>
          <p:cNvSpPr txBox="1">
            <a:spLocks/>
          </p:cNvSpPr>
          <p:nvPr/>
        </p:nvSpPr>
        <p:spPr>
          <a:xfrm rot="21157316">
            <a:off x="918682" y="4042484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Chỗ dành sẵn cho Nội dung 3">
            <a:extLst>
              <a:ext uri="{FF2B5EF4-FFF2-40B4-BE49-F238E27FC236}">
                <a16:creationId xmlns:a16="http://schemas.microsoft.com/office/drawing/2014/main" id="{05BA0C9F-CAEB-4E2F-B90E-76C48B2E3E36}"/>
              </a:ext>
            </a:extLst>
          </p:cNvPr>
          <p:cNvSpPr txBox="1">
            <a:spLocks/>
          </p:cNvSpPr>
          <p:nvPr/>
        </p:nvSpPr>
        <p:spPr>
          <a:xfrm rot="351722">
            <a:off x="7068034" y="5045907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835" y="-142266"/>
            <a:ext cx="7282244" cy="11938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E06EFF1-CF04-42FC-AE69-2B4CEA67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4367442" y="4123297"/>
            <a:ext cx="2665685" cy="2977836"/>
          </a:xfrm>
          <a:prstGeom prst="rect">
            <a:avLst/>
          </a:prstGeom>
        </p:spPr>
      </p:pic>
      <p:sp>
        <p:nvSpPr>
          <p:cNvPr id="12" name="Chỗ dành sẵn cho Nội dung 3">
            <a:extLst>
              <a:ext uri="{FF2B5EF4-FFF2-40B4-BE49-F238E27FC236}">
                <a16:creationId xmlns:a16="http://schemas.microsoft.com/office/drawing/2014/main" id="{DA28429D-F0FB-4EBF-A2CE-B9955610AC99}"/>
              </a:ext>
            </a:extLst>
          </p:cNvPr>
          <p:cNvSpPr txBox="1">
            <a:spLocks/>
          </p:cNvSpPr>
          <p:nvPr/>
        </p:nvSpPr>
        <p:spPr>
          <a:xfrm rot="21157316">
            <a:off x="728183" y="4899733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Chỗ dành sẵn cho Nội dung 3">
            <a:extLst>
              <a:ext uri="{FF2B5EF4-FFF2-40B4-BE49-F238E27FC236}">
                <a16:creationId xmlns:a16="http://schemas.microsoft.com/office/drawing/2014/main" id="{05BA0C9F-CAEB-4E2F-B90E-76C48B2E3E36}"/>
              </a:ext>
            </a:extLst>
          </p:cNvPr>
          <p:cNvSpPr txBox="1">
            <a:spLocks/>
          </p:cNvSpPr>
          <p:nvPr/>
        </p:nvSpPr>
        <p:spPr>
          <a:xfrm rot="351722">
            <a:off x="7068035" y="902216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Hộp Văn bản 7">
            <a:extLst>
              <a:ext uri="{FF2B5EF4-FFF2-40B4-BE49-F238E27FC236}">
                <a16:creationId xmlns:a16="http://schemas.microsoft.com/office/drawing/2014/main" id="{B19625D6-7604-4B70-A2B9-DD24B918B1D4}"/>
              </a:ext>
            </a:extLst>
          </p:cNvPr>
          <p:cNvSpPr txBox="1"/>
          <p:nvPr/>
        </p:nvSpPr>
        <p:spPr>
          <a:xfrm>
            <a:off x="552450" y="963286"/>
            <a:ext cx="4533900" cy="363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thầ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85502151-CEB8-45E6-9429-EA28A5C793F4}"/>
              </a:ext>
            </a:extLst>
          </p:cNvPr>
          <p:cNvSpPr txBox="1"/>
          <p:nvPr/>
        </p:nvSpPr>
        <p:spPr>
          <a:xfrm>
            <a:off x="6188764" y="3064808"/>
            <a:ext cx="5619750" cy="302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1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36006">
            <a:off x="5521928" y="761421"/>
            <a:ext cx="7282244" cy="1193800"/>
          </a:xfrm>
          <a:prstGeom prst="rect">
            <a:avLst/>
          </a:prstGeom>
        </p:spPr>
      </p:pic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C4E01F1E-DD8B-4F0D-9A4A-65E8F9A4C0A6}"/>
              </a:ext>
            </a:extLst>
          </p:cNvPr>
          <p:cNvSpPr txBox="1"/>
          <p:nvPr/>
        </p:nvSpPr>
        <p:spPr>
          <a:xfrm>
            <a:off x="0" y="585814"/>
            <a:ext cx="6188764" cy="363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thầ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7">
            <a:extLst>
              <a:ext uri="{FF2B5EF4-FFF2-40B4-BE49-F238E27FC236}">
                <a16:creationId xmlns:a16="http://schemas.microsoft.com/office/drawing/2014/main" id="{BAEC3BC0-0E68-4656-98B7-EB56ED8C83C9}"/>
              </a:ext>
            </a:extLst>
          </p:cNvPr>
          <p:cNvSpPr txBox="1"/>
          <p:nvPr/>
        </p:nvSpPr>
        <p:spPr>
          <a:xfrm>
            <a:off x="5067300" y="3198158"/>
            <a:ext cx="6741214" cy="302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877BA5FC-ABE4-4363-BF1C-0CBF556871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1757416" y="4225400"/>
            <a:ext cx="2574285" cy="28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66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3512A8-3BC7-4C6D-B433-5F36C61D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323850"/>
            <a:ext cx="5472113" cy="3620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85152-12DC-409D-9953-A2F35237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5892" y="2333602"/>
            <a:ext cx="5526058" cy="414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4189E00-2F7D-4CEB-B088-280DF214B3F4}"/>
              </a:ext>
            </a:extLst>
          </p:cNvPr>
          <p:cNvSpPr/>
          <p:nvPr/>
        </p:nvSpPr>
        <p:spPr>
          <a:xfrm>
            <a:off x="414337" y="4210050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Nam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lớp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8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cứu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đuối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trao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tặng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Huy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hiệu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Tuổi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trẻ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dũng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68ADF32-FA9A-4363-886E-DB85024DF66D}"/>
              </a:ext>
            </a:extLst>
          </p:cNvPr>
          <p:cNvSpPr/>
          <p:nvPr/>
        </p:nvSpPr>
        <p:spPr>
          <a:xfrm>
            <a:off x="6477000" y="1143000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Võ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Thị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Sáu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khuất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hiên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ngang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giây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phút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cuối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1727B383-6D26-4F26-B8AC-B82F45E1D9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4"/>
          <a:stretch>
            <a:fillRect/>
          </a:stretch>
        </p:blipFill>
        <p:spPr>
          <a:xfrm>
            <a:off x="2445844" y="5133282"/>
            <a:ext cx="1630856" cy="18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3512A8-3BC7-4C6D-B433-5F36C61D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4337" y="323850"/>
            <a:ext cx="5072063" cy="4108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85152-12DC-409D-9953-A2F35237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62650" y="2366804"/>
            <a:ext cx="5829300" cy="387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4189E00-2F7D-4CEB-B088-280DF214B3F4}"/>
              </a:ext>
            </a:extLst>
          </p:cNvPr>
          <p:cNvSpPr/>
          <p:nvPr/>
        </p:nvSpPr>
        <p:spPr>
          <a:xfrm>
            <a:off x="357187" y="4733925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Phút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giây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tử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Nguyễn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Văn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Trỗi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thản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Đế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quốc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Mỹ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xử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bắn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68ADF32-FA9A-4363-886E-DB85024DF66D}"/>
              </a:ext>
            </a:extLst>
          </p:cNvPr>
          <p:cNvSpPr/>
          <p:nvPr/>
        </p:nvSpPr>
        <p:spPr>
          <a:xfrm>
            <a:off x="5962650" y="914400"/>
            <a:ext cx="5753100" cy="10858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sĩ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Nguyễn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Đức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Mạnh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dũng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đấu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tội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phạm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gặp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nạn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UTM Avo" panose="02040603050506020204" pitchFamily="18" charset="0"/>
              </a:rPr>
              <a:t>trao bằng khen gương Người tốt, việc tốt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CF49428F-4DE7-4BBF-A8DA-1D741F2076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4"/>
          <a:stretch>
            <a:fillRect/>
          </a:stretch>
        </p:blipFill>
        <p:spPr>
          <a:xfrm>
            <a:off x="2445844" y="5591174"/>
            <a:ext cx="1220961" cy="136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39087">
            <a:off x="7236427" y="-324430"/>
            <a:ext cx="7282244" cy="11938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C759685D-29BA-4775-B3A2-C08E95FAD8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>
            <a:off x="9850706" y="4610099"/>
            <a:ext cx="2341294" cy="2615459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DF21F1C-8768-4792-9AFD-A04426FC4CCE}"/>
              </a:ext>
            </a:extLst>
          </p:cNvPr>
          <p:cNvSpPr txBox="1"/>
          <p:nvPr/>
        </p:nvSpPr>
        <p:spPr>
          <a:xfrm>
            <a:off x="933450" y="766296"/>
            <a:ext cx="10534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A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B.</a:t>
            </a:r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C795D657-BFC0-491A-B1F6-3AA7F8679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856126"/>
              </p:ext>
            </p:extLst>
          </p:nvPr>
        </p:nvGraphicFramePr>
        <p:xfrm>
          <a:off x="1186069" y="1909900"/>
          <a:ext cx="1981202" cy="3219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2">
                  <a:extLst>
                    <a:ext uri="{9D8B030D-6E8A-4147-A177-3AD203B41FA5}">
                      <a16:colId xmlns:a16="http://schemas.microsoft.com/office/drawing/2014/main" val="1227945987"/>
                    </a:ext>
                  </a:extLst>
                </a:gridCol>
              </a:tblGrid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09519"/>
                  </a:ext>
                </a:extLst>
              </a:tr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endParaRPr lang="en-US" sz="2800" b="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1"/>
                  </a:ext>
                </a:extLst>
              </a:tr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lì</a:t>
                      </a:r>
                      <a:endParaRPr lang="en-US" sz="2800" b="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59649"/>
                  </a:ext>
                </a:extLst>
              </a:tr>
            </a:tbl>
          </a:graphicData>
        </a:graphic>
      </p:graphicFrame>
      <p:graphicFrame>
        <p:nvGraphicFramePr>
          <p:cNvPr id="12" name="Bảng 8">
            <a:extLst>
              <a:ext uri="{FF2B5EF4-FFF2-40B4-BE49-F238E27FC236}">
                <a16:creationId xmlns:a16="http://schemas.microsoft.com/office/drawing/2014/main" id="{C6BD48BD-D7AA-4296-A04C-2EAB247CF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833880"/>
              </p:ext>
            </p:extLst>
          </p:nvPr>
        </p:nvGraphicFramePr>
        <p:xfrm>
          <a:off x="4851323" y="1909901"/>
          <a:ext cx="4999383" cy="321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9383">
                  <a:extLst>
                    <a:ext uri="{9D8B030D-6E8A-4147-A177-3AD203B41FA5}">
                      <a16:colId xmlns:a16="http://schemas.microsoft.com/office/drawing/2014/main" val="1227945987"/>
                    </a:ext>
                  </a:extLst>
                </a:gridCol>
              </a:tblGrid>
              <a:tr h="902954">
                <a:tc>
                  <a:txBody>
                    <a:bodyPr/>
                    <a:lstStyle/>
                    <a:p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Chống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chọi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kiên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cường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lùi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bước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09519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Gan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mức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trơ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ra,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biết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sợ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là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gì</a:t>
                      </a:r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1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en-US" sz="280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59649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20BE73-A413-4993-9C1B-C7F99054CA5C}"/>
              </a:ext>
            </a:extLst>
          </p:cNvPr>
          <p:cNvCxnSpPr/>
          <p:nvPr/>
        </p:nvCxnSpPr>
        <p:spPr>
          <a:xfrm>
            <a:off x="3167271" y="2305050"/>
            <a:ext cx="1684052" cy="2381250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F8111D-8D05-4359-8067-DC9E72D7DC1D}"/>
              </a:ext>
            </a:extLst>
          </p:cNvPr>
          <p:cNvCxnSpPr>
            <a:cxnSpLocks/>
          </p:cNvCxnSpPr>
          <p:nvPr/>
        </p:nvCxnSpPr>
        <p:spPr>
          <a:xfrm flipV="1">
            <a:off x="3167271" y="2457450"/>
            <a:ext cx="1684052" cy="1038225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8B5777-40C8-4513-A3D5-2BE01F6106D7}"/>
              </a:ext>
            </a:extLst>
          </p:cNvPr>
          <p:cNvCxnSpPr>
            <a:cxnSpLocks/>
          </p:cNvCxnSpPr>
          <p:nvPr/>
        </p:nvCxnSpPr>
        <p:spPr>
          <a:xfrm flipV="1">
            <a:off x="3167271" y="3495675"/>
            <a:ext cx="1684052" cy="1038225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9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C704BE23-EB7E-42CB-A16A-0B4EEC12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4202B0A0-082A-4AFD-B99B-A6E89A953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65944">
            <a:off x="-1971005" y="705411"/>
            <a:ext cx="7282244" cy="119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7DDA2-FA18-4B0B-81D1-EF2F8FB4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45" y="-472830"/>
            <a:ext cx="7745361" cy="6858001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C6C2C41A-28C3-40F5-8043-0B01F74D9762}"/>
              </a:ext>
            </a:extLst>
          </p:cNvPr>
          <p:cNvSpPr txBox="1"/>
          <p:nvPr/>
        </p:nvSpPr>
        <p:spPr>
          <a:xfrm>
            <a:off x="2967108" y="1711091"/>
            <a:ext cx="620554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Hỏi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nhanh</a:t>
            </a:r>
            <a:endParaRPr lang="en-US" altLang="zh-CN" sz="88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đáp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lẹ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?</a:t>
            </a:r>
            <a:endParaRPr lang="zh-CN" altLang="en-US" sz="88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A4F3A608-8911-4551-A1EC-C23A17371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260" y="2069225"/>
            <a:ext cx="2172729" cy="233084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68A5C54F-68A8-4D66-9682-63C3025F9C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7710" y="4919412"/>
            <a:ext cx="2064439" cy="221466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7E3E888B-248F-4678-8EBD-A49E7E78DB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4807" y="4334666"/>
            <a:ext cx="1978516" cy="2122494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D137CEB-17CD-4A29-8077-47F6F985C5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9576" y="4765650"/>
            <a:ext cx="2226874" cy="2388925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F3DDFEA0-8CA1-46CD-8D30-A302A41DFD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8173058" y="4837167"/>
            <a:ext cx="2003331" cy="223792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F44DB2D9-8C55-46C8-A52B-99241430EB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 rot="16200000">
            <a:off x="10410141" y="4660376"/>
            <a:ext cx="1969004" cy="2199574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8F8635D7-013D-436A-B948-64B57117A9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 rot="16200000">
            <a:off x="10336000" y="2567367"/>
            <a:ext cx="1836939" cy="2052043"/>
          </a:xfrm>
          <a:prstGeom prst="rect">
            <a:avLst/>
          </a:prstGeom>
        </p:spPr>
      </p:pic>
      <p:sp>
        <p:nvSpPr>
          <p:cNvPr id="18" name="文本框 10">
            <a:extLst>
              <a:ext uri="{FF2B5EF4-FFF2-40B4-BE49-F238E27FC236}">
                <a16:creationId xmlns:a16="http://schemas.microsoft.com/office/drawing/2014/main" id="{8FE102FA-5EEE-42B3-B4E2-6A3DBE2521D6}"/>
              </a:ext>
            </a:extLst>
          </p:cNvPr>
          <p:cNvSpPr txBox="1"/>
          <p:nvPr/>
        </p:nvSpPr>
        <p:spPr>
          <a:xfrm>
            <a:off x="3992149" y="900921"/>
            <a:ext cx="3262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Khởi</a:t>
            </a:r>
            <a:r>
              <a:rPr lang="en-US" altLang="zh-CN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động</a:t>
            </a:r>
            <a:endParaRPr lang="zh-CN" alt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EEAE769F-9487-486A-AD1B-51EB12D30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3876273" y="5205089"/>
            <a:ext cx="2200064" cy="23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0000">
            <a:off x="7084026" y="5257799"/>
            <a:ext cx="7282244" cy="1193800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DF21F1C-8768-4792-9AFD-A04426FC4CCE}"/>
              </a:ext>
            </a:extLst>
          </p:cNvPr>
          <p:cNvSpPr txBox="1"/>
          <p:nvPr/>
        </p:nvSpPr>
        <p:spPr>
          <a:xfrm>
            <a:off x="933450" y="766296"/>
            <a:ext cx="10534650" cy="1022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499BB5-3887-4677-A093-D208457CBC7D}"/>
              </a:ext>
            </a:extLst>
          </p:cNvPr>
          <p:cNvSpPr txBox="1">
            <a:spLocks/>
          </p:cNvSpPr>
          <p:nvPr/>
        </p:nvSpPr>
        <p:spPr>
          <a:xfrm>
            <a:off x="704850" y="2152650"/>
            <a:ext cx="10801350" cy="269866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Anh Kim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………….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 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ở …………,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………… . Anh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……….....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933451" y="4851317"/>
            <a:ext cx="1866900" cy="208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499BB5-3887-4677-A093-D208457CBC7D}"/>
              </a:ext>
            </a:extLst>
          </p:cNvPr>
          <p:cNvSpPr txBox="1">
            <a:spLocks/>
          </p:cNvSpPr>
          <p:nvPr/>
        </p:nvSpPr>
        <p:spPr>
          <a:xfrm>
            <a:off x="704850" y="876300"/>
            <a:ext cx="10801350" cy="21145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Anh Kim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013ABE4-FFA1-444B-B881-FE7FDADED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5"/>
          <a:stretch/>
        </p:blipFill>
        <p:spPr bwMode="auto">
          <a:xfrm>
            <a:off x="1738313" y="3133150"/>
            <a:ext cx="8472487" cy="28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93345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0000">
            <a:off x="7084026" y="5257799"/>
            <a:ext cx="7282244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1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4BEED-1074-4797-88EC-B55D8CA0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62" y="877032"/>
            <a:ext cx="3786188" cy="5009418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F4F98-B82C-4D26-89E5-D43977EE5B29}"/>
              </a:ext>
            </a:extLst>
          </p:cNvPr>
          <p:cNvSpPr/>
          <p:nvPr/>
        </p:nvSpPr>
        <p:spPr>
          <a:xfrm>
            <a:off x="5238750" y="877032"/>
            <a:ext cx="5962649" cy="3829050"/>
          </a:xfrm>
          <a:prstGeom prst="rect">
            <a:avLst/>
          </a:prstGeom>
          <a:solidFill>
            <a:srgbClr val="FFF7E1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(1928 – 1943)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Dền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Nùng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Mạ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Trưwờn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Cao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Anh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Minh.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3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F4F98-B82C-4D26-89E5-D43977EE5B29}"/>
              </a:ext>
            </a:extLst>
          </p:cNvPr>
          <p:cNvSpPr/>
          <p:nvPr/>
        </p:nvSpPr>
        <p:spPr>
          <a:xfrm>
            <a:off x="2704435" y="5553075"/>
            <a:ext cx="6672263" cy="70485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4"/>
              </a:rPr>
              <a:t>youtube.com/watch?v=flsw9R659kE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6A799334-9A3A-4F29-903F-D84C292124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414712" y="877032"/>
            <a:ext cx="4738688" cy="43230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1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F9875D8-EB77-40D9-B212-1620D77D7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544" y="-721849"/>
            <a:ext cx="9125590" cy="9125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88131" y="693778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  <p:sp>
        <p:nvSpPr>
          <p:cNvPr id="30" name="文本框 10">
            <a:extLst>
              <a:ext uri="{FF2B5EF4-FFF2-40B4-BE49-F238E27FC236}">
                <a16:creationId xmlns:a16="http://schemas.microsoft.com/office/drawing/2014/main" id="{6C26BBD1-DDAF-47B4-90CB-EFEC415B5170}"/>
              </a:ext>
            </a:extLst>
          </p:cNvPr>
          <p:cNvSpPr txBox="1"/>
          <p:nvPr/>
        </p:nvSpPr>
        <p:spPr>
          <a:xfrm>
            <a:off x="2625513" y="2043582"/>
            <a:ext cx="757130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8000" dirty="0" err="1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8000" dirty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8000" dirty="0" err="1" smtClean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r>
              <a:rPr lang="en-US" altLang="zh-CN" sz="8000" dirty="0" smtClean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( </a:t>
            </a:r>
            <a:r>
              <a:rPr lang="en-US" altLang="zh-CN" sz="8000" dirty="0" err="1" smtClean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tiếp</a:t>
            </a:r>
            <a:r>
              <a:rPr lang="en-US" altLang="zh-CN" sz="8000" dirty="0" smtClean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)</a:t>
            </a:r>
            <a:endParaRPr lang="zh-CN" altLang="en-US" sz="8000" dirty="0">
              <a:solidFill>
                <a:srgbClr val="A9E3E6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31" name="文本框 10">
            <a:extLst>
              <a:ext uri="{FF2B5EF4-FFF2-40B4-BE49-F238E27FC236}">
                <a16:creationId xmlns:a16="http://schemas.microsoft.com/office/drawing/2014/main" id="{8B9D5767-5581-4BD0-8A9C-FDCCEF482C2A}"/>
              </a:ext>
            </a:extLst>
          </p:cNvPr>
          <p:cNvSpPr txBox="1"/>
          <p:nvPr/>
        </p:nvSpPr>
        <p:spPr>
          <a:xfrm>
            <a:off x="2781299" y="2049170"/>
            <a:ext cx="73100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80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80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8000" dirty="0" err="1" smtClean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r>
              <a:rPr lang="en-US" altLang="zh-CN" sz="8000" dirty="0" smtClean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( </a:t>
            </a:r>
            <a:r>
              <a:rPr lang="en-US" altLang="zh-CN" sz="8000" dirty="0" err="1" smtClean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tiếp</a:t>
            </a:r>
            <a:r>
              <a:rPr lang="en-US" altLang="zh-CN" sz="8000" dirty="0" smtClean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)</a:t>
            </a:r>
            <a:endParaRPr lang="zh-CN" altLang="en-US" sz="80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F33F45-8517-429A-9549-E126871FB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15218" y="3840946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2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8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7" name="7-Point Star 6">
            <a:extLst/>
          </p:cNvPr>
          <p:cNvSpPr/>
          <p:nvPr/>
        </p:nvSpPr>
        <p:spPr>
          <a:xfrm>
            <a:off x="2127250" y="1381125"/>
            <a:ext cx="2133600" cy="914400"/>
          </a:xfrm>
          <a:prstGeom prst="star7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Bài 1: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54500" y="1536700"/>
            <a:ext cx="65595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</a:t>
            </a:r>
            <a:r>
              <a:rPr lang="vi-VN" altLang="en-US" sz="30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nghĩa </a:t>
            </a:r>
            <a:r>
              <a:rPr lang="vi-VN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và những từ </a:t>
            </a:r>
            <a:r>
              <a:rPr lang="vi-VN" altLang="en-US" sz="30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nghĩa</a:t>
            </a:r>
            <a:r>
              <a:rPr lang="vi-VN" altLang="en-US" sz="3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với từ 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cảm.</a:t>
            </a:r>
            <a:endParaRPr lang="vi-VN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89250" y="2582863"/>
            <a:ext cx="7620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Dũng cảm </a:t>
            </a:r>
            <a:r>
              <a:rPr lang="en-US" altLang="en-US">
                <a:latin typeface="Times New Roman" panose="02020603050405020304" pitchFamily="18" charset="0"/>
              </a:rPr>
              <a:t>: có dũng khí, dám đương đầu với khó khăn nguy hiểm</a:t>
            </a:r>
            <a:r>
              <a:rPr lang="en-US" altLang="en-US" sz="180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98775" y="3932238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- Từ cùng nghĩa:</a:t>
            </a:r>
            <a:endParaRPr lang="en-US" altLang="en-US" sz="1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98775" y="4621213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- Từ trái nghĩa:</a:t>
            </a:r>
            <a:endParaRPr lang="en-US" altLang="en-US" sz="1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71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14" name="TextBox 13">
            <a:extLst/>
          </p:cNvPr>
          <p:cNvSpPr txBox="1"/>
          <p:nvPr/>
        </p:nvSpPr>
        <p:spPr>
          <a:xfrm>
            <a:off x="2714625" y="1225551"/>
            <a:ext cx="7704137" cy="2060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vi-VN" sz="3200" dirty="0">
                <a:solidFill>
                  <a:srgbClr val="C00000"/>
                </a:solidFill>
                <a:cs typeface="Times New Roman" pitchFamily="18" charset="0"/>
              </a:rPr>
              <a:t>Từ cùng nghĩa với dũng cảm:</a:t>
            </a:r>
          </a:p>
          <a:p>
            <a:pPr>
              <a:defRPr/>
            </a:pPr>
            <a:r>
              <a:rPr lang="vi-VN" sz="3200" dirty="0">
                <a:cs typeface="Times New Roman" pitchFamily="18" charset="0"/>
              </a:rPr>
              <a:t>Gan dạ, anh dũng, can trường, gan góc, gan lì, bạo gan, quả cảm,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anh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hùng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táo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bạo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gan</a:t>
            </a:r>
            <a:r>
              <a:rPr lang="en-US" sz="3200" dirty="0">
                <a:cs typeface="Times New Roman" pitchFamily="18" charset="0"/>
              </a:rPr>
              <a:t>,…</a:t>
            </a:r>
          </a:p>
        </p:txBody>
      </p:sp>
      <p:sp>
        <p:nvSpPr>
          <p:cNvPr id="15" name="TextBox 14">
            <a:extLst/>
          </p:cNvPr>
          <p:cNvSpPr txBox="1"/>
          <p:nvPr/>
        </p:nvSpPr>
        <p:spPr>
          <a:xfrm>
            <a:off x="2743200" y="3794126"/>
            <a:ext cx="7704137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vi-VN" sz="3200" dirty="0">
                <a:solidFill>
                  <a:srgbClr val="C00000"/>
                </a:solidFill>
                <a:cs typeface="Times New Roman" pitchFamily="18" charset="0"/>
              </a:rPr>
              <a:t>Từ trái nghĩa với dũng cảm: </a:t>
            </a:r>
          </a:p>
          <a:p>
            <a:pPr>
              <a:defRPr/>
            </a:pPr>
            <a:r>
              <a:rPr lang="vi-VN" sz="3200" dirty="0">
                <a:cs typeface="Times New Roman" pitchFamily="18" charset="0"/>
              </a:rPr>
              <a:t>Nhát gan, nhút nhát, hèn nhát, hèn hạ,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hèn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mạt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nhu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nhược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khiếp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nhược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bạc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nhược</a:t>
            </a:r>
            <a:r>
              <a:rPr lang="en-US" sz="3200" dirty="0"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81982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4" name="7-Point Star 3">
            <a:extLst/>
          </p:cNvPr>
          <p:cNvSpPr/>
          <p:nvPr/>
        </p:nvSpPr>
        <p:spPr>
          <a:xfrm>
            <a:off x="1720851" y="1403350"/>
            <a:ext cx="2376487" cy="1079500"/>
          </a:xfrm>
          <a:prstGeom prst="star7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Bài 2: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97338" y="1651000"/>
            <a:ext cx="6661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một trong các từ tìm được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178051" y="2727325"/>
            <a:ext cx="7993062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Muốn đặt câu đúng em phải nắm được nghĩa của các từ, xem từ ấy được sử dụng trong </a:t>
            </a:r>
            <a:r>
              <a:rPr lang="en-US" sz="3200" dirty="0" err="1">
                <a:solidFill>
                  <a:srgbClr val="00B050"/>
                </a:solidFill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cs typeface="Times New Roman" pitchFamily="18" charset="0"/>
              </a:rPr>
              <a:t>cảnh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nào, nói về phẩm chất gì, của ai.</a:t>
            </a:r>
            <a:endParaRPr lang="en-US" sz="3200" dirty="0">
              <a:solidFill>
                <a:srgbClr val="00B050"/>
              </a:solidFill>
              <a:cs typeface="Times New Roman" pitchFamily="18" charset="0"/>
            </a:endParaRPr>
          </a:p>
          <a:p>
            <a:pPr>
              <a:defRPr/>
            </a:pPr>
            <a:endParaRPr lang="en-US" sz="3200" dirty="0"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47938" y="4552950"/>
            <a:ext cx="76327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vốn </a:t>
            </a:r>
            <a:r>
              <a:rPr lang="vi-VN" altLang="en-US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 gan </a:t>
            </a:r>
            <a:r>
              <a:rPr lang="vi-V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không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 đi trong đêm tối.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48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926142" y="926588"/>
            <a:ext cx="1657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2243138" y="1844675"/>
            <a:ext cx="81408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3640267" y="3502025"/>
            <a:ext cx="55451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-……………….. bênh vực lẽ phải</a:t>
            </a:r>
            <a:endParaRPr lang="vi-VN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3681542" y="4348163"/>
            <a:ext cx="5545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thế ……………………</a:t>
            </a:r>
            <a:endParaRPr lang="vi-VN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3699004" y="5110163"/>
            <a:ext cx="5545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-hi sinh ………………………….</a:t>
            </a:r>
            <a:endParaRPr lang="vi-VN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40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4926012" y="1153318"/>
            <a:ext cx="1657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2076451" y="2239742"/>
            <a:ext cx="80581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251200" y="3709988"/>
            <a:ext cx="55451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dũng cảm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 vực lẽ phải</a:t>
            </a:r>
            <a:endParaRPr lang="vi-VN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3270250" y="4414838"/>
            <a:ext cx="5545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thế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dũng mãnh  </a:t>
            </a:r>
            <a:endParaRPr lang="vi-VN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3346450" y="5005388"/>
            <a:ext cx="55451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hi sinh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dũng  </a:t>
            </a:r>
            <a:endParaRPr lang="vi-VN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63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5219" y="3704896"/>
            <a:ext cx="3163176" cy="339336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24FCBF1-44D6-4264-ADF3-40E2C757F991}"/>
              </a:ext>
            </a:extLst>
          </p:cNvPr>
          <p:cNvGrpSpPr/>
          <p:nvPr/>
        </p:nvGrpSpPr>
        <p:grpSpPr>
          <a:xfrm>
            <a:off x="1891459" y="1620113"/>
            <a:ext cx="6116475" cy="1697476"/>
            <a:chOff x="799411" y="2283307"/>
            <a:chExt cx="3733800" cy="2218996"/>
          </a:xfrm>
        </p:grpSpPr>
        <p:sp>
          <p:nvSpPr>
            <p:cNvPr id="7" name="对话气泡: 圆角矩形 6">
              <a:extLst>
                <a:ext uri="{FF2B5EF4-FFF2-40B4-BE49-F238E27FC236}">
                  <a16:creationId xmlns:a16="http://schemas.microsoft.com/office/drawing/2014/main" id="{9B4F9A15-DE08-470F-A183-0E9569C3FC8A}"/>
                </a:ext>
              </a:extLst>
            </p:cNvPr>
            <p:cNvSpPr/>
            <p:nvPr/>
          </p:nvSpPr>
          <p:spPr>
            <a:xfrm>
              <a:off x="799411" y="2283307"/>
              <a:ext cx="3733800" cy="2218996"/>
            </a:xfrm>
            <a:prstGeom prst="wedgeRoundRectCallout">
              <a:avLst>
                <a:gd name="adj1" fmla="val -2236"/>
                <a:gd name="adj2" fmla="val 70509"/>
                <a:gd name="adj3" fmla="val 16667"/>
              </a:avLst>
            </a:prstGeom>
            <a:solidFill>
              <a:srgbClr val="F2A068"/>
            </a:solidFill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86CF9EF-A987-4CDC-93BA-5A579F3139B4}"/>
                </a:ext>
              </a:extLst>
            </p:cNvPr>
            <p:cNvSpPr txBox="1"/>
            <p:nvPr/>
          </p:nvSpPr>
          <p:spPr>
            <a:xfrm>
              <a:off x="1246043" y="2568035"/>
              <a:ext cx="2840533" cy="1305716"/>
            </a:xfrm>
            <a:prstGeom prst="rect">
              <a:avLst/>
            </a:prstGeom>
            <a:solidFill>
              <a:srgbClr val="F2A068"/>
            </a:solidFill>
            <a:effectLst>
              <a:reflection blurRad="6350" stA="50000" endA="300" endPos="38500" dist="508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UTM Avo" panose="02040603050506020204" pitchFamily="18" charset="0"/>
                  <a:ea typeface="华文彩云" panose="02010800040101010101" pitchFamily="2" charset="-122"/>
                </a:rPr>
                <a:t>Ở bài trước chúng ta </a:t>
              </a:r>
            </a:p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UTM Avo" panose="02040603050506020204" pitchFamily="18" charset="0"/>
                  <a:ea typeface="华文彩云" panose="02010800040101010101" pitchFamily="2" charset="-122"/>
                </a:rPr>
                <a:t>đã học kiểu câu gì ?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556ACED-C885-43A9-B05B-2E705041D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9342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/>
          </p:cNvPr>
          <p:cNvSpPr/>
          <p:nvPr/>
        </p:nvSpPr>
        <p:spPr>
          <a:xfrm>
            <a:off x="1524000" y="26988"/>
            <a:ext cx="9144000" cy="8382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Dế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Mèn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dũng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bênh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vực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lẽ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xóa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áp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bức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52330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6200"/>
            <a:ext cx="9144000" cy="69342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/>
          </p:cNvPr>
          <p:cNvSpPr/>
          <p:nvPr/>
        </p:nvSpPr>
        <p:spPr>
          <a:xfrm>
            <a:off x="1524000" y="82550"/>
            <a:ext cx="9144000" cy="6858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dũng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mãnh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quân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tiến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Độc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Lập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3402698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Copy of picture58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051"/>
            <a:ext cx="9144000" cy="652462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/>
          </p:cNvPr>
          <p:cNvSpPr/>
          <p:nvPr/>
        </p:nvSpPr>
        <p:spPr>
          <a:xfrm>
            <a:off x="1524000" y="5334001"/>
            <a:ext cx="9144000" cy="120967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Chị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Võ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Sáu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hi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anh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quân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thù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154876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5068886" y="1063370"/>
            <a:ext cx="1296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2895600" y="1990725"/>
            <a:ext cx="75961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thành ngữ sau, những thành ngữ nào nói về lòng dũng cảm?</a:t>
            </a:r>
            <a:endParaRPr lang="vi-VN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/>
          </p:cNvPr>
          <p:cNvCxnSpPr/>
          <p:nvPr/>
        </p:nvCxnSpPr>
        <p:spPr>
          <a:xfrm>
            <a:off x="4924425" y="3957637"/>
            <a:ext cx="19415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/>
          </p:cNvPr>
          <p:cNvCxnSpPr/>
          <p:nvPr/>
        </p:nvCxnSpPr>
        <p:spPr>
          <a:xfrm>
            <a:off x="2525713" y="4568825"/>
            <a:ext cx="19415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282825" y="3449637"/>
            <a:ext cx="80613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chìm bảy nổi; vào sinh ra tử;  cày sâu cuốc bẫm;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 vàng dạ sắt; nhường cơm sẻ áo; chân lấm tay bùn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041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4" name="Right Arrow 3">
            <a:extLst/>
          </p:cNvPr>
          <p:cNvSpPr/>
          <p:nvPr/>
        </p:nvSpPr>
        <p:spPr>
          <a:xfrm>
            <a:off x="1997076" y="1301237"/>
            <a:ext cx="3168650" cy="151288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 chìm bảy nổi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>
            <a:extLst/>
          </p:cNvPr>
          <p:cNvSpPr/>
          <p:nvPr/>
        </p:nvSpPr>
        <p:spPr>
          <a:xfrm>
            <a:off x="5454651" y="1480625"/>
            <a:ext cx="4679950" cy="11525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sống phiêu dạt, long đong, chịu nhiều khổ sở vất vả.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dirty="0"/>
          </a:p>
        </p:txBody>
      </p:sp>
      <p:sp>
        <p:nvSpPr>
          <p:cNvPr id="7" name="Right Arrow 6">
            <a:extLst/>
          </p:cNvPr>
          <p:cNvSpPr/>
          <p:nvPr/>
        </p:nvSpPr>
        <p:spPr>
          <a:xfrm>
            <a:off x="2046289" y="3053837"/>
            <a:ext cx="3163887" cy="151288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Vào sinh ra tử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>
            <a:extLst/>
          </p:cNvPr>
          <p:cNvSpPr/>
          <p:nvPr/>
        </p:nvSpPr>
        <p:spPr>
          <a:xfrm>
            <a:off x="5462589" y="3233225"/>
            <a:ext cx="4679950" cy="11525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trải qua nhiều trận mạc, đầy nguy hiểm, kề bên cái chết.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Arrow 8">
            <a:extLst/>
          </p:cNvPr>
          <p:cNvSpPr/>
          <p:nvPr/>
        </p:nvSpPr>
        <p:spPr>
          <a:xfrm>
            <a:off x="2146301" y="4619112"/>
            <a:ext cx="3160713" cy="151288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Cày sâu cuốc bẫm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>
            <a:extLst/>
          </p:cNvPr>
          <p:cNvSpPr/>
          <p:nvPr/>
        </p:nvSpPr>
        <p:spPr>
          <a:xfrm>
            <a:off x="5578476" y="4800087"/>
            <a:ext cx="4679950" cy="11525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làm ăn cần cù, chăm chỉ</a:t>
            </a:r>
            <a:r>
              <a:rPr lang="vi-V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44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337277" y="152398"/>
            <a:ext cx="7282244" cy="1193800"/>
          </a:xfrm>
          <a:prstGeom prst="rect">
            <a:avLst/>
          </a:prstGeom>
        </p:spPr>
      </p:pic>
      <p:sp>
        <p:nvSpPr>
          <p:cNvPr id="11" name="Right Arrow 10">
            <a:extLst/>
          </p:cNvPr>
          <p:cNvSpPr/>
          <p:nvPr/>
        </p:nvSpPr>
        <p:spPr>
          <a:xfrm>
            <a:off x="1881187" y="1355725"/>
            <a:ext cx="3313113" cy="15113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Gan vàng dạ sắt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>
            <a:extLst/>
          </p:cNvPr>
          <p:cNvSpPr/>
          <p:nvPr/>
        </p:nvSpPr>
        <p:spPr>
          <a:xfrm>
            <a:off x="1881187" y="2867025"/>
            <a:ext cx="3313113" cy="151288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Nhường cơm sẻ áo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>
            <a:extLst/>
          </p:cNvPr>
          <p:cNvSpPr/>
          <p:nvPr/>
        </p:nvSpPr>
        <p:spPr>
          <a:xfrm>
            <a:off x="1881187" y="4413250"/>
            <a:ext cx="3313113" cy="151288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Chân lấm tay bùn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>
            <a:extLst/>
          </p:cNvPr>
          <p:cNvSpPr/>
          <p:nvPr/>
        </p:nvSpPr>
        <p:spPr>
          <a:xfrm>
            <a:off x="5435600" y="1449387"/>
            <a:ext cx="4537075" cy="13001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gan dạ, dũng cảm, không nao núng trước khó khăn nguy hiểm.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>
            <a:extLst/>
          </p:cNvPr>
          <p:cNvSpPr/>
          <p:nvPr/>
        </p:nvSpPr>
        <p:spPr>
          <a:xfrm>
            <a:off x="5435600" y="4549775"/>
            <a:ext cx="4537075" cy="11953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chỉ sự lao động vất vả, cực nhọc.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>
            <a:extLst/>
          </p:cNvPr>
          <p:cNvSpPr/>
          <p:nvPr/>
        </p:nvSpPr>
        <p:spPr>
          <a:xfrm>
            <a:off x="5435600" y="3048000"/>
            <a:ext cx="4537075" cy="11525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đùm bọc, giúp đỡ, nhường nhịn, san sẻ cho nhau trong khó khăn hoạn nạn.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96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337277" y="152398"/>
            <a:ext cx="7282244" cy="1193800"/>
          </a:xfrm>
          <a:prstGeom prst="rect">
            <a:avLst/>
          </a:prstGeom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4708526" y="1135343"/>
            <a:ext cx="1296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2207420" y="2380223"/>
            <a:ext cx="75961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một trong các thành ngữ vừa tìm được ở bài tập 4.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92488" y="4368287"/>
            <a:ext cx="6264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sinh ra tử.	         Gan vàng dạ sắt.</a:t>
            </a:r>
          </a:p>
        </p:txBody>
      </p:sp>
    </p:spTree>
    <p:extLst>
      <p:ext uri="{BB962C8B-B14F-4D97-AF65-F5344CB8AC3E}">
        <p14:creationId xmlns:p14="http://schemas.microsoft.com/office/powerpoint/2010/main" val="2048260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337277" y="152398"/>
            <a:ext cx="7282244" cy="1193800"/>
          </a:xfrm>
          <a:prstGeom prst="rect">
            <a:avLst/>
          </a:prstGeom>
        </p:spPr>
      </p:pic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2057400" y="176998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Ví dụ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 Hùng là bộ đội, chú đã từng 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 sinh ra tử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chiến trường.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2519363" y="3714667"/>
            <a:ext cx="782955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Chị Võ Thi Sáu là người 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 vàng dạ sắt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3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337277" y="152398"/>
            <a:ext cx="7282244" cy="11938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800601" y="1314450"/>
            <a:ext cx="236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dò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362201" y="2609850"/>
            <a:ext cx="7772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khiến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5255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10809" cy="4376753"/>
            <a:chOff x="380040" y="-16395"/>
            <a:chExt cx="2610809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614478" y="2314102"/>
              <a:ext cx="214193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Chúc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6327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em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1" y="-42433"/>
            <a:ext cx="2051379" cy="2910533"/>
            <a:chOff x="2037390" y="-48070"/>
            <a:chExt cx="2051379" cy="3765376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0" y="1651559"/>
              <a:ext cx="2051379" cy="2065747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3075896" y="-4807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670650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học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70650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tốt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6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720" y="3909848"/>
            <a:ext cx="3005521" cy="32242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E10FF99-7E93-4964-A14B-74F168938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07926">
            <a:off x="-730576" y="970485"/>
            <a:ext cx="5841270" cy="7426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C42930D-46F2-465B-B365-D73D48F60D52}"/>
              </a:ext>
            </a:extLst>
          </p:cNvPr>
          <p:cNvSpPr txBox="1"/>
          <p:nvPr/>
        </p:nvSpPr>
        <p:spPr>
          <a:xfrm>
            <a:off x="4249241" y="864168"/>
            <a:ext cx="6841546" cy="3771318"/>
          </a:xfrm>
          <a:prstGeom prst="cloudCallout">
            <a:avLst>
              <a:gd name="adj1" fmla="val -51108"/>
              <a:gd name="adj2" fmla="val 48672"/>
            </a:avLst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Nêu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thành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phần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chủ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ngữ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trong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câu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kiểu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Ai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gì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3187" y="3553925"/>
            <a:ext cx="3124031" cy="335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DA53F1F-D130-4726-A21E-EA4506AA1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5356" y="-53426"/>
            <a:ext cx="7282244" cy="1193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DB98FAE-0046-470C-A3CB-2DF35DC74796}"/>
              </a:ext>
            </a:extLst>
          </p:cNvPr>
          <p:cNvSpPr txBox="1"/>
          <p:nvPr/>
        </p:nvSpPr>
        <p:spPr>
          <a:xfrm>
            <a:off x="1054256" y="1359614"/>
            <a:ext cx="6614905" cy="2044561"/>
          </a:xfrm>
          <a:prstGeom prst="flowChartDocument">
            <a:avLst/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Nêu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thành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phần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chủ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ngữ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trong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câu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kiểu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Ai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gì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DB98FAE-0046-470C-A3CB-2DF35DC74796}"/>
              </a:ext>
            </a:extLst>
          </p:cNvPr>
          <p:cNvSpPr txBox="1"/>
          <p:nvPr/>
        </p:nvSpPr>
        <p:spPr>
          <a:xfrm>
            <a:off x="631940" y="1094145"/>
            <a:ext cx="10972800" cy="1722883"/>
          </a:xfrm>
          <a:prstGeom prst="flowChartDocument">
            <a:avLst/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0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Xác định thành phần chủ ngữ và vị ngữ trong câu sau: </a:t>
            </a:r>
          </a:p>
          <a:p>
            <a:pPr algn="ctr">
              <a:lnSpc>
                <a:spcPct val="150000"/>
              </a:lnSpc>
            </a:pPr>
            <a:r>
              <a:rPr lang="vi-VN" altLang="zh-CN" sz="3000" b="1" i="1" dirty="0">
                <a:latin typeface="UTM Avo" panose="02040603050506020204" pitchFamily="18" charset="0"/>
                <a:ea typeface="华文彩云" panose="02010800040101010101" pitchFamily="2" charset="-122"/>
              </a:rPr>
              <a:t>“Anh Nguyễn Ngọc Mạnh là 1 tấm gương dũng cảm”.</a:t>
            </a:r>
            <a:endParaRPr lang="en-US" altLang="zh-CN" sz="3000" b="1" i="1" dirty="0">
              <a:latin typeface="UTM Avo" panose="02040603050506020204" pitchFamily="18" charset="0"/>
              <a:ea typeface="华文彩云" panose="02010800040101010101" pitchFamily="2" charset="-122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70147">
            <a:off x="7145939" y="556175"/>
            <a:ext cx="7282244" cy="119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65217-D980-4E9C-8438-F16069539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806" y="2975246"/>
            <a:ext cx="3202859" cy="3202859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ACED0D6-1C56-47B8-9859-6DA92BBDDD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2705460" y="4154129"/>
            <a:ext cx="3147411" cy="33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8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F1589-DBEE-4393-BE8D-CE2BAF6CE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910" y="339214"/>
            <a:ext cx="6223819" cy="622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F29F72-3A9C-4734-9903-75B5990C1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9" r="22904"/>
          <a:stretch/>
        </p:blipFill>
        <p:spPr>
          <a:xfrm>
            <a:off x="442452" y="1976284"/>
            <a:ext cx="4744904" cy="4608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ED4B0-0077-4FCE-94C3-411492D8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562" y="-265471"/>
            <a:ext cx="2691587" cy="2691587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52B1E9F0-3F05-4187-A3E5-EDC04B5A6EDB}"/>
              </a:ext>
            </a:extLst>
          </p:cNvPr>
          <p:cNvSpPr txBox="1"/>
          <p:nvPr/>
        </p:nvSpPr>
        <p:spPr>
          <a:xfrm>
            <a:off x="442452" y="184776"/>
            <a:ext cx="36904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Siêu</a:t>
            </a:r>
            <a:r>
              <a:rPr lang="en-US" altLang="zh-CN" sz="54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nhân</a:t>
            </a:r>
            <a:endParaRPr lang="en-US" altLang="zh-CN" sz="54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đời</a:t>
            </a:r>
            <a:r>
              <a:rPr lang="en-US" altLang="zh-CN" sz="54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thực</a:t>
            </a:r>
            <a:endParaRPr lang="zh-CN" altLang="en-US" sz="54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60EA29-C016-4960-B17F-7699A4F56FC5}"/>
              </a:ext>
            </a:extLst>
          </p:cNvPr>
          <p:cNvSpPr txBox="1"/>
          <p:nvPr/>
        </p:nvSpPr>
        <p:spPr>
          <a:xfrm>
            <a:off x="412955" y="155279"/>
            <a:ext cx="36904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Siêu</a:t>
            </a:r>
            <a:r>
              <a:rPr lang="en-US" altLang="zh-CN" sz="54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nhân</a:t>
            </a:r>
            <a:endParaRPr lang="en-US" altLang="zh-CN" sz="54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đời</a:t>
            </a:r>
            <a:r>
              <a:rPr lang="en-US" altLang="zh-CN" sz="54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thực</a:t>
            </a:r>
            <a:endParaRPr lang="zh-CN" altLang="en-US" sz="54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95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F9875D8-EB77-40D9-B212-1620D77D7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544" y="-721849"/>
            <a:ext cx="9125590" cy="9125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  <p:sp>
        <p:nvSpPr>
          <p:cNvPr id="29" name="文本框 10">
            <a:extLst>
              <a:ext uri="{FF2B5EF4-FFF2-40B4-BE49-F238E27FC236}">
                <a16:creationId xmlns:a16="http://schemas.microsoft.com/office/drawing/2014/main" id="{DE701C20-8130-43EA-9E0F-658A8C7351E2}"/>
              </a:ext>
            </a:extLst>
          </p:cNvPr>
          <p:cNvSpPr txBox="1"/>
          <p:nvPr/>
        </p:nvSpPr>
        <p:spPr>
          <a:xfrm>
            <a:off x="3028366" y="2470362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30" name="文本框 10">
            <a:extLst>
              <a:ext uri="{FF2B5EF4-FFF2-40B4-BE49-F238E27FC236}">
                <a16:creationId xmlns:a16="http://schemas.microsoft.com/office/drawing/2014/main" id="{6C26BBD1-DDAF-47B4-90CB-EFEC415B5170}"/>
              </a:ext>
            </a:extLst>
          </p:cNvPr>
          <p:cNvSpPr txBox="1"/>
          <p:nvPr/>
        </p:nvSpPr>
        <p:spPr>
          <a:xfrm>
            <a:off x="3102325" y="2425112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rgbClr val="A9E3E6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31" name="文本框 10">
            <a:extLst>
              <a:ext uri="{FF2B5EF4-FFF2-40B4-BE49-F238E27FC236}">
                <a16:creationId xmlns:a16="http://schemas.microsoft.com/office/drawing/2014/main" id="{8B9D5767-5581-4BD0-8A9C-FDCCEF482C2A}"/>
              </a:ext>
            </a:extLst>
          </p:cNvPr>
          <p:cNvSpPr txBox="1"/>
          <p:nvPr/>
        </p:nvSpPr>
        <p:spPr>
          <a:xfrm>
            <a:off x="3159475" y="2390447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F33F45-8517-429A-9549-E126871FB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15218" y="3840946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8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76575">
            <a:off x="8827253" y="3814229"/>
            <a:ext cx="7282244" cy="1193800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FD079592-6440-49E7-8B1F-DB0D89FE814E}"/>
              </a:ext>
            </a:extLst>
          </p:cNvPr>
          <p:cNvSpPr txBox="1"/>
          <p:nvPr/>
        </p:nvSpPr>
        <p:spPr>
          <a:xfrm>
            <a:off x="978736" y="898850"/>
            <a:ext cx="10318530" cy="313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u="sng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.Tìm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8150" y="3676650"/>
            <a:ext cx="3242003" cy="34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1536</Words>
  <Application>Microsoft Office PowerPoint</Application>
  <PresentationFormat>Widescreen</PresentationFormat>
  <Paragraphs>183</Paragraphs>
  <Slides>39</Slides>
  <Notes>30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UTM Erie Black</vt:lpstr>
      <vt:lpstr>华文琥珀</vt:lpstr>
      <vt:lpstr>UTM Cookies</vt:lpstr>
      <vt:lpstr>Calibri</vt:lpstr>
      <vt:lpstr>Microsoft YaHei</vt:lpstr>
      <vt:lpstr>华文彩云</vt:lpstr>
      <vt:lpstr>DengXian</vt:lpstr>
      <vt:lpstr>Wingdings</vt:lpstr>
      <vt:lpstr>UTM Avo</vt:lpstr>
      <vt:lpstr>DengXian Light</vt:lpstr>
      <vt:lpstr>DengXian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Microsoft Office 用户</dc:creator>
  <cp:lastModifiedBy>MTC</cp:lastModifiedBy>
  <cp:revision>36</cp:revision>
  <dcterms:created xsi:type="dcterms:W3CDTF">2017-09-12T14:49:00Z</dcterms:created>
  <dcterms:modified xsi:type="dcterms:W3CDTF">2022-03-10T02:35:12Z</dcterms:modified>
  <cp:version>P42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