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27"/>
  </p:notesMasterIdLst>
  <p:sldIdLst>
    <p:sldId id="279" r:id="rId3"/>
    <p:sldId id="282" r:id="rId4"/>
    <p:sldId id="281" r:id="rId5"/>
    <p:sldId id="269" r:id="rId6"/>
    <p:sldId id="284" r:id="rId7"/>
    <p:sldId id="285" r:id="rId8"/>
    <p:sldId id="288" r:id="rId9"/>
    <p:sldId id="286" r:id="rId10"/>
    <p:sldId id="287" r:id="rId11"/>
    <p:sldId id="291" r:id="rId12"/>
    <p:sldId id="289" r:id="rId13"/>
    <p:sldId id="292" r:id="rId14"/>
    <p:sldId id="293" r:id="rId15"/>
    <p:sldId id="259" r:id="rId16"/>
    <p:sldId id="294" r:id="rId17"/>
    <p:sldId id="295" r:id="rId18"/>
    <p:sldId id="290" r:id="rId19"/>
    <p:sldId id="296" r:id="rId20"/>
    <p:sldId id="257" r:id="rId21"/>
    <p:sldId id="297" r:id="rId22"/>
    <p:sldId id="298" r:id="rId23"/>
    <p:sldId id="299" r:id="rId24"/>
    <p:sldId id="268" r:id="rId25"/>
    <p:sldId id="300" r:id="rId26"/>
  </p:sldIdLst>
  <p:sldSz cx="12192000" cy="6858000"/>
  <p:notesSz cx="6858000" cy="9144000"/>
  <p:embeddedFontLst>
    <p:embeddedFont>
      <p:font typeface="UTM Androgyne" panose="02040603050506020204" pitchFamily="18" charset="0"/>
      <p:regular r:id="rId28"/>
    </p:embeddedFont>
    <p:embeddedFont>
      <p:font typeface="UTM Ambrose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UTM Chickenhawk" panose="02040603050506020204" pitchFamily="18" charset="0"/>
      <p:regular r:id="rId36"/>
    </p:embeddedFont>
    <p:embeddedFont>
      <p:font typeface="宋体" panose="02010600030101010101" pitchFamily="2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F9"/>
    <a:srgbClr val="FF0066"/>
    <a:srgbClr val="FF6600"/>
    <a:srgbClr val="FFFF66"/>
    <a:srgbClr val="FFCCFF"/>
    <a:srgbClr val="FF7C80"/>
    <a:srgbClr val="00FF99"/>
    <a:srgbClr val="8AD0F2"/>
    <a:srgbClr val="CF341F"/>
    <a:srgbClr val="E87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>
        <p:scale>
          <a:sx n="50" d="100"/>
          <a:sy n="50" d="100"/>
        </p:scale>
        <p:origin x="1061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91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D9E56-A08A-42B8-9415-31C1FD9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6EF80-122C-4F05-ACA1-9527B272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38F09-9F96-483C-8CF9-C9E195C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theme" Target="../theme/theme2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9A32C4-BC85-4664-81A3-2FB85F2BD1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00CCB-7947-4C7E-9EF4-4A4F3470B0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037384-EA99-43AE-8CCF-5C11982790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E40F0A-01E3-4626-AE2B-CC32170B96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937854-498A-440F-8958-8E9A1930A68A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0551" y="-351881"/>
            <a:ext cx="1550943" cy="137604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7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55752-918E-4E90-9F53-F03D61B011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2E2DC-6485-431C-92F9-3E65EDF130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E1C24-F8A9-471A-AF5E-A61F68CB4E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D145D1-B717-4E3E-A550-CFC5E01A85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D42F77-848D-4B2D-ADBD-F6530ED0375B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3199356"/>
            <a:ext cx="2640932" cy="3496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162050"/>
            <a:ext cx="8166021" cy="5550456"/>
          </a:xfrm>
          <a:prstGeom prst="round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08" y="162050"/>
            <a:ext cx="4102536" cy="3046988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989383" y="4031873"/>
            <a:ext cx="76666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EE1BA-48BD-493A-8F39-4ED401BFDDCD}"/>
              </a:ext>
            </a:extLst>
          </p:cNvPr>
          <p:cNvSpPr/>
          <p:nvPr/>
        </p:nvSpPr>
        <p:spPr>
          <a:xfrm>
            <a:off x="315156" y="342900"/>
            <a:ext cx="7895394" cy="330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344242" y="158332"/>
            <a:ext cx="544939" cy="760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1" y="6391909"/>
            <a:ext cx="1512920" cy="112365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9" y="342900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7850736" y="1944511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nào </a:t>
            </a: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dạng </a:t>
            </a:r>
            <a:endParaRPr lang="en-US" sz="400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ln w="0"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633F69-2E46-4BB3-9DA9-3495F204A945}"/>
              </a:ext>
            </a:extLst>
          </p:cNvPr>
          <p:cNvSpPr/>
          <p:nvPr/>
        </p:nvSpPr>
        <p:spPr>
          <a:xfrm>
            <a:off x="1394847" y="1255363"/>
            <a:ext cx="4262034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1AC372-8A9B-44C8-9FA9-58F588A286EA}"/>
              </a:ext>
            </a:extLst>
          </p:cNvPr>
          <p:cNvSpPr/>
          <p:nvPr/>
        </p:nvSpPr>
        <p:spPr>
          <a:xfrm>
            <a:off x="1394847" y="1658020"/>
            <a:ext cx="3156145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E13C00-BB23-417C-B199-AD4CB96B0102}"/>
              </a:ext>
            </a:extLst>
          </p:cNvPr>
          <p:cNvSpPr/>
          <p:nvPr/>
        </p:nvSpPr>
        <p:spPr>
          <a:xfrm>
            <a:off x="1394847" y="2091673"/>
            <a:ext cx="3394129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219A24-3822-4F8D-9936-F833A73584A6}"/>
              </a:ext>
            </a:extLst>
          </p:cNvPr>
          <p:cNvSpPr/>
          <p:nvPr/>
        </p:nvSpPr>
        <p:spPr>
          <a:xfrm>
            <a:off x="774915" y="4059959"/>
            <a:ext cx="6800666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D7BA2-6EFB-4D13-BE2A-915DB2DAC615}"/>
              </a:ext>
            </a:extLst>
          </p:cNvPr>
          <p:cNvSpPr/>
          <p:nvPr/>
        </p:nvSpPr>
        <p:spPr>
          <a:xfrm>
            <a:off x="368673" y="4462616"/>
            <a:ext cx="3056452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538609"/>
            <a:ext cx="7260425" cy="4869418"/>
          </a:xfrm>
          <a:prstGeom prst="roundRect">
            <a:avLst/>
          </a:prstGeom>
          <a:noFill/>
          <a:ln w="53975">
            <a:solidFill>
              <a:srgbClr val="00B050"/>
            </a:solidFill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15156" y="3612773"/>
            <a:ext cx="76666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C82F2-467E-4196-A989-4E8FA6ED753E}"/>
              </a:ext>
            </a:extLst>
          </p:cNvPr>
          <p:cNvSpPr/>
          <p:nvPr/>
        </p:nvSpPr>
        <p:spPr>
          <a:xfrm>
            <a:off x="0" y="-21088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2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399910" y="70936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964745" y="2870504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506239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829219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BB62DF-B213-4363-8B39-54C29667A082}"/>
              </a:ext>
            </a:extLst>
          </p:cNvPr>
          <p:cNvSpPr/>
          <p:nvPr/>
        </p:nvSpPr>
        <p:spPr>
          <a:xfrm>
            <a:off x="4278914" y="468995"/>
            <a:ext cx="367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32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A1555-AB4A-48BA-AC99-E6347EAE247D}"/>
              </a:ext>
            </a:extLst>
          </p:cNvPr>
          <p:cNvSpPr/>
          <p:nvPr/>
        </p:nvSpPr>
        <p:spPr>
          <a:xfrm>
            <a:off x="4764016" y="1585887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47B8-D7ED-4D99-91EF-6FF9C99F54DD}"/>
              </a:ext>
            </a:extLst>
          </p:cNvPr>
          <p:cNvSpPr/>
          <p:nvPr/>
        </p:nvSpPr>
        <p:spPr>
          <a:xfrm>
            <a:off x="4284688" y="2540921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482EE-2A3A-4E9B-8DAC-0FFBEDFA1EF0}"/>
              </a:ext>
            </a:extLst>
          </p:cNvPr>
          <p:cNvSpPr/>
          <p:nvPr/>
        </p:nvSpPr>
        <p:spPr>
          <a:xfrm>
            <a:off x="1805932" y="3789056"/>
            <a:ext cx="49459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Cụm danh từ (có cả tên riêng)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AAA8B-AFB2-4DA7-BBAF-3233FE332E0E}"/>
              </a:ext>
            </a:extLst>
          </p:cNvPr>
          <p:cNvSpPr/>
          <p:nvPr/>
        </p:nvSpPr>
        <p:spPr>
          <a:xfrm>
            <a:off x="328228" y="6802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ngữ do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ngữ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thành?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272987" y="4056923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092080-08CD-4CA2-8BDA-4EB8C78C6BF3}"/>
              </a:ext>
            </a:extLst>
          </p:cNvPr>
          <p:cNvSpPr/>
          <p:nvPr/>
        </p:nvSpPr>
        <p:spPr>
          <a:xfrm>
            <a:off x="438150" y="5861791"/>
            <a:ext cx="1131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trả lời cho câu hỏi Ai? hoặc Cái gì?</a:t>
            </a:r>
          </a:p>
        </p:txBody>
      </p:sp>
    </p:spTree>
    <p:extLst>
      <p:ext uri="{BB962C8B-B14F-4D97-AF65-F5344CB8AC3E}">
        <p14:creationId xmlns:p14="http://schemas.microsoft.com/office/powerpoint/2010/main" val="3408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4EA0F-6CB6-40F3-9F1D-6D42F135B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08" y="745761"/>
            <a:ext cx="6385808" cy="63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EAED3-E8F4-40BB-88FF-4A95D1FA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48" y="-246882"/>
            <a:ext cx="7378452" cy="7378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CB7E63-73D3-471A-8756-FB43446CB64F}"/>
              </a:ext>
            </a:extLst>
          </p:cNvPr>
          <p:cNvSpPr/>
          <p:nvPr/>
        </p:nvSpPr>
        <p:spPr>
          <a:xfrm>
            <a:off x="5710725" y="1090411"/>
            <a:ext cx="3831498" cy="4357475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Vai trò của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effectLst>
                  <a:glow rad="355600">
                    <a:schemeClr val="bg1"/>
                  </a:glow>
                </a:effectLst>
                <a:latin typeface="UTM Androgyne" panose="02040603050506020204" pitchFamily="18" charset="0"/>
              </a:rPr>
              <a:t>chủ ngữ </a:t>
            </a: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/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trong câu kể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3139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99494"/>
            <a:ext cx="12504737" cy="5462270"/>
            <a:chOff x="0" y="804854"/>
            <a:chExt cx="12504737" cy="5462270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1847273"/>
              <a:ext cx="12192000" cy="4049204"/>
              <a:chOff x="0" y="1847273"/>
              <a:chExt cx="12192000" cy="40492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0" y="2001300"/>
                <a:ext cx="12192000" cy="3895177"/>
              </a:xfrm>
              <a:prstGeom prst="rect">
                <a:avLst/>
              </a:prstGeom>
              <a:solidFill>
                <a:srgbClr val="8AD0F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847273"/>
                <a:ext cx="12192000" cy="154027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1" name="图片 30" descr="C:\Users\Administrator\Desktop\8743bb601744860e56fac01b9c4b8147.png8743bb601744860e56fac01b9c4b814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70202" y="804854"/>
              <a:ext cx="4534535" cy="5462270"/>
            </a:xfrm>
            <a:prstGeom prst="rect">
              <a:avLst/>
            </a:prstGeom>
          </p:spPr>
        </p:pic>
      </p:grpSp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1A0117-09CA-4A04-8051-2F5356D0149B}"/>
              </a:ext>
            </a:extLst>
          </p:cNvPr>
          <p:cNvSpPr/>
          <p:nvPr/>
        </p:nvSpPr>
        <p:spPr>
          <a:xfrm>
            <a:off x="2076143" y="347461"/>
            <a:ext cx="3953326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9047-7BD2-4EBF-98E8-60E555973025}"/>
              </a:ext>
            </a:extLst>
          </p:cNvPr>
          <p:cNvSpPr>
            <a:spLocks noChangeAspect="1"/>
          </p:cNvSpPr>
          <p:nvPr/>
        </p:nvSpPr>
        <p:spPr>
          <a:xfrm>
            <a:off x="687126" y="2280930"/>
            <a:ext cx="8115911" cy="3872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1. Chủ ngữ trong câu kể Ai là gì? 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chỉ sự vật được giới thiệu, nhận định ở vị ngữ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2. Chủ ngữ trả lời cho câu hỏi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Ai? 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hoặc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Con gì?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,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Cái gì?</a:t>
            </a:r>
          </a:p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3. Chủ ngữ thường do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danh từ 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(hoặc </a:t>
            </a:r>
            <a:b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</a:b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cụm danh từ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) tạo thành.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308F6-615A-4CE8-AFFC-2159EC7F90F7}"/>
              </a:ext>
            </a:extLst>
          </p:cNvPr>
          <p:cNvSpPr/>
          <p:nvPr/>
        </p:nvSpPr>
        <p:spPr>
          <a:xfrm>
            <a:off x="781050" y="933450"/>
            <a:ext cx="37147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F660-A269-4F2C-926A-0D7869D8FDF5}"/>
              </a:ext>
            </a:extLst>
          </p:cNvPr>
          <p:cNvSpPr/>
          <p:nvPr/>
        </p:nvSpPr>
        <p:spPr>
          <a:xfrm>
            <a:off x="8743950" y="933450"/>
            <a:ext cx="21145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5E0B7B-04B1-48C6-ABCC-F03FF6100F93}"/>
              </a:ext>
            </a:extLst>
          </p:cNvPr>
          <p:cNvSpPr/>
          <p:nvPr/>
        </p:nvSpPr>
        <p:spPr>
          <a:xfrm>
            <a:off x="781050" y="2386351"/>
            <a:ext cx="46291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1814-D5D9-489A-8111-52559ECA3A1C}"/>
              </a:ext>
            </a:extLst>
          </p:cNvPr>
          <p:cNvSpPr/>
          <p:nvPr/>
        </p:nvSpPr>
        <p:spPr>
          <a:xfrm>
            <a:off x="2124898" y="2910226"/>
            <a:ext cx="2351852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9B618-B5EB-4706-A8C4-DFCB66944C37}"/>
              </a:ext>
            </a:extLst>
          </p:cNvPr>
          <p:cNvSpPr/>
          <p:nvPr/>
        </p:nvSpPr>
        <p:spPr>
          <a:xfrm>
            <a:off x="439796" y="419837"/>
            <a:ext cx="1118070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1. Đọc các câu sau: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Văn hóa nghệ thuật cũng là một mặt trận. Anh chị em là chiến sĩ trên mặt trận ấy.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HỒ CHÍ MINH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Vừa buồn mà lại vừa vui mới thực là nỗi niềm bông phượng. Hoa phượng là hoa học trò.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XUÂN DIỆU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a. Tìm câu kể Ai là gì?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b. Xác định chủ ngữ của các câu tìm được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07A2F-FDF2-449D-B1EF-63B41D28C698}"/>
              </a:ext>
            </a:extLst>
          </p:cNvPr>
          <p:cNvSpPr/>
          <p:nvPr/>
        </p:nvSpPr>
        <p:spPr>
          <a:xfrm>
            <a:off x="1011296" y="5439452"/>
            <a:ext cx="11180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a) Cả 4 câu trên đều là câu kể Ai là gì?</a:t>
            </a:r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44000" decel="4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52FBD-1444-4C1E-B271-C7325A4A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392892"/>
            <a:ext cx="5041402" cy="5041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253CF-69EC-4794-AE95-4D9A8A4DD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539568"/>
            <a:ext cx="6724649" cy="5041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81BAE-7FBE-4CAB-8E39-640CD5695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1423706"/>
            <a:ext cx="6724649" cy="5041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DF9118-33E4-4451-AF6E-9397E6CE5099}"/>
              </a:ext>
            </a:extLst>
          </p:cNvPr>
          <p:cNvSpPr/>
          <p:nvPr/>
        </p:nvSpPr>
        <p:spPr>
          <a:xfrm>
            <a:off x="439796" y="419837"/>
            <a:ext cx="11180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2. Chọn từ ngữ thích hợp ở cột A để ghép với cột B thành câu "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4362C-4E62-4074-9DBA-E1A649805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313533"/>
            <a:ext cx="6724649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750BB-FF8C-408F-AD0A-0384A701D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1404928"/>
            <a:ext cx="5041402" cy="5041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12A7-5768-45CB-9C02-77B4A082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2416964"/>
            <a:ext cx="5041402" cy="50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101BA-AC27-415B-8363-A871F2011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3429000"/>
            <a:ext cx="5041402" cy="5041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240D8F-DF5D-44A5-9253-6946632559F0}"/>
              </a:ext>
            </a:extLst>
          </p:cNvPr>
          <p:cNvSpPr/>
          <p:nvPr/>
        </p:nvSpPr>
        <p:spPr>
          <a:xfrm>
            <a:off x="2382073" y="2462140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Bạn Lan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8A3A6-C55F-4DD0-B1CB-A6078926A397}"/>
              </a:ext>
            </a:extLst>
          </p:cNvPr>
          <p:cNvSpPr/>
          <p:nvPr/>
        </p:nvSpPr>
        <p:spPr>
          <a:xfrm>
            <a:off x="2382073" y="3471927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10897-FF12-4DD6-8DE3-D310056A9F92}"/>
              </a:ext>
            </a:extLst>
          </p:cNvPr>
          <p:cNvSpPr/>
          <p:nvPr/>
        </p:nvSpPr>
        <p:spPr>
          <a:xfrm>
            <a:off x="2382073" y="452206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Cô giáo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5B508-F4D3-456E-9F09-4A8DCB928042}"/>
              </a:ext>
            </a:extLst>
          </p:cNvPr>
          <p:cNvSpPr/>
          <p:nvPr/>
        </p:nvSpPr>
        <p:spPr>
          <a:xfrm>
            <a:off x="2474273" y="551365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Trẻ em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922E9-1857-43C0-ACAB-8A1F4DEBC991}"/>
              </a:ext>
            </a:extLst>
          </p:cNvPr>
          <p:cNvSpPr/>
          <p:nvPr/>
        </p:nvSpPr>
        <p:spPr>
          <a:xfrm>
            <a:off x="6579098" y="2344497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tương lai của đất nước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AC89C-9F54-41A7-A2B2-AB4582607698}"/>
              </a:ext>
            </a:extLst>
          </p:cNvPr>
          <p:cNvSpPr/>
          <p:nvPr/>
        </p:nvSpPr>
        <p:spPr>
          <a:xfrm>
            <a:off x="6444465" y="352631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mẹ thứ hai của em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81FD85-1C7F-47AC-82FD-401949CB8C87}"/>
              </a:ext>
            </a:extLst>
          </p:cNvPr>
          <p:cNvSpPr/>
          <p:nvPr/>
        </p:nvSpPr>
        <p:spPr>
          <a:xfrm>
            <a:off x="6386492" y="458994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Hà Nội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0BC64D-F4E5-4A58-9405-B27BF2ECC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54" y="3616227"/>
            <a:ext cx="6724649" cy="50414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16EC6E1-C087-474E-AF9B-98E821AF5409}"/>
              </a:ext>
            </a:extLst>
          </p:cNvPr>
          <p:cNvSpPr/>
          <p:nvPr/>
        </p:nvSpPr>
        <p:spPr>
          <a:xfrm>
            <a:off x="6386492" y="5718838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vốn quý nhất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897C3A-5B89-42AD-A0E7-CB1121601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5" y="1071325"/>
            <a:ext cx="1423288" cy="1423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CBB57D-4320-4EF2-96A5-8D45B3E1F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3" y="926431"/>
            <a:ext cx="1613137" cy="16131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92A5F2-94C5-4AEA-ADEE-132CBC88B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354316" y="2248809"/>
            <a:ext cx="2684482" cy="2684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45EB97-1E31-4814-8433-A1B226B202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407219" y="3404101"/>
            <a:ext cx="2684482" cy="268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BAA45-3A48-4ACF-A535-BA12EDA16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24">
            <a:off x="4626177" y="3743667"/>
            <a:ext cx="1699583" cy="16995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241656-F5D4-493B-87F0-C51B25375B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281">
            <a:off x="4030735" y="3088109"/>
            <a:ext cx="3164336" cy="3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90" y="5575617"/>
            <a:ext cx="1533525" cy="1419225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74" y="2966402"/>
            <a:ext cx="3317875" cy="43659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200848" y="1399564"/>
            <a:ext cx="1179030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Bạn Bích Vân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Hà Nội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thủ đô của nước ta.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Dân tộc ta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dân tộc đoàn kết.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6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9642" y="-68790"/>
            <a:ext cx="943988" cy="873628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623" y="5220124"/>
            <a:ext cx="1468754" cy="19327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824007" y="547803"/>
            <a:ext cx="10543987" cy="4385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</a:t>
            </a: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/>
            </a:r>
            <a:b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</a:b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7030A0"/>
                </a:solidFill>
                <a:latin typeface="UTM Androgyne" panose="02040603050506020204" pitchFamily="18" charset="0"/>
              </a:rPr>
              <a:t>- Bạn Bích Vân 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6600"/>
                </a:solidFill>
                <a:latin typeface="UTM Androgyne" panose="02040603050506020204" pitchFamily="18" charset="0"/>
              </a:rPr>
              <a:t>- Hà Nội là thủ đô của nước ta.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0066"/>
                </a:solidFill>
                <a:latin typeface="UTM Androgyne" panose="02040603050506020204" pitchFamily="18" charset="0"/>
              </a:rPr>
              <a:t>- Dân tộc ta là dân tộc đoàn kết.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2551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6096000" y="1981086"/>
            <a:ext cx="5777229" cy="2141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bị bài sau</a:t>
            </a:r>
            <a:endParaRPr lang="en-US" sz="5400">
              <a:ln w="0"/>
              <a:solidFill>
                <a:srgbClr val="FF0066"/>
              </a:solidFill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386AF-97DC-44F8-903E-C9FD8A0A094D}"/>
              </a:ext>
            </a:extLst>
          </p:cNvPr>
          <p:cNvSpPr/>
          <p:nvPr/>
        </p:nvSpPr>
        <p:spPr>
          <a:xfrm>
            <a:off x="6096000" y="1125680"/>
            <a:ext cx="5777229" cy="3861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>
                <a:ln w="0"/>
                <a:solidFill>
                  <a:srgbClr val="FF0066"/>
                </a:solidFill>
                <a:latin typeface="UTM Ambrose" panose="02040603050506020204" pitchFamily="18" charset="0"/>
              </a:rPr>
              <a:t>TẠM BIỆT!</a:t>
            </a:r>
            <a:endParaRPr lang="en-US" sz="9600">
              <a:ln w="0"/>
              <a:solidFill>
                <a:srgbClr val="FF0066"/>
              </a:solidFill>
              <a:latin typeface="UTM Ambros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66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ṩ1iḋè"/>
          <p:cNvSpPr/>
          <p:nvPr/>
        </p:nvSpPr>
        <p:spPr>
          <a:xfrm>
            <a:off x="1065530" y="2248535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13C06-C322-4D47-B269-D974F458B74A}"/>
              </a:ext>
            </a:extLst>
          </p:cNvPr>
          <p:cNvSpPr/>
          <p:nvPr/>
        </p:nvSpPr>
        <p:spPr>
          <a:xfrm>
            <a:off x="1099608" y="1636757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vượt sóng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61463-227A-45EA-9EFD-416BE6AE5B5C}"/>
              </a:ext>
            </a:extLst>
          </p:cNvPr>
          <p:cNvSpPr/>
          <p:nvPr/>
        </p:nvSpPr>
        <p:spPr>
          <a:xfrm>
            <a:off x="819972" y="362216"/>
            <a:ext cx="9961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Hãy điền t</a:t>
            </a:r>
            <a:r>
              <a:rPr lang="en-US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ừ còn thiếu vào đoạn lời bài hát sau:</a:t>
            </a:r>
            <a:endParaRPr lang="en-US" sz="3600" b="0" cap="none" spc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9AC6D-F2A1-4BF4-84A9-E17A37D9B1AF}"/>
              </a:ext>
            </a:extLst>
          </p:cNvPr>
          <p:cNvSpPr/>
          <p:nvPr/>
        </p:nvSpPr>
        <p:spPr>
          <a:xfrm>
            <a:off x="1065530" y="1602740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vượt sóng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441FC-F304-4246-BCAA-E5068DD2B3AE}"/>
              </a:ext>
            </a:extLst>
          </p:cNvPr>
          <p:cNvSpPr/>
          <p:nvPr/>
        </p:nvSpPr>
        <p:spPr>
          <a:xfrm>
            <a:off x="6096000" y="171096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sông rộng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bay vào không gian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86595-C9FA-4CFA-8319-6D8F07FFA41A}"/>
              </a:ext>
            </a:extLst>
          </p:cNvPr>
          <p:cNvSpPr/>
          <p:nvPr/>
        </p:nvSpPr>
        <p:spPr>
          <a:xfrm>
            <a:off x="1768181" y="5485759"/>
            <a:ext cx="8655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lời bài hát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là tất cả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Thập Nhất)</a:t>
            </a:r>
            <a:endParaRPr lang="vi-VN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7E206-F7AC-45AB-AE63-7F3281840875}"/>
              </a:ext>
            </a:extLst>
          </p:cNvPr>
          <p:cNvSpPr/>
          <p:nvPr/>
        </p:nvSpPr>
        <p:spPr>
          <a:xfrm>
            <a:off x="6061922" y="168135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sông rộng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bay vào không gian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4" y="1459042"/>
            <a:ext cx="5988426" cy="5988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6BA07-85DA-4734-8C07-BBF9375F31A0}"/>
              </a:ext>
            </a:extLst>
          </p:cNvPr>
          <p:cNvSpPr/>
          <p:nvPr/>
        </p:nvSpPr>
        <p:spPr>
          <a:xfrm>
            <a:off x="6569907" y="815028"/>
            <a:ext cx="4867038" cy="2141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Cùng nghe nhạc </a:t>
            </a:r>
            <a:b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và hát theo nhé!</a:t>
            </a:r>
          </a:p>
        </p:txBody>
      </p:sp>
      <p:pic>
        <p:nvPicPr>
          <p:cNvPr id="5" name="BoLaTatCa-CandyNgocHa-6490128">
            <a:hlinkClick r:id="" action="ppaction://media"/>
            <a:extLst>
              <a:ext uri="{FF2B5EF4-FFF2-40B4-BE49-F238E27FC236}">
                <a16:creationId xmlns:a16="http://schemas.microsoft.com/office/drawing/2014/main" id="{8CC45500-3AD0-4E62-9D85-6DC99F71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1942" y="3595877"/>
            <a:ext cx="2141484" cy="214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" y="0"/>
            <a:ext cx="3338897" cy="33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ce26d65df298097a6682e62cedae8e22.pngce26d65df298097a6682e62cedae8e22">
            <a:extLst>
              <a:ext uri="{FF2B5EF4-FFF2-40B4-BE49-F238E27FC236}">
                <a16:creationId xmlns:a16="http://schemas.microsoft.com/office/drawing/2014/main" id="{03D4F01A-3FB4-4C62-98B2-FC77FB3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651" y="3106381"/>
            <a:ext cx="3368762" cy="3869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2C44D-3C8F-4D27-90C8-F883F45FDAE1}"/>
              </a:ext>
            </a:extLst>
          </p:cNvPr>
          <p:cNvSpPr/>
          <p:nvPr/>
        </p:nvSpPr>
        <p:spPr>
          <a:xfrm>
            <a:off x="3830926" y="1057565"/>
            <a:ext cx="5925020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Bố là tàu lửa.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FB230-F9DD-4701-9CDB-4D50D1656076}"/>
              </a:ext>
            </a:extLst>
          </p:cNvPr>
          <p:cNvSpPr/>
          <p:nvPr/>
        </p:nvSpPr>
        <p:spPr>
          <a:xfrm>
            <a:off x="6448075" y="4296369"/>
            <a:ext cx="481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câu </a:t>
            </a:r>
            <a:b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vi-VN" sz="6000" b="1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281C-4732-4DB7-BC23-8F04B19EB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6" y="4065697"/>
            <a:ext cx="2705580" cy="27055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61AFB-6A46-4256-934B-7B736726BD64}"/>
              </a:ext>
            </a:extLst>
          </p:cNvPr>
          <p:cNvCxnSpPr>
            <a:cxnSpLocks/>
          </p:cNvCxnSpPr>
          <p:nvPr/>
        </p:nvCxnSpPr>
        <p:spPr>
          <a:xfrm>
            <a:off x="5357110" y="2561631"/>
            <a:ext cx="4034540" cy="0"/>
          </a:xfrm>
          <a:prstGeom prst="line">
            <a:avLst/>
          </a:prstGeom>
          <a:ln w="117475" cmpd="dbl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99BF5D-1C84-4E41-A7DB-4FBDDC76AC27}"/>
              </a:ext>
            </a:extLst>
          </p:cNvPr>
          <p:cNvCxnSpPr>
            <a:cxnSpLocks/>
          </p:cNvCxnSpPr>
          <p:nvPr/>
        </p:nvCxnSpPr>
        <p:spPr>
          <a:xfrm flipH="1">
            <a:off x="5058396" y="1304145"/>
            <a:ext cx="419723" cy="125748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2A78D-F046-42B9-8C69-09D7ADFABF66}"/>
              </a:ext>
            </a:extLst>
          </p:cNvPr>
          <p:cNvCxnSpPr>
            <a:cxnSpLocks/>
          </p:cNvCxnSpPr>
          <p:nvPr/>
        </p:nvCxnSpPr>
        <p:spPr>
          <a:xfrm>
            <a:off x="3942413" y="2561631"/>
            <a:ext cx="935295" cy="0"/>
          </a:xfrm>
          <a:prstGeom prst="line">
            <a:avLst/>
          </a:prstGeom>
          <a:ln w="1174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4B0FB-F881-4A05-BE33-FD103D27DFE0}"/>
              </a:ext>
            </a:extLst>
          </p:cNvPr>
          <p:cNvSpPr/>
          <p:nvPr/>
        </p:nvSpPr>
        <p:spPr>
          <a:xfrm>
            <a:off x="6448075" y="2354348"/>
            <a:ext cx="1973617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B6030-F525-4417-9DF4-D72470E97DC3}"/>
              </a:ext>
            </a:extLst>
          </p:cNvPr>
          <p:cNvSpPr/>
          <p:nvPr/>
        </p:nvSpPr>
        <p:spPr>
          <a:xfrm>
            <a:off x="4035227" y="2361400"/>
            <a:ext cx="492443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584</Words>
  <Application>Microsoft Office PowerPoint</Application>
  <PresentationFormat>Widescreen</PresentationFormat>
  <Paragraphs>173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黑体</vt:lpstr>
      <vt:lpstr>UTM Androgyne</vt:lpstr>
      <vt:lpstr>UTM Ambrose</vt:lpstr>
      <vt:lpstr>Times New Roman</vt:lpstr>
      <vt:lpstr>Wingdings</vt:lpstr>
      <vt:lpstr>Calibri</vt:lpstr>
      <vt:lpstr>微软雅黑</vt:lpstr>
      <vt:lpstr>UTM Chickenhawk</vt:lpstr>
      <vt:lpstr>Arial</vt:lpstr>
      <vt:lpstr>宋体</vt:lpstr>
      <vt:lpstr>字魂59号-创粗黑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/>
  <cp:keywords>Thy Tho</cp:keywords>
  <dc:description>T</dc:description>
  <cp:lastModifiedBy/>
  <cp:revision>5</cp:revision>
  <dcterms:created xsi:type="dcterms:W3CDTF">2018-03-01T02:03:00Z</dcterms:created>
  <dcterms:modified xsi:type="dcterms:W3CDTF">2022-02-20T17:42:41Z</dcterms:modified>
  <cp:category>K</cp:category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