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96" r:id="rId2"/>
    <p:sldId id="284" r:id="rId3"/>
    <p:sldId id="285" r:id="rId4"/>
    <p:sldId id="286" r:id="rId5"/>
    <p:sldId id="287" r:id="rId6"/>
    <p:sldId id="301" r:id="rId7"/>
    <p:sldId id="298" r:id="rId8"/>
    <p:sldId id="299" r:id="rId9"/>
    <p:sldId id="300" r:id="rId10"/>
    <p:sldId id="302" r:id="rId11"/>
    <p:sldId id="288" r:id="rId12"/>
    <p:sldId id="289" r:id="rId13"/>
    <p:sldId id="303" r:id="rId14"/>
    <p:sldId id="290" r:id="rId15"/>
    <p:sldId id="291" r:id="rId16"/>
    <p:sldId id="292" r:id="rId17"/>
    <p:sldId id="294" r:id="rId18"/>
    <p:sldId id="295" r:id="rId19"/>
    <p:sldId id="29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UTM Aquarelle" panose="02040603050506020204" pitchFamily="18" charset="0"/>
      <p:regular r:id="rId30"/>
    </p:embeddedFont>
    <p:embeddedFont>
      <p:font typeface="UTM Mabella" panose="02040603050506020204" pitchFamily="18" charset="0"/>
      <p:regular r:id="rId31"/>
    </p:embeddedFont>
    <p:embeddedFont>
      <p:font typeface="UTM Showcard"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6"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16/01/2022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271149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1.jfif"/></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114800" y="358299"/>
            <a:ext cx="21832024"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BÈ XUÔI </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SÔNG </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28600" y="3505201"/>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vi-VN" sz="6600" b="1">
                  <a:solidFill>
                    <a:srgbClr val="28692E"/>
                  </a:solidFill>
                  <a:effectLst>
                    <a:outerShdw blurRad="12700" dist="38100" dir="240000" algn="tl">
                      <a:srgbClr val="92D050"/>
                    </a:outerShdw>
                  </a:effectLst>
                  <a:latin typeface="+mj-lt"/>
                </a:rPr>
                <a:t>Chiếc bè gỗ được ví với cái gì? Cách nói ấy có gì hay?</a:t>
              </a:r>
              <a:endParaRPr lang="en-US" sz="660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914400" y="0"/>
            <a:ext cx="198120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36370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vi-VN" sz="5800"/>
                <a:t>Vì sao đi trên bè, tác giả lại nghĩ đến mùi vôi xây, mùi lán cưa và những mái ngói hồng?</a:t>
              </a:r>
              <a:endParaRPr lang="en-US" sz="580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vi-VN" sz="5400" b="1">
                <a:solidFill>
                  <a:srgbClr val="C00000"/>
                </a:solidFill>
                <a:effectLst>
                  <a:outerShdw blurRad="12700" dist="38100" dir="240000" algn="tl">
                    <a:schemeClr val="accent2">
                      <a:lumMod val="60000"/>
                      <a:lumOff val="40000"/>
                    </a:schemeClr>
                  </a:outerShdw>
                </a:effectLst>
                <a:latin typeface="+mj-lt"/>
              </a:rPr>
              <a:t>Hình ảnh</a:t>
            </a:r>
            <a:r>
              <a:rPr lang="en-US" sz="5400" b="1">
                <a:solidFill>
                  <a:srgbClr val="C00000"/>
                </a:solidFill>
                <a:effectLst>
                  <a:outerShdw blurRad="12700" dist="38100" dir="240000" algn="tl">
                    <a:schemeClr val="accent2">
                      <a:lumMod val="60000"/>
                      <a:lumOff val="40000"/>
                    </a:schemeClr>
                  </a:outerShdw>
                </a:effectLst>
                <a:latin typeface="+mj-lt"/>
              </a:rPr>
              <a:t>:</a:t>
            </a:r>
          </a:p>
          <a:p>
            <a:r>
              <a:rPr lang="vi-VN" sz="5400" b="1">
                <a:solidFill>
                  <a:srgbClr val="28692E"/>
                </a:solidFill>
                <a:effectLst>
                  <a:outerShdw blurRad="12700" dist="38100" dir="240000" algn="tl">
                    <a:srgbClr val="92D050"/>
                  </a:outerShdw>
                </a:effectLst>
                <a:latin typeface="+mj-lt"/>
              </a:rPr>
              <a:t> </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a:solidFill>
                  <a:srgbClr val="28692E"/>
                </a:solidFill>
                <a:effectLst>
                  <a:outerShdw blurRad="12700" dist="38100" dir="240000" algn="tl">
                    <a:srgbClr val="92D050"/>
                  </a:outerShdw>
                </a:effectLst>
                <a:latin typeface="+mj-lt"/>
              </a:rPr>
              <a:t>Trong đạn bom đổ nát</a:t>
            </a:r>
            <a:endParaRPr lang="en-US" sz="5400" b="1">
              <a:solidFill>
                <a:srgbClr val="28692E"/>
              </a:solidFill>
              <a:effectLst>
                <a:outerShdw blurRad="12700" dist="38100" dir="240000" algn="tl">
                  <a:srgbClr val="92D050"/>
                </a:outerShdw>
              </a:effectLst>
              <a:latin typeface="+mj-lt"/>
            </a:endParaRPr>
          </a:p>
          <a:p>
            <a:r>
              <a:rPr lang="en-US" sz="5400" b="1">
                <a:solidFill>
                  <a:srgbClr val="28692E"/>
                </a:solidFill>
                <a:effectLst>
                  <a:outerShdw blurRad="12700" dist="38100" dir="240000" algn="tl">
                    <a:srgbClr val="92D050"/>
                  </a:outerShdw>
                </a:effectLst>
                <a:latin typeface="+mj-lt"/>
              </a:rPr>
              <a:t>   </a:t>
            </a:r>
            <a:r>
              <a:rPr lang="vi-VN" sz="5400" b="1">
                <a:solidFill>
                  <a:srgbClr val="28692E"/>
                </a:solidFill>
                <a:effectLst>
                  <a:outerShdw blurRad="12700" dist="38100" dir="240000" algn="tl">
                    <a:srgbClr val="92D050"/>
                  </a:outerShdw>
                </a:effectLst>
                <a:latin typeface="+mj-lt"/>
              </a:rPr>
              <a:t>Bừng tươi nụ ngói hồng</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a:solidFill>
                  <a:srgbClr val="C00000"/>
                </a:solidFill>
                <a:effectLst>
                  <a:outerShdw blurRad="12700" dist="38100" dir="240000" algn="tl">
                    <a:schemeClr val="accent2">
                      <a:lumMod val="60000"/>
                      <a:lumOff val="40000"/>
                    </a:schemeClr>
                  </a:outerShdw>
                </a:effectLst>
                <a:latin typeface="+mj-lt"/>
              </a:rPr>
              <a:t>nói lên điều gì?</a:t>
            </a:r>
            <a:endParaRPr lang="en-US" sz="540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0" y="647700"/>
            <a:ext cx="18288000" cy="1569660"/>
          </a:xfrm>
          <a:prstGeom prst="rect">
            <a:avLst/>
          </a:prstGeom>
          <a:noFill/>
        </p:spPr>
        <p:txBody>
          <a:bodyPr wrap="square" rtlCol="0">
            <a:spAutoFit/>
          </a:bodyPr>
          <a:lstStyle/>
          <a:p>
            <a:pPr algn="ctr"/>
            <a:r>
              <a:rPr lang="en-US" altLang="zh-CN" sz="96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3244839476"/>
              </p:ext>
            </p:extLst>
          </p:nvPr>
        </p:nvGraphicFramePr>
        <p:xfrm>
          <a:off x="838200" y="3695700"/>
          <a:ext cx="16363950" cy="558165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857250" marR="0" lvl="0" indent="-85725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Ca ngợi vẻ đẹp của dòng sông La.</a:t>
                      </a:r>
                      <a:endParaRPr lang="en-US" sz="7200" b="1">
                        <a:effectLst/>
                        <a:latin typeface="Times New Roman" panose="02020603050405020304" pitchFamily="18" charset="0"/>
                        <a:cs typeface="Times New Roman" panose="02020603050405020304" pitchFamily="18" charset="0"/>
                      </a:endParaRPr>
                    </a:p>
                    <a:p>
                      <a:pPr marL="0" marR="0" lvl="0" indent="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Nói 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617218" y="4620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4533900"/>
            <a:ext cx="11404642" cy="2862322"/>
          </a:xfrm>
          <a:prstGeom prst="rect">
            <a:avLst/>
          </a:prstGeom>
        </p:spPr>
        <p:txBody>
          <a:bodyPr wrap="square">
            <a:spAutoFit/>
          </a:bodyPr>
          <a:lstStyle/>
          <a:p>
            <a:pPr algn="just"/>
            <a:r>
              <a:rPr lang="vi-VN" sz="6000" b="1">
                <a:solidFill>
                  <a:srgbClr val="202122"/>
                </a:solidFill>
                <a:latin typeface="Times New Roman" panose="02020603050405020304" pitchFamily="18" charset="0"/>
                <a:cs typeface="Times New Roman" panose="02020603050405020304" pitchFamily="18" charset="0"/>
              </a:rPr>
              <a:t>là một </a:t>
            </a:r>
            <a:r>
              <a:rPr lang="en-US" sz="6000" b="1">
                <a:solidFill>
                  <a:srgbClr val="C00000"/>
                </a:solidFill>
                <a:latin typeface="Times New Roman" panose="02020603050405020304" pitchFamily="18" charset="0"/>
                <a:cs typeface="Times New Roman" panose="02020603050405020304" pitchFamily="18" charset="0"/>
              </a:rPr>
              <a:t>phụ lưu </a:t>
            </a:r>
            <a:r>
              <a:rPr lang="vi-VN" sz="6000" b="1">
                <a:solidFill>
                  <a:srgbClr val="202122"/>
                </a:solidFill>
                <a:latin typeface="Times New Roman" panose="02020603050405020304" pitchFamily="18" charset="0"/>
                <a:cs typeface="Times New Roman" panose="02020603050405020304" pitchFamily="18" charset="0"/>
              </a:rPr>
              <a:t>của </a:t>
            </a:r>
            <a:r>
              <a:rPr lang="en-US" sz="6000" b="1">
                <a:solidFill>
                  <a:srgbClr val="C00000"/>
                </a:solidFill>
                <a:latin typeface="Times New Roman" panose="02020603050405020304" pitchFamily="18" charset="0"/>
                <a:cs typeface="Times New Roman" panose="02020603050405020304" pitchFamily="18" charset="0"/>
              </a:rPr>
              <a:t>sông Lam</a:t>
            </a:r>
            <a:r>
              <a:rPr lang="vi-VN" sz="6000" b="1">
                <a:solidFill>
                  <a:srgbClr val="202122"/>
                </a:solidFill>
                <a:latin typeface="Times New Roman" panose="02020603050405020304" pitchFamily="18" charset="0"/>
                <a:cs typeface="Times New Roman" panose="02020603050405020304" pitchFamily="18" charset="0"/>
              </a:rPr>
              <a:t>, dài 12,5 </a:t>
            </a:r>
            <a:r>
              <a:rPr lang="vi-VN" sz="6000" b="1" dirty="0">
                <a:solidFill>
                  <a:srgbClr val="202122"/>
                </a:solidFill>
                <a:latin typeface="Times New Roman" panose="02020603050405020304" pitchFamily="18" charset="0"/>
                <a:cs typeface="Times New Roman" panose="02020603050405020304" pitchFamily="18" charset="0"/>
              </a:rPr>
              <a:t>km chảy qua </a:t>
            </a:r>
            <a:r>
              <a:rPr lang="vi-VN" sz="6000" b="1">
                <a:solidFill>
                  <a:srgbClr val="202122"/>
                </a:solidFill>
                <a:latin typeface="Times New Roman" panose="02020603050405020304" pitchFamily="18" charset="0"/>
                <a:cs typeface="Times New Roman" panose="02020603050405020304" pitchFamily="18" charset="0"/>
              </a:rPr>
              <a:t>huyện </a:t>
            </a:r>
            <a:r>
              <a:rPr lang="en-US" sz="6000" b="1">
                <a:solidFill>
                  <a:srgbClr val="C00000"/>
                </a:solidFill>
                <a:latin typeface="Times New Roman" panose="02020603050405020304" pitchFamily="18" charset="0"/>
                <a:cs typeface="Times New Roman" panose="02020603050405020304" pitchFamily="18" charset="0"/>
              </a:rPr>
              <a:t>Đức Thọ</a:t>
            </a:r>
            <a:r>
              <a:rPr lang="vi-VN" sz="6000" b="1">
                <a:solidFill>
                  <a:srgbClr val="202122"/>
                </a:solidFill>
                <a:latin typeface="Times New Roman" panose="02020603050405020304" pitchFamily="18" charset="0"/>
                <a:cs typeface="Times New Roman" panose="02020603050405020304" pitchFamily="18" charset="0"/>
              </a:rPr>
              <a:t>, tỉnh </a:t>
            </a:r>
            <a:r>
              <a:rPr lang="en-US" sz="6000" b="1">
                <a:solidFill>
                  <a:srgbClr val="C00000"/>
                </a:solidFill>
                <a:latin typeface="Times New Roman" panose="02020603050405020304" pitchFamily="18" charset="0"/>
                <a:cs typeface="Times New Roman" panose="02020603050405020304" pitchFamily="18" charset="0"/>
              </a:rPr>
              <a:t>Hà Tĩnh</a:t>
            </a:r>
            <a:r>
              <a:rPr lang="vi-VN" sz="6000" b="1">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1773250" y="1028700"/>
            <a:ext cx="10094900" cy="3154710"/>
          </a:xfrm>
          <a:prstGeom prst="rect">
            <a:avLst/>
          </a:prstGeom>
          <a:noFill/>
        </p:spPr>
        <p:txBody>
          <a:bodyPr wrap="square">
            <a:spAutoFit/>
          </a:bodyPr>
          <a:lstStyle/>
          <a:p>
            <a:r>
              <a:rPr lang="en-US" sz="199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Sông La </a:t>
            </a:r>
            <a:endParaRPr lang="en-US" sz="320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a:solidFill>
                  <a:srgbClr val="000000"/>
                </a:solidFill>
                <a:latin typeface="+mj-lt"/>
              </a:rPr>
              <a:t>Bè </a:t>
            </a:r>
            <a:r>
              <a:rPr lang="vi-VN" sz="3400" b="1" dirty="0">
                <a:solidFill>
                  <a:srgbClr val="000000"/>
                </a:solidFill>
                <a:latin typeface="+mj-lt"/>
              </a:rPr>
              <a:t>ta xuôi sông La</a:t>
            </a:r>
          </a:p>
          <a:p>
            <a:pPr algn="just"/>
            <a:r>
              <a:rPr lang="vi-VN" sz="3400" b="1" dirty="0">
                <a:solidFill>
                  <a:srgbClr val="000000"/>
                </a:solidFill>
                <a:latin typeface="+mj-lt"/>
              </a:rPr>
              <a:t>Dẻ cau cùng táu mật</a:t>
            </a:r>
          </a:p>
          <a:p>
            <a:pPr algn="just"/>
            <a:r>
              <a:rPr lang="vi-VN" sz="3400" b="1" dirty="0">
                <a:solidFill>
                  <a:srgbClr val="000000"/>
                </a:solidFill>
                <a:latin typeface="+mj-lt"/>
              </a:rPr>
              <a:t>Muồng đen và trai đất</a:t>
            </a:r>
          </a:p>
          <a:p>
            <a:pPr algn="just"/>
            <a:r>
              <a:rPr lang="vi-VN" sz="3400" b="1" dirty="0">
                <a:solidFill>
                  <a:srgbClr val="00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0000"/>
                </a:solidFill>
                <a:latin typeface="+mj-lt"/>
              </a:rPr>
              <a:t>Sông La ơi sông La</a:t>
            </a:r>
          </a:p>
          <a:p>
            <a:pPr algn="just"/>
            <a:r>
              <a:rPr lang="vi-VN" sz="3400" b="1" dirty="0">
                <a:solidFill>
                  <a:srgbClr val="000000"/>
                </a:solidFill>
                <a:latin typeface="+mj-lt"/>
              </a:rPr>
              <a:t>Trong veo như ánh mắt</a:t>
            </a:r>
          </a:p>
          <a:p>
            <a:pPr algn="just"/>
            <a:r>
              <a:rPr lang="vi-VN" sz="3400" b="1" dirty="0">
                <a:solidFill>
                  <a:srgbClr val="000000"/>
                </a:solidFill>
                <a:latin typeface="+mj-lt"/>
              </a:rPr>
              <a:t>Bờ tre xanh im mát</a:t>
            </a:r>
          </a:p>
          <a:p>
            <a:pPr algn="just"/>
            <a:r>
              <a:rPr lang="vi-VN" sz="3400" b="1" dirty="0">
                <a:solidFill>
                  <a:srgbClr val="000000"/>
                </a:solidFill>
                <a:latin typeface="+mj-lt"/>
              </a:rPr>
              <a:t>Mươn mướt đôi hàng </a:t>
            </a:r>
            <a:r>
              <a:rPr lang="vi-VN" sz="3400" b="1">
                <a:solidFill>
                  <a:srgbClr val="000000"/>
                </a:solidFill>
                <a:latin typeface="+mj-lt"/>
              </a:rPr>
              <a:t>mi.</a:t>
            </a:r>
            <a:endParaRPr lang="en-US" sz="3400" b="1">
              <a:solidFill>
                <a:srgbClr val="000000"/>
              </a:solidFill>
              <a:latin typeface="+mj-lt"/>
            </a:endParaRPr>
          </a:p>
          <a:p>
            <a:pPr algn="just"/>
            <a:r>
              <a:rPr lang="vi-VN" sz="3400" b="1">
                <a:solidFill>
                  <a:srgbClr val="000000"/>
                </a:solidFill>
                <a:latin typeface="+mj-lt"/>
              </a:rPr>
              <a:t>Bè đi chiều thầm thì</a:t>
            </a:r>
          </a:p>
          <a:p>
            <a:pPr algn="just"/>
            <a:r>
              <a:rPr lang="vi-VN" sz="3400" b="1">
                <a:solidFill>
                  <a:srgbClr val="000000"/>
                </a:solidFill>
                <a:latin typeface="+mj-lt"/>
              </a:rPr>
              <a:t>Gỗ lượn đàn thong thả</a:t>
            </a:r>
          </a:p>
          <a:p>
            <a:pPr algn="just"/>
            <a:r>
              <a:rPr lang="vi-VN" sz="3400" b="1">
                <a:solidFill>
                  <a:srgbClr val="000000"/>
                </a:solidFill>
                <a:latin typeface="+mj-lt"/>
              </a:rPr>
              <a:t>Như bầy trâu lim dim</a:t>
            </a:r>
          </a:p>
          <a:p>
            <a:pPr algn="just"/>
            <a:r>
              <a:rPr lang="vi-VN" sz="3400" b="1">
                <a:solidFill>
                  <a:srgbClr val="000000"/>
                </a:solidFill>
                <a:latin typeface="+mj-lt"/>
              </a:rPr>
              <a:t>Đằm mình trong êm ả</a:t>
            </a:r>
          </a:p>
          <a:p>
            <a:pPr algn="just"/>
            <a:r>
              <a:rPr lang="vi-VN" sz="3400" b="1">
                <a:solidFill>
                  <a:srgbClr val="000000"/>
                </a:solidFill>
                <a:latin typeface="+mj-lt"/>
              </a:rPr>
              <a:t>Sóng long lanh vẩy cá</a:t>
            </a:r>
          </a:p>
          <a:p>
            <a:pPr algn="just"/>
            <a:r>
              <a:rPr lang="vi-VN" sz="3400" b="1">
                <a:solidFill>
                  <a:srgbClr val="000000"/>
                </a:solidFill>
                <a:latin typeface="+mj-lt"/>
              </a:rPr>
              <a:t>Chim hót trên bờ đê.</a:t>
            </a:r>
            <a:endParaRPr lang="en-US" sz="3400" b="1" dirty="0">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a:solidFill>
                  <a:srgbClr val="000000"/>
                </a:solidFill>
                <a:latin typeface="+mj-lt"/>
              </a:rPr>
              <a:t>Ta </a:t>
            </a:r>
            <a:r>
              <a:rPr lang="vi-VN" sz="3400" b="1" dirty="0">
                <a:solidFill>
                  <a:srgbClr val="000000"/>
                </a:solidFill>
                <a:latin typeface="+mj-lt"/>
              </a:rPr>
              <a:t>nằm nghe, nằm nghe</a:t>
            </a:r>
          </a:p>
          <a:p>
            <a:pPr algn="just"/>
            <a:r>
              <a:rPr lang="vi-VN" sz="3400" b="1" dirty="0">
                <a:solidFill>
                  <a:srgbClr val="000000"/>
                </a:solidFill>
                <a:latin typeface="+mj-lt"/>
              </a:rPr>
              <a:t>Giữa bốn bề ngây ngất</a:t>
            </a:r>
          </a:p>
          <a:p>
            <a:pPr algn="just"/>
            <a:r>
              <a:rPr lang="vi-VN" sz="3400" b="1" dirty="0">
                <a:solidFill>
                  <a:srgbClr val="000000"/>
                </a:solidFill>
                <a:latin typeface="+mj-lt"/>
              </a:rPr>
              <a:t>Mùi vôi xây rất say</a:t>
            </a:r>
          </a:p>
          <a:p>
            <a:pPr algn="just"/>
            <a:r>
              <a:rPr lang="vi-VN" sz="3400" b="1" dirty="0">
                <a:solidFill>
                  <a:srgbClr val="000000"/>
                </a:solidFill>
                <a:latin typeface="+mj-lt"/>
              </a:rPr>
              <a:t>Mùi lán cưa ngọt mát</a:t>
            </a:r>
          </a:p>
          <a:p>
            <a:pPr algn="just"/>
            <a:r>
              <a:rPr lang="vi-VN" sz="3400" b="1" dirty="0">
                <a:solidFill>
                  <a:srgbClr val="000000"/>
                </a:solidFill>
                <a:latin typeface="+mj-lt"/>
              </a:rPr>
              <a:t>Trong đạn bom đổ nát</a:t>
            </a:r>
          </a:p>
          <a:p>
            <a:pPr algn="just"/>
            <a:r>
              <a:rPr lang="vi-VN" sz="3400" b="1" dirty="0">
                <a:solidFill>
                  <a:srgbClr val="000000"/>
                </a:solidFill>
                <a:latin typeface="+mj-lt"/>
              </a:rPr>
              <a:t>Bừng tươi nụ ngói hồng</a:t>
            </a:r>
          </a:p>
          <a:p>
            <a:pPr algn="just"/>
            <a:r>
              <a:rPr lang="vi-VN" sz="3400" b="1" dirty="0">
                <a:solidFill>
                  <a:srgbClr val="000000"/>
                </a:solidFill>
                <a:latin typeface="+mj-lt"/>
              </a:rPr>
              <a:t>Đồng vàng hoa lúa trổ</a:t>
            </a:r>
          </a:p>
          <a:p>
            <a:pPr algn="just"/>
            <a:r>
              <a:rPr lang="vi-VN" sz="3400" b="1" dirty="0">
                <a:solidFill>
                  <a:srgbClr val="000000"/>
                </a:solidFill>
                <a:latin typeface="+mj-lt"/>
              </a:rPr>
              <a:t>Khói nở xòa như </a:t>
            </a:r>
            <a:r>
              <a:rPr lang="vi-VN" sz="3400" b="1">
                <a:solidFill>
                  <a:srgbClr val="000000"/>
                </a:solidFill>
                <a:latin typeface="+mj-lt"/>
              </a:rPr>
              <a:t>bông.</a:t>
            </a:r>
            <a:endParaRPr lang="en-US" sz="3400" b="1">
              <a:solidFill>
                <a:srgbClr val="000000"/>
              </a:solidFill>
              <a:latin typeface="+mj-lt"/>
            </a:endParaRPr>
          </a:p>
          <a:p>
            <a:pPr algn="r">
              <a:lnSpc>
                <a:spcPct val="150000"/>
              </a:lnSpc>
            </a:pPr>
            <a:r>
              <a:rPr lang="en-US" sz="4400" b="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 Duy Thông</a:t>
            </a:r>
            <a:endParaRPr lang="vi-VN" sz="4400">
              <a:solidFill>
                <a:srgbClr val="C00000"/>
              </a:solidFill>
              <a:effectLst>
                <a:outerShdw blurRad="12700" dist="38100" dir="2700000" algn="tl">
                  <a:schemeClr val="accent2">
                    <a:lumMod val="60000"/>
                    <a:lumOff val="40000"/>
                  </a:schemeClr>
                </a:outerShdw>
              </a:effectLst>
              <a:latin typeface="OpenSans"/>
            </a:endParaRPr>
          </a:p>
        </p:txBody>
      </p:sp>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75"/>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2075"/>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2575"/>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3075"/>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3575"/>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4075"/>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4575"/>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5075"/>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5575"/>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6075"/>
                            </p:stCondLst>
                            <p:childTnLst>
                              <p:par>
                                <p:cTn id="48" presetID="22"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500"/>
                                        <p:tgtEl>
                                          <p:spTgt spid="3">
                                            <p:txEl>
                                              <p:pRg st="9" end="9"/>
                                            </p:txEl>
                                          </p:spTgt>
                                        </p:tgtEl>
                                      </p:cBhvr>
                                    </p:animEffect>
                                  </p:childTnLst>
                                </p:cTn>
                              </p:par>
                            </p:childTnLst>
                          </p:cTn>
                        </p:par>
                        <p:par>
                          <p:cTn id="51" fill="hold">
                            <p:stCondLst>
                              <p:cond delay="6575"/>
                            </p:stCondLst>
                            <p:childTnLst>
                              <p:par>
                                <p:cTn id="52" presetID="22"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up)">
                                      <p:cBhvr>
                                        <p:cTn id="54" dur="500"/>
                                        <p:tgtEl>
                                          <p:spTgt spid="3">
                                            <p:txEl>
                                              <p:pRg st="10" end="10"/>
                                            </p:txEl>
                                          </p:spTgt>
                                        </p:tgtEl>
                                      </p:cBhvr>
                                    </p:animEffect>
                                  </p:childTnLst>
                                </p:cTn>
                              </p:par>
                            </p:childTnLst>
                          </p:cTn>
                        </p:par>
                        <p:par>
                          <p:cTn id="55" fill="hold">
                            <p:stCondLst>
                              <p:cond delay="7075"/>
                            </p:stCondLst>
                            <p:childTnLst>
                              <p:par>
                                <p:cTn id="56" presetID="22" presetClass="entr" presetSubtype="1"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up)">
                                      <p:cBhvr>
                                        <p:cTn id="58" dur="500"/>
                                        <p:tgtEl>
                                          <p:spTgt spid="3">
                                            <p:txEl>
                                              <p:pRg st="11" end="11"/>
                                            </p:txEl>
                                          </p:spTgt>
                                        </p:tgtEl>
                                      </p:cBhvr>
                                    </p:animEffect>
                                  </p:childTnLst>
                                </p:cTn>
                              </p:par>
                            </p:childTnLst>
                          </p:cTn>
                        </p:par>
                        <p:par>
                          <p:cTn id="59" fill="hold">
                            <p:stCondLst>
                              <p:cond delay="7575"/>
                            </p:stCondLst>
                            <p:childTnLst>
                              <p:par>
                                <p:cTn id="60" presetID="22" presetClass="entr" presetSubtype="1"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up)">
                                      <p:cBhvr>
                                        <p:cTn id="62" dur="500"/>
                                        <p:tgtEl>
                                          <p:spTgt spid="3">
                                            <p:txEl>
                                              <p:pRg st="12" end="12"/>
                                            </p:txEl>
                                          </p:spTgt>
                                        </p:tgtEl>
                                      </p:cBhvr>
                                    </p:animEffect>
                                  </p:childTnLst>
                                </p:cTn>
                              </p:par>
                            </p:childTnLst>
                          </p:cTn>
                        </p:par>
                        <p:par>
                          <p:cTn id="63" fill="hold">
                            <p:stCondLst>
                              <p:cond delay="8075"/>
                            </p:stCondLst>
                            <p:childTnLst>
                              <p:par>
                                <p:cTn id="64" presetID="22" presetClass="entr" presetSubtype="1" fill="hold" grpId="0" nodeType="after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wipe(up)">
                                      <p:cBhvr>
                                        <p:cTn id="66" dur="500"/>
                                        <p:tgtEl>
                                          <p:spTgt spid="3">
                                            <p:txEl>
                                              <p:pRg st="13" end="13"/>
                                            </p:txEl>
                                          </p:spTgt>
                                        </p:tgtEl>
                                      </p:cBhvr>
                                    </p:animEffect>
                                  </p:childTnLst>
                                </p:cTn>
                              </p:par>
                            </p:childTnLst>
                          </p:cTn>
                        </p:par>
                        <p:par>
                          <p:cTn id="67" fill="hold">
                            <p:stCondLst>
                              <p:cond delay="8575"/>
                            </p:stCondLst>
                            <p:childTnLst>
                              <p:par>
                                <p:cTn id="68" presetID="22" presetClass="entr" presetSubtype="1" fill="hold" grpId="0" nodeType="after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up)">
                                      <p:cBhvr>
                                        <p:cTn id="70" dur="500"/>
                                        <p:tgtEl>
                                          <p:spTgt spid="3">
                                            <p:txEl>
                                              <p:pRg st="14" end="14"/>
                                            </p:txEl>
                                          </p:spTgt>
                                        </p:tgtEl>
                                      </p:cBhvr>
                                    </p:animEffect>
                                  </p:childTnLst>
                                </p:cTn>
                              </p:par>
                            </p:childTnLst>
                          </p:cTn>
                        </p:par>
                        <p:par>
                          <p:cTn id="71" fill="hold">
                            <p:stCondLst>
                              <p:cond delay="9075"/>
                            </p:stCondLst>
                            <p:childTnLst>
                              <p:par>
                                <p:cTn id="72" presetID="22" presetClass="entr" presetSubtype="1" fill="hold" grpId="0" nodeType="after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wipe(up)">
                                      <p:cBhvr>
                                        <p:cTn id="74" dur="500"/>
                                        <p:tgtEl>
                                          <p:spTgt spid="4">
                                            <p:txEl>
                                              <p:pRg st="0" end="0"/>
                                            </p:txEl>
                                          </p:spTgt>
                                        </p:tgtEl>
                                      </p:cBhvr>
                                    </p:animEffect>
                                  </p:childTnLst>
                                </p:cTn>
                              </p:par>
                            </p:childTnLst>
                          </p:cTn>
                        </p:par>
                        <p:par>
                          <p:cTn id="75" fill="hold">
                            <p:stCondLst>
                              <p:cond delay="9575"/>
                            </p:stCondLst>
                            <p:childTnLst>
                              <p:par>
                                <p:cTn id="76" presetID="22" presetClass="entr" presetSubtype="1" fill="hold" grpId="0" nodeType="after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ipe(up)">
                                      <p:cBhvr>
                                        <p:cTn id="78" dur="500"/>
                                        <p:tgtEl>
                                          <p:spTgt spid="4">
                                            <p:txEl>
                                              <p:pRg st="1" end="1"/>
                                            </p:txEl>
                                          </p:spTgt>
                                        </p:tgtEl>
                                      </p:cBhvr>
                                    </p:animEffect>
                                  </p:childTnLst>
                                </p:cTn>
                              </p:par>
                            </p:childTnLst>
                          </p:cTn>
                        </p:par>
                        <p:par>
                          <p:cTn id="79" fill="hold">
                            <p:stCondLst>
                              <p:cond delay="10075"/>
                            </p:stCondLst>
                            <p:childTnLst>
                              <p:par>
                                <p:cTn id="80" presetID="22" presetClass="entr" presetSubtype="1" fill="hold" grpId="0" nodeType="after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up)">
                                      <p:cBhvr>
                                        <p:cTn id="82" dur="500"/>
                                        <p:tgtEl>
                                          <p:spTgt spid="4">
                                            <p:txEl>
                                              <p:pRg st="2" end="2"/>
                                            </p:txEl>
                                          </p:spTgt>
                                        </p:tgtEl>
                                      </p:cBhvr>
                                    </p:animEffect>
                                  </p:childTnLst>
                                </p:cTn>
                              </p:par>
                            </p:childTnLst>
                          </p:cTn>
                        </p:par>
                        <p:par>
                          <p:cTn id="83" fill="hold">
                            <p:stCondLst>
                              <p:cond delay="10575"/>
                            </p:stCondLst>
                            <p:childTnLst>
                              <p:par>
                                <p:cTn id="84" presetID="22" presetClass="entr" presetSubtype="1" fill="hold" grpId="0"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Effect transition="in" filter="wipe(up)">
                                      <p:cBhvr>
                                        <p:cTn id="86" dur="500"/>
                                        <p:tgtEl>
                                          <p:spTgt spid="4">
                                            <p:txEl>
                                              <p:pRg st="3" end="3"/>
                                            </p:txEl>
                                          </p:spTgt>
                                        </p:tgtEl>
                                      </p:cBhvr>
                                    </p:animEffect>
                                  </p:childTnLst>
                                </p:cTn>
                              </p:par>
                            </p:childTnLst>
                          </p:cTn>
                        </p:par>
                        <p:par>
                          <p:cTn id="87" fill="hold">
                            <p:stCondLst>
                              <p:cond delay="11075"/>
                            </p:stCondLst>
                            <p:childTnLst>
                              <p:par>
                                <p:cTn id="88" presetID="22" presetClass="entr" presetSubtype="1" fill="hold" grpId="0" nodeType="after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wipe(up)">
                                      <p:cBhvr>
                                        <p:cTn id="90" dur="500"/>
                                        <p:tgtEl>
                                          <p:spTgt spid="4">
                                            <p:txEl>
                                              <p:pRg st="4" end="4"/>
                                            </p:txEl>
                                          </p:spTgt>
                                        </p:tgtEl>
                                      </p:cBhvr>
                                    </p:animEffect>
                                  </p:childTnLst>
                                </p:cTn>
                              </p:par>
                            </p:childTnLst>
                          </p:cTn>
                        </p:par>
                        <p:par>
                          <p:cTn id="91" fill="hold">
                            <p:stCondLst>
                              <p:cond delay="11575"/>
                            </p:stCondLst>
                            <p:childTnLst>
                              <p:par>
                                <p:cTn id="92" presetID="22" presetClass="entr" presetSubtype="1" fill="hold" grpId="0" nodeType="after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animEffect transition="in" filter="wipe(up)">
                                      <p:cBhvr>
                                        <p:cTn id="94" dur="500"/>
                                        <p:tgtEl>
                                          <p:spTgt spid="4">
                                            <p:txEl>
                                              <p:pRg st="5" end="5"/>
                                            </p:txEl>
                                          </p:spTgt>
                                        </p:tgtEl>
                                      </p:cBhvr>
                                    </p:animEffect>
                                  </p:childTnLst>
                                </p:cTn>
                              </p:par>
                            </p:childTnLst>
                          </p:cTn>
                        </p:par>
                        <p:par>
                          <p:cTn id="95" fill="hold">
                            <p:stCondLst>
                              <p:cond delay="12075"/>
                            </p:stCondLst>
                            <p:childTnLst>
                              <p:par>
                                <p:cTn id="96" presetID="22" presetClass="entr" presetSubtype="1" fill="hold" grpId="0" nodeType="afterEffect">
                                  <p:stCondLst>
                                    <p:cond delay="0"/>
                                  </p:stCondLst>
                                  <p:childTnLst>
                                    <p:set>
                                      <p:cBhvr>
                                        <p:cTn id="97" dur="1" fill="hold">
                                          <p:stCondLst>
                                            <p:cond delay="0"/>
                                          </p:stCondLst>
                                        </p:cTn>
                                        <p:tgtEl>
                                          <p:spTgt spid="4">
                                            <p:txEl>
                                              <p:pRg st="6" end="6"/>
                                            </p:txEl>
                                          </p:spTgt>
                                        </p:tgtEl>
                                        <p:attrNameLst>
                                          <p:attrName>style.visibility</p:attrName>
                                        </p:attrNameLst>
                                      </p:cBhvr>
                                      <p:to>
                                        <p:strVal val="visible"/>
                                      </p:to>
                                    </p:set>
                                    <p:animEffect transition="in" filter="wipe(up)">
                                      <p:cBhvr>
                                        <p:cTn id="98" dur="500"/>
                                        <p:tgtEl>
                                          <p:spTgt spid="4">
                                            <p:txEl>
                                              <p:pRg st="6" end="6"/>
                                            </p:txEl>
                                          </p:spTgt>
                                        </p:tgtEl>
                                      </p:cBhvr>
                                    </p:animEffect>
                                  </p:childTnLst>
                                </p:cTn>
                              </p:par>
                            </p:childTnLst>
                          </p:cTn>
                        </p:par>
                        <p:par>
                          <p:cTn id="99" fill="hold">
                            <p:stCondLst>
                              <p:cond delay="12575"/>
                            </p:stCondLst>
                            <p:childTnLst>
                              <p:par>
                                <p:cTn id="100" presetID="22" presetClass="entr" presetSubtype="1" fill="hold" grpId="0" nodeType="afterEffect">
                                  <p:stCondLst>
                                    <p:cond delay="0"/>
                                  </p:stCondLst>
                                  <p:childTnLst>
                                    <p:set>
                                      <p:cBhvr>
                                        <p:cTn id="101" dur="1" fill="hold">
                                          <p:stCondLst>
                                            <p:cond delay="0"/>
                                          </p:stCondLst>
                                        </p:cTn>
                                        <p:tgtEl>
                                          <p:spTgt spid="4">
                                            <p:txEl>
                                              <p:pRg st="7" end="7"/>
                                            </p:txEl>
                                          </p:spTgt>
                                        </p:tgtEl>
                                        <p:attrNameLst>
                                          <p:attrName>style.visibility</p:attrName>
                                        </p:attrNameLst>
                                      </p:cBhvr>
                                      <p:to>
                                        <p:strVal val="visible"/>
                                      </p:to>
                                    </p:set>
                                    <p:animEffect transition="in" filter="wipe(up)">
                                      <p:cBhvr>
                                        <p:cTn id="102" dur="500"/>
                                        <p:tgtEl>
                                          <p:spTgt spid="4">
                                            <p:txEl>
                                              <p:pRg st="7" end="7"/>
                                            </p:txEl>
                                          </p:spTgt>
                                        </p:tgtEl>
                                      </p:cBhvr>
                                    </p:animEffect>
                                  </p:childTnLst>
                                </p:cTn>
                              </p:par>
                            </p:childTnLst>
                          </p:cTn>
                        </p:par>
                        <p:par>
                          <p:cTn id="103" fill="hold">
                            <p:stCondLst>
                              <p:cond delay="13075"/>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4">
                                            <p:txEl>
                                              <p:pRg st="8" end="8"/>
                                            </p:txEl>
                                          </p:spTgt>
                                        </p:tgtEl>
                                        <p:attrNameLst>
                                          <p:attrName>style.visibility</p:attrName>
                                        </p:attrNameLst>
                                      </p:cBhvr>
                                      <p:to>
                                        <p:strVal val="visible"/>
                                      </p:to>
                                    </p:set>
                                    <p:anim calcmode="lin" valueType="num">
                                      <p:cBhvr>
                                        <p:cTn id="10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0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67437" y="762238"/>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653</Words>
  <Application>Microsoft Office PowerPoint</Application>
  <PresentationFormat>Custom</PresentationFormat>
  <Paragraphs>82</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Wingdings</vt:lpstr>
      <vt:lpstr>Calibri</vt:lpstr>
      <vt:lpstr>Roboto</vt:lpstr>
      <vt:lpstr>UTM Aquarelle</vt:lpstr>
      <vt:lpstr>UTM Mabella</vt:lpstr>
      <vt:lpstr>Times New Roman</vt:lpstr>
      <vt:lpstr>UTM Showcard</vt:lpstr>
      <vt:lpstr>OpenSans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PHAN HOÀNG PHƯỚC HẠNH</cp:lastModifiedBy>
  <cp:revision>24</cp:revision>
  <dcterms:created xsi:type="dcterms:W3CDTF">2006-08-16T00:00:00Z</dcterms:created>
  <dcterms:modified xsi:type="dcterms:W3CDTF">2022-01-16T16:35:28Z</dcterms:modified>
  <dc:identifier>DAE06et-PCo</dc:identifier>
  <cp:version>B31</cp:version>
</cp:coreProperties>
</file>