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omments/comment1.xml" ContentType="application/vnd.openxmlformats-officedocument.presentationml.comment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8362" r:id="rId2"/>
    <p:sldId id="8366" r:id="rId3"/>
    <p:sldId id="8368" r:id="rId4"/>
    <p:sldId id="8369" r:id="rId5"/>
    <p:sldId id="8385" r:id="rId6"/>
    <p:sldId id="8367" r:id="rId7"/>
    <p:sldId id="8364" r:id="rId8"/>
    <p:sldId id="8372" r:id="rId9"/>
    <p:sldId id="8374" r:id="rId10"/>
    <p:sldId id="8375" r:id="rId11"/>
    <p:sldId id="8377" r:id="rId12"/>
    <p:sldId id="8363" r:id="rId13"/>
    <p:sldId id="8379" r:id="rId14"/>
    <p:sldId id="8378" r:id="rId15"/>
    <p:sldId id="8380" r:id="rId16"/>
    <p:sldId id="8365" r:id="rId17"/>
    <p:sldId id="8381" r:id="rId18"/>
    <p:sldId id="8386" r:id="rId19"/>
    <p:sldId id="8382" r:id="rId20"/>
    <p:sldId id="8383" r:id="rId21"/>
    <p:sldId id="8384" r:id="rId22"/>
  </p:sldIdLst>
  <p:sldSz cx="12192000" cy="6858000"/>
  <p:notesSz cx="6858000" cy="9144000"/>
  <p:embeddedFontLst>
    <p:embeddedFont>
      <p:font typeface="等线" panose="020B0604020202020204" charset="-122"/>
      <p:regular r:id="rId24"/>
    </p:embeddedFont>
    <p:embeddedFont>
      <p:font typeface="#9Slide03 Arima Madurai Thin" panose="020B0604020202020204" charset="0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E7D"/>
    <a:srgbClr val="1A5F7A"/>
    <a:srgbClr val="FFFABD"/>
    <a:srgbClr val="633925"/>
    <a:srgbClr val="FFC900"/>
    <a:srgbClr val="FF3300"/>
    <a:srgbClr val="FFCA00"/>
    <a:srgbClr val="FFF89A"/>
    <a:srgbClr val="6365A7"/>
    <a:srgbClr val="009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7" autoAdjust="0"/>
    <p:restoredTop sz="86785" autoAdjust="0"/>
  </p:normalViewPr>
  <p:slideViewPr>
    <p:cSldViewPr snapToGrid="0">
      <p:cViewPr varScale="1">
        <p:scale>
          <a:sx n="64" d="100"/>
          <a:sy n="64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8T04:10:12.637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EEB3-4602-4731-ADAD-3495B6B24C1F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1DA1-5C6F-49D8-87EA-929A28B92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2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FF8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3C9B34-FA8B-428C-9DD2-F7D85ED8FFA0}"/>
              </a:ext>
            </a:extLst>
          </p:cNvPr>
          <p:cNvSpPr/>
          <p:nvPr userDrawn="1"/>
        </p:nvSpPr>
        <p:spPr>
          <a:xfrm>
            <a:off x="9647232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F474185-779B-4A47-843A-8E62359F00E5}"/>
              </a:ext>
            </a:extLst>
          </p:cNvPr>
          <p:cNvSpPr/>
          <p:nvPr userDrawn="1"/>
        </p:nvSpPr>
        <p:spPr>
          <a:xfrm flipH="1">
            <a:off x="-438149" y="0"/>
            <a:ext cx="2982918" cy="6858000"/>
          </a:xfrm>
          <a:custGeom>
            <a:avLst/>
            <a:gdLst>
              <a:gd name="connsiteX0" fmla="*/ 474678 w 2982918"/>
              <a:gd name="connsiteY0" fmla="*/ 0 h 3733800"/>
              <a:gd name="connsiteX1" fmla="*/ 2481258 w 2982918"/>
              <a:gd name="connsiteY1" fmla="*/ 0 h 3733800"/>
              <a:gd name="connsiteX2" fmla="*/ 2982918 w 2982918"/>
              <a:gd name="connsiteY2" fmla="*/ 501660 h 3733800"/>
              <a:gd name="connsiteX3" fmla="*/ 2982918 w 2982918"/>
              <a:gd name="connsiteY3" fmla="*/ 3232140 h 3733800"/>
              <a:gd name="connsiteX4" fmla="*/ 2481258 w 2982918"/>
              <a:gd name="connsiteY4" fmla="*/ 3733800 h 3733800"/>
              <a:gd name="connsiteX5" fmla="*/ 474678 w 2982918"/>
              <a:gd name="connsiteY5" fmla="*/ 3733800 h 3733800"/>
              <a:gd name="connsiteX6" fmla="*/ 58694 w 2982918"/>
              <a:gd name="connsiteY6" fmla="*/ 3512623 h 3733800"/>
              <a:gd name="connsiteX7" fmla="*/ 28329 w 2982918"/>
              <a:gd name="connsiteY7" fmla="*/ 3456680 h 3733800"/>
              <a:gd name="connsiteX8" fmla="*/ 52203 w 2982918"/>
              <a:gd name="connsiteY8" fmla="*/ 3453067 h 3733800"/>
              <a:gd name="connsiteX9" fmla="*/ 1325569 w 2982918"/>
              <a:gd name="connsiteY9" fmla="*/ 1903719 h 3733800"/>
              <a:gd name="connsiteX10" fmla="*/ 52203 w 2982918"/>
              <a:gd name="connsiteY10" fmla="*/ 354371 h 3733800"/>
              <a:gd name="connsiteX11" fmla="*/ 0 w 2982918"/>
              <a:gd name="connsiteY11" fmla="*/ 346470 h 3733800"/>
              <a:gd name="connsiteX12" fmla="*/ 12441 w 2982918"/>
              <a:gd name="connsiteY12" fmla="*/ 306391 h 3733800"/>
              <a:gd name="connsiteX13" fmla="*/ 474678 w 2982918"/>
              <a:gd name="connsiteY13" fmla="*/ 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2918" h="3733800">
                <a:moveTo>
                  <a:pt x="474678" y="0"/>
                </a:moveTo>
                <a:lnTo>
                  <a:pt x="2481258" y="0"/>
                </a:lnTo>
                <a:cubicBezTo>
                  <a:pt x="2758317" y="0"/>
                  <a:pt x="2982918" y="224601"/>
                  <a:pt x="2982918" y="501660"/>
                </a:cubicBezTo>
                <a:lnTo>
                  <a:pt x="2982918" y="3232140"/>
                </a:lnTo>
                <a:cubicBezTo>
                  <a:pt x="2982918" y="3509199"/>
                  <a:pt x="2758317" y="3733800"/>
                  <a:pt x="2481258" y="3733800"/>
                </a:cubicBezTo>
                <a:lnTo>
                  <a:pt x="474678" y="3733800"/>
                </a:lnTo>
                <a:cubicBezTo>
                  <a:pt x="301516" y="3733800"/>
                  <a:pt x="148846" y="3646065"/>
                  <a:pt x="58694" y="3512623"/>
                </a:cubicBezTo>
                <a:lnTo>
                  <a:pt x="28329" y="3456680"/>
                </a:lnTo>
                <a:lnTo>
                  <a:pt x="52203" y="3453067"/>
                </a:lnTo>
                <a:cubicBezTo>
                  <a:pt x="778911" y="3305600"/>
                  <a:pt x="1325569" y="2667967"/>
                  <a:pt x="1325569" y="1903719"/>
                </a:cubicBezTo>
                <a:cubicBezTo>
                  <a:pt x="1325569" y="1139471"/>
                  <a:pt x="778911" y="501838"/>
                  <a:pt x="52203" y="354371"/>
                </a:cubicBezTo>
                <a:lnTo>
                  <a:pt x="0" y="346470"/>
                </a:lnTo>
                <a:lnTo>
                  <a:pt x="12441" y="306391"/>
                </a:lnTo>
                <a:cubicBezTo>
                  <a:pt x="88597" y="126338"/>
                  <a:pt x="266884" y="0"/>
                  <a:pt x="474678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87304-FD47-4CE1-BC80-CB07363D34C3}"/>
              </a:ext>
            </a:extLst>
          </p:cNvPr>
          <p:cNvSpPr/>
          <p:nvPr userDrawn="1"/>
        </p:nvSpPr>
        <p:spPr>
          <a:xfrm>
            <a:off x="595313" y="276225"/>
            <a:ext cx="11001375" cy="6305550"/>
          </a:xfrm>
          <a:prstGeom prst="roundRect">
            <a:avLst/>
          </a:prstGeom>
          <a:solidFill>
            <a:srgbClr val="FFF89A"/>
          </a:solidFill>
          <a:ln w="38100">
            <a:solidFill>
              <a:srgbClr val="FFC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2F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A708CA-9C37-4AA8-99F0-099A21252B2A}"/>
              </a:ext>
            </a:extLst>
          </p:cNvPr>
          <p:cNvSpPr/>
          <p:nvPr userDrawn="1"/>
        </p:nvSpPr>
        <p:spPr>
          <a:xfrm>
            <a:off x="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86EA4-AC60-4976-84B7-75E877AEAA2B}"/>
              </a:ext>
            </a:extLst>
          </p:cNvPr>
          <p:cNvSpPr/>
          <p:nvPr userDrawn="1"/>
        </p:nvSpPr>
        <p:spPr>
          <a:xfrm flipH="1" flipV="1">
            <a:off x="5162550" y="0"/>
            <a:ext cx="7029450" cy="6858000"/>
          </a:xfrm>
          <a:custGeom>
            <a:avLst/>
            <a:gdLst>
              <a:gd name="connsiteX0" fmla="*/ 0 w 7029450"/>
              <a:gd name="connsiteY0" fmla="*/ 0 h 5543550"/>
              <a:gd name="connsiteX1" fmla="*/ 1780566 w 7029450"/>
              <a:gd name="connsiteY1" fmla="*/ 1404186 h 5543550"/>
              <a:gd name="connsiteX2" fmla="*/ 1658239 w 7029450"/>
              <a:gd name="connsiteY2" fmla="*/ 1515364 h 5543550"/>
              <a:gd name="connsiteX3" fmla="*/ 1066800 w 7029450"/>
              <a:gd name="connsiteY3" fmla="*/ 2943225 h 5543550"/>
              <a:gd name="connsiteX4" fmla="*/ 3086100 w 7029450"/>
              <a:gd name="connsiteY4" fmla="*/ 4962525 h 5543550"/>
              <a:gd name="connsiteX5" fmla="*/ 4861682 w 7029450"/>
              <a:gd name="connsiteY5" fmla="*/ 3905744 h 5543550"/>
              <a:gd name="connsiteX6" fmla="*/ 4886724 w 7029450"/>
              <a:gd name="connsiteY6" fmla="*/ 3853758 h 5543550"/>
              <a:gd name="connsiteX7" fmla="*/ 7029450 w 7029450"/>
              <a:gd name="connsiteY7" fmla="*/ 5543550 h 5543550"/>
              <a:gd name="connsiteX8" fmla="*/ 0 w 7029450"/>
              <a:gd name="connsiteY8" fmla="*/ 5543550 h 554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9450" h="5543550">
                <a:moveTo>
                  <a:pt x="0" y="0"/>
                </a:moveTo>
                <a:lnTo>
                  <a:pt x="1780566" y="1404186"/>
                </a:lnTo>
                <a:lnTo>
                  <a:pt x="1658239" y="1515364"/>
                </a:lnTo>
                <a:cubicBezTo>
                  <a:pt x="1292818" y="1880786"/>
                  <a:pt x="1066800" y="2385611"/>
                  <a:pt x="1066800" y="2943225"/>
                </a:cubicBezTo>
                <a:cubicBezTo>
                  <a:pt x="1066800" y="4058454"/>
                  <a:pt x="1970871" y="4962525"/>
                  <a:pt x="3086100" y="4962525"/>
                </a:cubicBezTo>
                <a:cubicBezTo>
                  <a:pt x="3852820" y="4962525"/>
                  <a:pt x="4519735" y="4535210"/>
                  <a:pt x="4861682" y="3905744"/>
                </a:cubicBezTo>
                <a:lnTo>
                  <a:pt x="4886724" y="3853758"/>
                </a:lnTo>
                <a:lnTo>
                  <a:pt x="7029450" y="5543550"/>
                </a:lnTo>
                <a:lnTo>
                  <a:pt x="0" y="5543550"/>
                </a:lnTo>
                <a:close/>
              </a:path>
            </a:pathLst>
          </a:custGeom>
          <a:solidFill>
            <a:srgbClr val="009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305FB-C09D-4101-9A5C-CE177E7D8303}"/>
              </a:ext>
            </a:extLst>
          </p:cNvPr>
          <p:cNvSpPr/>
          <p:nvPr userDrawn="1"/>
        </p:nvSpPr>
        <p:spPr>
          <a:xfrm>
            <a:off x="323850" y="381000"/>
            <a:ext cx="11544300" cy="6096000"/>
          </a:xfrm>
          <a:prstGeom prst="rect">
            <a:avLst/>
          </a:prstGeom>
          <a:solidFill>
            <a:srgbClr val="1A5F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rgbClr val="FFC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D79A2-362F-4B2F-B0FE-79F4A2C4CC57}"/>
              </a:ext>
            </a:extLst>
          </p:cNvPr>
          <p:cNvSpPr/>
          <p:nvPr userDrawn="1"/>
        </p:nvSpPr>
        <p:spPr>
          <a:xfrm>
            <a:off x="361950" y="361949"/>
            <a:ext cx="11466255" cy="6215831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2C4A87BB-7822-4219-A7C5-467A30E498E1}"/>
              </a:ext>
            </a:extLst>
          </p:cNvPr>
          <p:cNvSpPr/>
          <p:nvPr userDrawn="1"/>
        </p:nvSpPr>
        <p:spPr>
          <a:xfrm>
            <a:off x="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06F189CA-B028-4621-8BCE-EE607417BAC2}"/>
              </a:ext>
            </a:extLst>
          </p:cNvPr>
          <p:cNvSpPr/>
          <p:nvPr userDrawn="1"/>
        </p:nvSpPr>
        <p:spPr>
          <a:xfrm flipH="1">
            <a:off x="10229850" y="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9AD5F20D-6656-4DE4-AFCB-34BB034DFAD4}"/>
              </a:ext>
            </a:extLst>
          </p:cNvPr>
          <p:cNvSpPr/>
          <p:nvPr userDrawn="1"/>
        </p:nvSpPr>
        <p:spPr>
          <a:xfrm flipH="1" flipV="1">
            <a:off x="10229850" y="4895851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C092A60E-DC42-439F-B271-D4FAAC87E81C}"/>
              </a:ext>
            </a:extLst>
          </p:cNvPr>
          <p:cNvSpPr/>
          <p:nvPr userDrawn="1"/>
        </p:nvSpPr>
        <p:spPr>
          <a:xfrm flipV="1">
            <a:off x="0" y="4895850"/>
            <a:ext cx="1962150" cy="1962150"/>
          </a:xfrm>
          <a:prstGeom prst="halfFrame">
            <a:avLst>
              <a:gd name="adj1" fmla="val 16092"/>
              <a:gd name="adj2" fmla="val 18678"/>
            </a:avLst>
          </a:prstGeom>
          <a:solidFill>
            <a:srgbClr val="086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accel="46000" decel="3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8FDBD-4961-4C99-8A2F-711CD8D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A818DF-D285-44BE-A0C7-D0DE6B20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65C899-353A-4495-85F8-1302D44E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FFFCFBF-08A0-4A96-BBF5-07BCC71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19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82E90C9-9BC8-4BB8-BD72-2BED980A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777DE4-4E1B-4E98-9A4F-04808606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B2772B-0648-46AB-AF09-87563212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8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49CB2-5260-45FB-8FE1-20B3C953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6AC3E8-225D-482C-BA4F-9884F0E0B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7642A14-265F-496A-9297-D6710F62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52A709-142A-47BC-B1A8-14B13013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EB01D8-23CC-4E76-B7CB-0234D441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7BAF84-3E04-497F-A445-BFD21C6C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3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D5906-9C87-477B-A400-C05119A8C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FBF036-0DD2-4361-A618-E81B3BEF2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374D08-0728-4D8F-872E-2BDCD7B38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4F685F-B3CF-4B07-8CF6-C780333D9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01BB16-6A49-484B-ACFE-5172D264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02619A-8B82-40BC-9538-366FC270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ED832-19A7-42B2-BC18-F60C379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C27DCE-E370-4560-9821-653437741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4EC296-C935-46B9-9B7C-84AEAB0A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97D3CB-5225-4EA6-9B33-0841A4FF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2C0F2-148A-4915-9266-2D8B168D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2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205AD2-05D9-4909-B951-1D28DD3FC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14ABBD-16D4-4C67-80F3-4005D00C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BB2C11-6B26-491B-A086-BC7D65E4D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0C163-D812-44D1-9FF6-84CA778D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2978B8-2D80-4256-8CB8-B0A764A1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6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57A9573-A6CB-4A21-995D-BD85629F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A41185-83D5-474F-9858-B995F3E4A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4C6FB6-6859-419D-8471-F6BCA0CF2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49D18-C37A-4AFD-9377-469BA5420DDD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07E197-FF81-4D70-B7EE-C7300227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65A55F-D163-4F49-AEEC-B31FB2B7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68B4B-B5A5-4AD8-B3EB-E9AC60620A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FB96BE-30B6-48A7-93AC-8DD3EFE0F497}"/>
              </a:ext>
            </a:extLst>
          </p:cNvPr>
          <p:cNvSpPr/>
          <p:nvPr userDrawn="1"/>
        </p:nvSpPr>
        <p:spPr>
          <a:xfrm rot="5400000">
            <a:off x="11546150" y="245741"/>
            <a:ext cx="8915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0"/>
                <a:solidFill>
                  <a:srgbClr val="FFFA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Arima Madurai Thin" panose="00000300000000000000" pitchFamily="2" charset="0"/>
                <a:cs typeface="#9Slide03 Arima Madurai Thin" panose="00000300000000000000" pitchFamily="2" charset="0"/>
              </a:rPr>
              <a:t>KTUTS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DDE477-B837-408E-8436-C5AC8E8F8A3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6856" y="8717160"/>
            <a:ext cx="1200356" cy="96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37AEBC5-E275-4230-8C83-A2778A71E7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1844" y="8717159"/>
            <a:ext cx="1200356" cy="9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91669" y="1884115"/>
            <a:ext cx="7050041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tứ giác MNPQ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 và QP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MQ và NP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-2886159" y="2952750"/>
            <a:ext cx="1362160" cy="1481229"/>
            <a:chOff x="5037436" y="1919528"/>
            <a:chExt cx="3428035" cy="5855160"/>
          </a:xfrm>
          <a:solidFill>
            <a:srgbClr val="E6E6E6"/>
          </a:solidFill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8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579993" y="5170485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8" y="5219802"/>
              <a:ext cx="927343" cy="2554886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9C924D-88B0-445E-969B-7721C5F844C5}"/>
              </a:ext>
            </a:extLst>
          </p:cNvPr>
          <p:cNvGrpSpPr/>
          <p:nvPr/>
        </p:nvGrpSpPr>
        <p:grpSpPr>
          <a:xfrm>
            <a:off x="7964990" y="1789812"/>
            <a:ext cx="3984775" cy="3992638"/>
            <a:chOff x="8108560" y="1734780"/>
            <a:chExt cx="3984775" cy="39926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2BC2FF-9120-4C4D-8F33-53B6430D838F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CC9A9E-6491-4625-A17B-11EB20BE3F8F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8FF327-F9D5-4846-8B45-93EBC7143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F4425C8-90CC-48E4-9F09-42EDA4A5F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EF9DD6-29FB-4829-B5A3-B6B66262E6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 w="28575"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E1DA20A-81E1-4AC7-B259-CEFEC719A4BF}"/>
                </a:ext>
              </a:extLst>
            </p:cNvPr>
            <p:cNvSpPr/>
            <p:nvPr/>
          </p:nvSpPr>
          <p:spPr>
            <a:xfrm>
              <a:off x="8160230" y="2169386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A3F188-5C91-4CE4-B429-D02EB6022007}"/>
                </a:ext>
              </a:extLst>
            </p:cNvPr>
            <p:cNvSpPr/>
            <p:nvPr/>
          </p:nvSpPr>
          <p:spPr>
            <a:xfrm>
              <a:off x="10411443" y="1734780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DA8528E-E858-40D1-8435-468EB582BE90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23A3B5-A3A5-4972-B7D7-C3A13F00EB6F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49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2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2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48734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endParaRPr lang="en-US" sz="4800" b="1" kern="1200">
                        <a:solidFill>
                          <a:srgbClr val="1A5F7A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AAD3F6-0F6C-4FE2-A2C1-4A7BD57BB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5825" y="-527342"/>
            <a:ext cx="6213350" cy="6521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6ED53-888F-4017-89C1-49C85B77C7DE}"/>
              </a:ext>
            </a:extLst>
          </p:cNvPr>
          <p:cNvSpPr/>
          <p:nvPr/>
        </p:nvSpPr>
        <p:spPr>
          <a:xfrm>
            <a:off x="769347" y="654592"/>
            <a:ext cx="4443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tính diện tích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</a:t>
            </a:r>
            <a:b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nào?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4295E-FA19-48CC-A97D-0B2DA475D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6547" y="-1194233"/>
            <a:ext cx="6534150" cy="79449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EFCAC-3FCF-49D4-A0EF-EA06A25E5E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13" y="2733258"/>
            <a:ext cx="4531374" cy="45313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EEEFA8-BDBE-4426-810A-89F5349E23C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313" y="2603792"/>
            <a:ext cx="4572000" cy="4572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8F0676-447B-4F89-BDD7-C4E10ACF2D86}"/>
              </a:ext>
            </a:extLst>
          </p:cNvPr>
          <p:cNvSpPr/>
          <p:nvPr/>
        </p:nvSpPr>
        <p:spPr>
          <a:xfrm>
            <a:off x="6429985" y="468437"/>
            <a:ext cx="530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lấy </a:t>
            </a:r>
            <a:r>
              <a:rPr lang="vi-VN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đáy nhân với chiều cao (cùng một đơn vị đo)</a:t>
            </a: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89EC4B-5EBF-4A8E-BEC1-EF8A79F94CDD}"/>
              </a:ext>
            </a:extLst>
          </p:cNvPr>
          <p:cNvSpPr/>
          <p:nvPr/>
        </p:nvSpPr>
        <p:spPr>
          <a:xfrm>
            <a:off x="2700744" y="567780"/>
            <a:ext cx="67905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ô trống (theo mẫu)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F5BF6-7586-4646-93E1-FB63B4F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73342"/>
              </p:ext>
            </p:extLst>
          </p:nvPr>
        </p:nvGraphicFramePr>
        <p:xfrm>
          <a:off x="361950" y="1495425"/>
          <a:ext cx="11429999" cy="4937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284108996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3712020533"/>
                    </a:ext>
                  </a:extLst>
                </a:gridCol>
                <a:gridCol w="2990850">
                  <a:extLst>
                    <a:ext uri="{9D8B030D-6E8A-4147-A177-3AD203B41FA5}">
                      <a16:colId xmlns:a16="http://schemas.microsoft.com/office/drawing/2014/main" val="2745451941"/>
                    </a:ext>
                  </a:extLst>
                </a:gridCol>
                <a:gridCol w="2838449">
                  <a:extLst>
                    <a:ext uri="{9D8B030D-6E8A-4147-A177-3AD203B41FA5}">
                      <a16:colId xmlns:a16="http://schemas.microsoft.com/office/drawing/2014/main" val="734286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dài đáy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7cm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14dm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23m</a:t>
                      </a:r>
                    </a:p>
                  </a:txBody>
                  <a:tcPr marL="0" marR="0" marT="0" marB="0" anchor="ctr">
                    <a:solidFill>
                      <a:srgbClr val="086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53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 cao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16cm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13dm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solidFill>
                            <a:srgbClr val="FFF89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16m</a:t>
                      </a:r>
                    </a:p>
                  </a:txBody>
                  <a:tcPr marL="0" marR="0" marT="0" marB="0" anchor="ctr">
                    <a:solidFill>
                      <a:srgbClr val="009D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04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0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hình bình hành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× 16 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112 (cm</a:t>
                      </a:r>
                      <a:r>
                        <a:rPr lang="en-US" sz="4800" b="1" baseline="3000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× 13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182(dm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× 16</a:t>
                      </a:r>
                    </a:p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368(m</a:t>
                      </a:r>
                      <a:r>
                        <a:rPr lang="en-US" sz="4800" b="1" baseline="300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800" b="1" kern="1200">
                          <a:solidFill>
                            <a:srgbClr val="1A5F7A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584856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E1DAEE-557A-4481-8E72-826B4F826AA0}"/>
              </a:ext>
            </a:extLst>
          </p:cNvPr>
          <p:cNvSpPr/>
          <p:nvPr/>
        </p:nvSpPr>
        <p:spPr>
          <a:xfrm>
            <a:off x="6037943" y="3964305"/>
            <a:ext cx="2896508" cy="210266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ED00B-30BB-41E1-A248-66AED3EB7B2F}"/>
              </a:ext>
            </a:extLst>
          </p:cNvPr>
          <p:cNvSpPr/>
          <p:nvPr/>
        </p:nvSpPr>
        <p:spPr>
          <a:xfrm>
            <a:off x="9040585" y="4061824"/>
            <a:ext cx="2645229" cy="2228396"/>
          </a:xfrm>
          <a:prstGeom prst="rect">
            <a:avLst/>
          </a:prstGeom>
          <a:solidFill>
            <a:srgbClr val="FFF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26175" y="1325940"/>
            <a:ext cx="43396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3a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96" y="2514600"/>
            <a:ext cx="3696465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85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C0DCD-FF50-48D4-9C0D-8F0FEE63361F}"/>
              </a:ext>
            </a:extLst>
          </p:cNvPr>
          <p:cNvSpPr/>
          <p:nvPr/>
        </p:nvSpPr>
        <p:spPr>
          <a:xfrm>
            <a:off x="933450" y="372572"/>
            <a:ext cx="103251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ABCD có độ dài cạnh AB là a, độ dài cạnh BC là b. </a:t>
            </a:r>
          </a:p>
          <a:p>
            <a:endParaRPr lang="en-US" sz="16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A30EF-52CC-4312-8B1F-93EF8C03D05A}"/>
              </a:ext>
            </a:extLst>
          </p:cNvPr>
          <p:cNvGrpSpPr/>
          <p:nvPr/>
        </p:nvGrpSpPr>
        <p:grpSpPr>
          <a:xfrm>
            <a:off x="1576387" y="1432559"/>
            <a:ext cx="8539163" cy="3416320"/>
            <a:chOff x="1957387" y="2187299"/>
            <a:chExt cx="8391525" cy="3718382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762E493B-EBC3-4702-A31E-BD2B50E14AD2}"/>
                </a:ext>
              </a:extLst>
            </p:cNvPr>
            <p:cNvSpPr/>
            <p:nvPr/>
          </p:nvSpPr>
          <p:spPr>
            <a:xfrm>
              <a:off x="2586038" y="2945220"/>
              <a:ext cx="7019925" cy="2381250"/>
            </a:xfrm>
            <a:prstGeom prst="parallelogram">
              <a:avLst>
                <a:gd name="adj" fmla="val 53800"/>
              </a:avLst>
            </a:prstGeom>
            <a:solidFill>
              <a:srgbClr val="FFF89A"/>
            </a:solidFill>
            <a:ln w="28575">
              <a:solidFill>
                <a:srgbClr val="1A5F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A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6B9820-5F58-4907-AA77-D6A364AF5AC0}"/>
                </a:ext>
              </a:extLst>
            </p:cNvPr>
            <p:cNvSpPr/>
            <p:nvPr/>
          </p:nvSpPr>
          <p:spPr>
            <a:xfrm>
              <a:off x="3300413" y="2187299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8320EB-1C53-4344-82F8-932A5908D21A}"/>
                </a:ext>
              </a:extLst>
            </p:cNvPr>
            <p:cNvSpPr/>
            <p:nvPr/>
          </p:nvSpPr>
          <p:spPr>
            <a:xfrm>
              <a:off x="9605962" y="228432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C987D10-F087-4A4C-BCCA-2811B46FF8C8}"/>
                </a:ext>
              </a:extLst>
            </p:cNvPr>
            <p:cNvSpPr/>
            <p:nvPr/>
          </p:nvSpPr>
          <p:spPr>
            <a:xfrm>
              <a:off x="8286750" y="5136240"/>
              <a:ext cx="7429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C4D8DD-C271-4308-B9A6-C63DA64A8117}"/>
                </a:ext>
              </a:extLst>
            </p:cNvPr>
            <p:cNvSpPr/>
            <p:nvPr/>
          </p:nvSpPr>
          <p:spPr>
            <a:xfrm>
              <a:off x="1957387" y="4953269"/>
              <a:ext cx="6286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>
                  <a:solidFill>
                    <a:srgbClr val="1A5F7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F9813D-BCD3-4584-BDC8-EB501DE133F3}"/>
              </a:ext>
            </a:extLst>
          </p:cNvPr>
          <p:cNvSpPr/>
          <p:nvPr/>
        </p:nvSpPr>
        <p:spPr>
          <a:xfrm>
            <a:off x="6050756" y="1431985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445340-5D90-4D77-AF70-B31F2B40B13E}"/>
              </a:ext>
            </a:extLst>
          </p:cNvPr>
          <p:cNvSpPr/>
          <p:nvPr/>
        </p:nvSpPr>
        <p:spPr>
          <a:xfrm>
            <a:off x="8893407" y="2925714"/>
            <a:ext cx="7429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B0508-2FCB-4394-B23B-E92C6352F822}"/>
              </a:ext>
            </a:extLst>
          </p:cNvPr>
          <p:cNvSpPr/>
          <p:nvPr/>
        </p:nvSpPr>
        <p:spPr>
          <a:xfrm>
            <a:off x="792956" y="4647859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AE697A-F7DA-4888-8A0C-6A148E325706}"/>
              </a:ext>
            </a:extLst>
          </p:cNvPr>
          <p:cNvSpPr/>
          <p:nvPr/>
        </p:nvSpPr>
        <p:spPr>
          <a:xfrm>
            <a:off x="4705350" y="531495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7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3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8" accel="12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8" grpId="0"/>
          <p:bldP spid="9" grpId="0"/>
          <p:bldP spid="11" grpId="0"/>
          <p:bldP spid="12" grpId="0" animBg="1"/>
          <p:bldP spid="12" grpId="1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DD3614-1A5D-4C87-BA67-1F234C9F351A}"/>
              </a:ext>
            </a:extLst>
          </p:cNvPr>
          <p:cNvSpPr/>
          <p:nvPr/>
        </p:nvSpPr>
        <p:spPr>
          <a:xfrm>
            <a:off x="933450" y="456518"/>
            <a:ext cx="112585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của </a:t>
            </a:r>
            <a:r>
              <a:rPr lang="vi-VN" sz="4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 </a:t>
            </a:r>
            <a:endParaRPr lang="en-US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 = (a + b) × 2    </a:t>
            </a:r>
            <a:endParaRPr lang="en-US" sz="40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và b cùng một đơn vị đo) </a:t>
            </a: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B2B6FF-EBAC-4FC7-98EA-4BC8AF33C745}"/>
              </a:ext>
            </a:extLst>
          </p:cNvPr>
          <p:cNvSpPr/>
          <p:nvPr/>
        </p:nvSpPr>
        <p:spPr>
          <a:xfrm>
            <a:off x="1200150" y="2519898"/>
            <a:ext cx="9791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 công thức trên để tính chu vi hình 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hành, biết: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a = 8cm ;   b = 3cm</a:t>
            </a:r>
            <a:r>
              <a:rPr lang="en-US" sz="40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>
              <a:solidFill>
                <a:srgbClr val="1A5F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A301D4-30DC-4D20-B1FF-BBF85D78539D}"/>
              </a:ext>
            </a:extLst>
          </p:cNvPr>
          <p:cNvSpPr/>
          <p:nvPr/>
        </p:nvSpPr>
        <p:spPr>
          <a:xfrm>
            <a:off x="1476375" y="3732296"/>
            <a:ext cx="9239250" cy="2753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Nếu a = 8cm ; b = 3cm thì chu vi hình bình hành là:</a:t>
            </a:r>
          </a:p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 = (8 + 3) × 2 = 22 (cm)</a:t>
            </a:r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6A469-1A77-44BD-B6B3-5B0E600C94F8}"/>
              </a:ext>
            </a:extLst>
          </p:cNvPr>
          <p:cNvSpPr/>
          <p:nvPr/>
        </p:nvSpPr>
        <p:spPr>
          <a:xfrm>
            <a:off x="4876800" y="1104900"/>
            <a:ext cx="3467100" cy="56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5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6" presetClass="entr" presetSubtype="26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25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accel="2600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/>
          <p:bldP spid="10" grpId="0"/>
          <p:bldP spid="1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2" y="-187175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4.Một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180695" y="3431241"/>
            <a:ext cx="11534775" cy="313932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x 25 = 1000 (dm</a:t>
            </a:r>
            <a:r>
              <a:rPr lang="en-US" sz="4400" b="1" baseline="30000" dirty="0">
                <a:solidFill>
                  <a:srgbClr val="086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1000 dm</a:t>
            </a:r>
            <a:r>
              <a:rPr lang="en-US" sz="4400" b="1" baseline="30000" dirty="0">
                <a:solidFill>
                  <a:srgbClr val="086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rgbClr val="086E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98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3994932" y="382012"/>
            <a:ext cx="36711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VẬN </a:t>
            </a:r>
          </a:p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Neutra" panose="02040603050506020204" pitchFamily="18" charset="0"/>
              </a:rPr>
              <a:t>DỤNG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Neutra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23" y="2199261"/>
            <a:ext cx="5815536" cy="58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299373" y="1154490"/>
            <a:ext cx="3326552" cy="3619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000" b="0" cap="none" spc="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KH</a:t>
            </a: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ỞI </a:t>
            </a:r>
          </a:p>
          <a:p>
            <a:pPr algn="ctr">
              <a:lnSpc>
                <a:spcPct val="150000"/>
              </a:lnSpc>
            </a:pPr>
            <a:r>
              <a:rPr lang="en-US" sz="80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ĐỘNG</a:t>
            </a:r>
            <a:endParaRPr lang="en-US" sz="80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53695"/>
      </p:ext>
    </p:extLst>
  </p:cSld>
  <p:clrMapOvr>
    <a:masterClrMapping/>
  </p:clrMapOvr>
  <p:transition spd="slow">
    <p:split orient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7000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8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C8007A-A09E-44DE-AA03-2E81B9FC82FA}"/>
              </a:ext>
            </a:extLst>
          </p:cNvPr>
          <p:cNvSpPr/>
          <p:nvPr/>
        </p:nvSpPr>
        <p:spPr>
          <a:xfrm>
            <a:off x="328613" y="565860"/>
            <a:ext cx="11534775" cy="30176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 cm</a:t>
            </a:r>
            <a:r>
              <a:rPr lang="en-US" sz="4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cm.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172C69-A5A9-4D74-939B-12B12CB0BE9B}"/>
              </a:ext>
            </a:extLst>
          </p:cNvPr>
          <p:cNvSpPr/>
          <p:nvPr/>
        </p:nvSpPr>
        <p:spPr>
          <a:xfrm>
            <a:off x="328613" y="4076700"/>
            <a:ext cx="11534775" cy="20020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hình bình hành đó là: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1A5F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: 15 = 8 (cm).</a:t>
            </a:r>
          </a:p>
        </p:txBody>
      </p:sp>
    </p:spTree>
    <p:extLst>
      <p:ext uri="{BB962C8B-B14F-4D97-AF65-F5344CB8AC3E}">
        <p14:creationId xmlns:p14="http://schemas.microsoft.com/office/powerpoint/2010/main" val="88127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F089A3-24EB-41F0-8252-2B0788F75745}"/>
              </a:ext>
            </a:extLst>
          </p:cNvPr>
          <p:cNvSpPr/>
          <p:nvPr/>
        </p:nvSpPr>
        <p:spPr>
          <a:xfrm>
            <a:off x="9090160" y="4057233"/>
            <a:ext cx="272061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800" b="1" cap="none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TẠM</a:t>
            </a:r>
          </a:p>
          <a:p>
            <a:pPr algn="ctr"/>
            <a:r>
              <a:rPr lang="en-US" sz="8800" b="1" spc="300">
                <a:ln w="0"/>
                <a:solidFill>
                  <a:srgbClr val="8A7E7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Neutra" panose="02040603050506020204" pitchFamily="18" charset="0"/>
              </a:rPr>
              <a:t>BIỆT</a:t>
            </a:r>
            <a:endParaRPr lang="en-US" sz="8800" b="1" cap="none" spc="300">
              <a:ln w="0"/>
              <a:solidFill>
                <a:srgbClr val="8A7E7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Neut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5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166F88-DEAE-414C-A41D-AF87BC98370B}"/>
              </a:ext>
            </a:extLst>
          </p:cNvPr>
          <p:cNvSpPr/>
          <p:nvPr/>
        </p:nvSpPr>
        <p:spPr>
          <a:xfrm>
            <a:off x="1120119" y="0"/>
            <a:ext cx="99517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Tìm hành trang leo núi</a:t>
            </a:r>
            <a:endParaRPr lang="en-US" sz="6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2AF4-639F-4B2E-9A2A-7ABC0483A9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931" y="3231485"/>
            <a:ext cx="3886200" cy="21857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BFD7D1-46D3-4872-893A-2B7AFEE9F93F}"/>
              </a:ext>
            </a:extLst>
          </p:cNvPr>
          <p:cNvSpPr/>
          <p:nvPr/>
        </p:nvSpPr>
        <p:spPr>
          <a:xfrm>
            <a:off x="4997780" y="3678534"/>
            <a:ext cx="2196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633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Bấm vào bàn!</a:t>
            </a:r>
            <a:endParaRPr lang="en-US" sz="2800" b="0" cap="none" spc="0">
              <a:ln w="0"/>
              <a:solidFill>
                <a:srgbClr val="63392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4767383"/>
                  </p:ext>
                </p:extLst>
              </p:nvPr>
            </p:nvGraphicFramePr>
            <p:xfrm>
              <a:off x="5600694" y="4201754"/>
              <a:ext cx="990606" cy="557214"/>
            </p:xfrm>
            <a:graphic>
              <a:graphicData uri="http://schemas.microsoft.com/office/powerpoint/2016/slidezoom">
                <pslz:sldZm>
                  <pslz:sldZmObj sldId="8369" cId="875055141">
                    <pslz:zmPr id="{EA8F1A42-C007-4E2D-9446-CB0F25E1758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90606" cy="55721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Slide Zoom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3EDE9A83-330D-47C0-B322-23EBC2506C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0694" y="4201754"/>
                <a:ext cx="990606" cy="55721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58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17057 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9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57E021-8134-49D5-A5D4-0EC0FC108298}"/>
              </a:ext>
            </a:extLst>
          </p:cNvPr>
          <p:cNvSpPr/>
          <p:nvPr/>
        </p:nvSpPr>
        <p:spPr>
          <a:xfrm>
            <a:off x="462086" y="152400"/>
            <a:ext cx="112678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5 món đồ cần thiết cho ng</a:t>
            </a:r>
            <a:r>
              <a:rPr lang="vi-VN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>
                <a:ln w="0"/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leo núi.</a:t>
            </a:r>
            <a:endParaRPr lang="en-US" sz="4000" b="1" cap="none" spc="0">
              <a:ln w="0"/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6B646-BBE2-453A-9D38-69C7F412E7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299" y="1058979"/>
            <a:ext cx="4213866" cy="23700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F5027-6726-4779-A8EB-70394CB3A5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60" y="880824"/>
            <a:ext cx="3281001" cy="3281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14257D-88B4-49C4-BC35-79E00707E5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59" y="3578895"/>
            <a:ext cx="3144853" cy="3144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181D5-805A-4CAB-BD6D-33621D20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09" y="3014732"/>
            <a:ext cx="4923043" cy="4923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D1190-4594-49D4-8B4D-81C8787217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33" y="4853125"/>
            <a:ext cx="1911579" cy="1911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7FB1EA-A94E-4C35-B14B-6FB0DA16D9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11" y="2791737"/>
            <a:ext cx="2171297" cy="21712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A3271B-D68C-4CCC-B7C3-61AAC5B412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587" y="4664860"/>
            <a:ext cx="2288107" cy="22881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5EBB2E-7E5D-4B1A-88C1-A0A51522713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3" y="3221000"/>
            <a:ext cx="4163564" cy="41635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FD8AA1-A2ED-4209-8C36-20F0D7FF35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6" y="795147"/>
            <a:ext cx="2633853" cy="26338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65DDA1-6054-44D6-B691-BE3E908C6C0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7" y="923006"/>
            <a:ext cx="2633854" cy="2633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95646C-CEE4-4A81-B1C8-E909FE87A2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333" y="2981113"/>
            <a:ext cx="4273944" cy="42739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5DA18F-174F-45D3-ACDF-181D665E24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402" y="950163"/>
            <a:ext cx="2478837" cy="24788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7A2815-0CEF-4B5B-9DC9-EBBAE461EAD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76" y="2890457"/>
            <a:ext cx="2110715" cy="21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551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6000" decel="4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2C7F3C-96F5-43AF-AD03-E5F36D2D1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03" y="140558"/>
            <a:ext cx="4304149" cy="4157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6F134-B41C-4442-A235-519C84F3E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205" y="3288857"/>
            <a:ext cx="408467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9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64DA3-6DDF-4F0D-A034-FFCA69D953D0}"/>
              </a:ext>
            </a:extLst>
          </p:cNvPr>
          <p:cNvSpPr/>
          <p:nvPr/>
        </p:nvSpPr>
        <p:spPr>
          <a:xfrm>
            <a:off x="4347764" y="1325940"/>
            <a:ext cx="34964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9600">
                <a:ln w="0"/>
                <a:solidFill>
                  <a:srgbClr val="1A5F7A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UTM Loko" panose="02040603050506020204" pitchFamily="18" charset="0"/>
              </a:rPr>
              <a:t>BÀI 1</a:t>
            </a:r>
            <a:endParaRPr lang="en-US" sz="9600" b="0" cap="none" spc="0">
              <a:ln w="0"/>
              <a:solidFill>
                <a:srgbClr val="1A5F7A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UTM Lok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3BF70-53CC-44FE-BD94-4FE94910E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96" y="2514600"/>
            <a:ext cx="6572266" cy="3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01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60000" decel="1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677958" y="2029670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4842604" y="2029670"/>
            <a:ext cx="3428035" cy="3946605"/>
            <a:chOff x="5037436" y="1919528"/>
            <a:chExt cx="3428035" cy="3946605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3" y="517048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8108560" y="1737814"/>
            <a:ext cx="3984775" cy="3989604"/>
            <a:chOff x="8108560" y="1737814"/>
            <a:chExt cx="3984775" cy="398960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6" y="2242693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6" y="1737814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1" y="508108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C2FFF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432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 p14:presetBounceEnd="22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50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4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7941705" y="2339302"/>
            <a:ext cx="4250295" cy="2822453"/>
            <a:chOff x="399404" y="2016806"/>
            <a:chExt cx="5146960" cy="340223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noFill/>
            <a:ln w="28575">
              <a:solidFill>
                <a:srgbClr val="FFC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3" y="2120931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1" y="4746116"/>
              <a:ext cx="11229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7" y="4772708"/>
              <a:ext cx="11229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F8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8F103F-1C37-4F49-A26F-B1DA67C026D4}"/>
              </a:ext>
            </a:extLst>
          </p:cNvPr>
          <p:cNvGrpSpPr/>
          <p:nvPr/>
        </p:nvGrpSpPr>
        <p:grpSpPr>
          <a:xfrm>
            <a:off x="-3381137" y="3091731"/>
            <a:ext cx="866538" cy="1480574"/>
            <a:chOff x="5037436" y="1919528"/>
            <a:chExt cx="3428035" cy="585716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D0BD79F-A69B-4336-9543-815E7EA8922E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DADA25-E49C-410E-B892-80F2A5FCE9D2}"/>
                </a:ext>
              </a:extLst>
            </p:cNvPr>
            <p:cNvSpPr/>
            <p:nvPr/>
          </p:nvSpPr>
          <p:spPr>
            <a:xfrm>
              <a:off x="5037436" y="191952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EB797E-B7C2-475D-B747-E995C2AF4681}"/>
                </a:ext>
              </a:extLst>
            </p:cNvPr>
            <p:cNvSpPr/>
            <p:nvPr/>
          </p:nvSpPr>
          <p:spPr>
            <a:xfrm>
              <a:off x="6995571" y="1968848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3F04DA-B405-4322-BE3D-755C3EFD6FD7}"/>
                </a:ext>
              </a:extLst>
            </p:cNvPr>
            <p:cNvSpPr/>
            <p:nvPr/>
          </p:nvSpPr>
          <p:spPr>
            <a:xfrm>
              <a:off x="5579991" y="5170484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6412F7-CA50-4729-99DF-3688DDECBD01}"/>
                </a:ext>
              </a:extLst>
            </p:cNvPr>
            <p:cNvSpPr/>
            <p:nvPr/>
          </p:nvSpPr>
          <p:spPr>
            <a:xfrm>
              <a:off x="7538126" y="5219803"/>
              <a:ext cx="927345" cy="2556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0" y="2100471"/>
            <a:ext cx="8282869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</a:t>
            </a:r>
            <a:b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 ABCD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và DC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BC và AD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4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742BFB-BB24-4B3A-AD22-3E1194608227}"/>
              </a:ext>
            </a:extLst>
          </p:cNvPr>
          <p:cNvSpPr/>
          <p:nvPr/>
        </p:nvSpPr>
        <p:spPr>
          <a:xfrm>
            <a:off x="628650" y="537686"/>
            <a:ext cx="11258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8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tên các cặp cạnh đối diện trong: hình chữ nhật ABCD, hình bình hành EGHK, hình tứ giác MNPQ. </a:t>
            </a:r>
          </a:p>
          <a:p>
            <a:endParaRPr lang="en-US" sz="3600" b="1">
              <a:solidFill>
                <a:srgbClr val="FFF8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056B42-1A1F-4556-B7BC-35444C8E5C23}"/>
              </a:ext>
            </a:extLst>
          </p:cNvPr>
          <p:cNvGrpSpPr/>
          <p:nvPr/>
        </p:nvGrpSpPr>
        <p:grpSpPr>
          <a:xfrm>
            <a:off x="-3704822" y="-907945"/>
            <a:ext cx="955810" cy="1381791"/>
            <a:chOff x="399404" y="2016806"/>
            <a:chExt cx="5146960" cy="5177819"/>
          </a:xfrm>
          <a:solidFill>
            <a:srgbClr val="E6E6E6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7DE60BC-37B3-4159-A8DF-3D622C8AAA74}"/>
                </a:ext>
              </a:extLst>
            </p:cNvPr>
            <p:cNvSpPr/>
            <p:nvPr/>
          </p:nvSpPr>
          <p:spPr>
            <a:xfrm>
              <a:off x="960895" y="2774197"/>
              <a:ext cx="3471620" cy="2107769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6E6E6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8949B7-8078-40F9-81F1-247459B98EEF}"/>
                </a:ext>
              </a:extLst>
            </p:cNvPr>
            <p:cNvSpPr/>
            <p:nvPr/>
          </p:nvSpPr>
          <p:spPr>
            <a:xfrm>
              <a:off x="399404" y="2016806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243DF2-C0AB-482B-B25D-997C4B32B8AD}"/>
                </a:ext>
              </a:extLst>
            </p:cNvPr>
            <p:cNvSpPr/>
            <p:nvPr/>
          </p:nvSpPr>
          <p:spPr>
            <a:xfrm>
              <a:off x="4423382" y="2120933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59039F5-32E5-48E9-91FB-76EB2F82A9D5}"/>
                </a:ext>
              </a:extLst>
            </p:cNvPr>
            <p:cNvSpPr/>
            <p:nvPr/>
          </p:nvSpPr>
          <p:spPr>
            <a:xfrm>
              <a:off x="4317073" y="474611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3DE90C-D2B2-43C0-9D69-3AC7DA69CECF}"/>
                </a:ext>
              </a:extLst>
            </p:cNvPr>
            <p:cNvSpPr/>
            <p:nvPr/>
          </p:nvSpPr>
          <p:spPr>
            <a:xfrm>
              <a:off x="585275" y="4772707"/>
              <a:ext cx="1122982" cy="2421918"/>
            </a:xfrm>
            <a:prstGeom prst="rect">
              <a:avLst/>
            </a:prstGeom>
            <a:grpFill/>
            <a:ln>
              <a:solidFill>
                <a:srgbClr val="E6E6E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3F1A4F-E37E-4B94-81B2-CD378E0FF970}"/>
              </a:ext>
            </a:extLst>
          </p:cNvPr>
          <p:cNvGrpSpPr/>
          <p:nvPr/>
        </p:nvGrpSpPr>
        <p:grpSpPr>
          <a:xfrm>
            <a:off x="15011115" y="537686"/>
            <a:ext cx="1064628" cy="1583618"/>
            <a:chOff x="8108560" y="1737814"/>
            <a:chExt cx="3984775" cy="56487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2FBAC35-574C-46E2-9CBB-772FB2B7B1F5}"/>
                </a:ext>
              </a:extLst>
            </p:cNvPr>
            <p:cNvGrpSpPr/>
            <p:nvPr/>
          </p:nvGrpSpPr>
          <p:grpSpPr>
            <a:xfrm>
              <a:off x="8343576" y="2292012"/>
              <a:ext cx="3168006" cy="2803863"/>
              <a:chOff x="8343576" y="2292012"/>
              <a:chExt cx="3168006" cy="2803863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71F5754-7EB1-4627-BA65-C84E4FF4C701}"/>
                  </a:ext>
                </a:extLst>
              </p:cNvPr>
              <p:cNvCxnSpPr/>
              <p:nvPr/>
            </p:nvCxnSpPr>
            <p:spPr>
              <a:xfrm flipV="1">
                <a:off x="8724900" y="2292012"/>
                <a:ext cx="1663700" cy="482185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9430310-FC60-49C0-8EC4-BEA1EE2562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3900" y="2774198"/>
                <a:ext cx="380676" cy="2321677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300AC-3C57-4DFD-9847-467AF73AA7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3576" y="5095875"/>
                <a:ext cx="3168006" cy="0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3DE977C-86BA-45F2-BCAF-97787B739E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388600" y="2292013"/>
                <a:ext cx="1122982" cy="2803861"/>
              </a:xfrm>
              <a:prstGeom prst="line">
                <a:avLst/>
              </a:prstGeom>
              <a:ln>
                <a:solidFill>
                  <a:srgbClr val="C2FF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54D3D3-2BCA-4D59-9B3E-8864112B6C1F}"/>
                </a:ext>
              </a:extLst>
            </p:cNvPr>
            <p:cNvSpPr/>
            <p:nvPr/>
          </p:nvSpPr>
          <p:spPr>
            <a:xfrm>
              <a:off x="8261067" y="2242693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528BD76-AE94-4FE9-A7DE-C238F9D4FDF2}"/>
                </a:ext>
              </a:extLst>
            </p:cNvPr>
            <p:cNvSpPr/>
            <p:nvPr/>
          </p:nvSpPr>
          <p:spPr>
            <a:xfrm>
              <a:off x="10210558" y="1737814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4B5F74-5536-48D4-83A2-55686CA63F55}"/>
                </a:ext>
              </a:extLst>
            </p:cNvPr>
            <p:cNvSpPr/>
            <p:nvPr/>
          </p:nvSpPr>
          <p:spPr>
            <a:xfrm>
              <a:off x="11165992" y="5081087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958135-2481-44EC-A9DA-3A2A478346E9}"/>
                </a:ext>
              </a:extLst>
            </p:cNvPr>
            <p:cNvSpPr/>
            <p:nvPr/>
          </p:nvSpPr>
          <p:spPr>
            <a:xfrm>
              <a:off x="8108560" y="5006776"/>
              <a:ext cx="927343" cy="2305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E6E6E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18384D9-A85A-46C8-A58E-DE51E0A7F8F0}"/>
              </a:ext>
            </a:extLst>
          </p:cNvPr>
          <p:cNvSpPr/>
          <p:nvPr/>
        </p:nvSpPr>
        <p:spPr>
          <a:xfrm>
            <a:off x="618136" y="2022387"/>
            <a:ext cx="7522605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cặp cạnh đối diện trong hình bình hành EGHK là: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 và KH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rgbClr val="FFF89A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 và GH</a:t>
            </a:r>
            <a:r>
              <a:rPr lang="en-US" sz="4400" b="1">
                <a:solidFill>
                  <a:srgbClr val="71DFE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400" b="1">
              <a:solidFill>
                <a:srgbClr val="71DFE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6C1D99-73E1-4064-8BE8-854AD7FF95DD}"/>
              </a:ext>
            </a:extLst>
          </p:cNvPr>
          <p:cNvGrpSpPr/>
          <p:nvPr/>
        </p:nvGrpSpPr>
        <p:grpSpPr>
          <a:xfrm>
            <a:off x="8469679" y="1897160"/>
            <a:ext cx="3428035" cy="3996415"/>
            <a:chOff x="5037436" y="1919528"/>
            <a:chExt cx="3428035" cy="39964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132350E6-39E6-452F-BEC4-617DCE0CE0F1}"/>
                </a:ext>
              </a:extLst>
            </p:cNvPr>
            <p:cNvSpPr/>
            <p:nvPr/>
          </p:nvSpPr>
          <p:spPr>
            <a:xfrm flipH="1">
              <a:off x="5401949" y="2515559"/>
              <a:ext cx="2235337" cy="2803862"/>
            </a:xfrm>
            <a:prstGeom prst="parallelogram">
              <a:avLst/>
            </a:prstGeom>
            <a:no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79C24F-1CAC-4E6E-8837-497DEF1FB80A}"/>
                </a:ext>
              </a:extLst>
            </p:cNvPr>
            <p:cNvSpPr/>
            <p:nvPr/>
          </p:nvSpPr>
          <p:spPr>
            <a:xfrm>
              <a:off x="5037436" y="1919528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3438AF-11BF-489D-87D4-49AEC07F7B26}"/>
                </a:ext>
              </a:extLst>
            </p:cNvPr>
            <p:cNvSpPr/>
            <p:nvPr/>
          </p:nvSpPr>
          <p:spPr>
            <a:xfrm>
              <a:off x="6995570" y="1968847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7387A08-6593-4C9F-8610-AE94DC427CA0}"/>
                </a:ext>
              </a:extLst>
            </p:cNvPr>
            <p:cNvSpPr/>
            <p:nvPr/>
          </p:nvSpPr>
          <p:spPr>
            <a:xfrm>
              <a:off x="5401949" y="526961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F37B257-ED54-4657-BD7D-6B82C19FDB20}"/>
                </a:ext>
              </a:extLst>
            </p:cNvPr>
            <p:cNvSpPr/>
            <p:nvPr/>
          </p:nvSpPr>
          <p:spPr>
            <a:xfrm>
              <a:off x="7538127" y="5219802"/>
              <a:ext cx="927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C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592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气泡水彩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1266</TotalTime>
  <Words>600</Words>
  <Application>Microsoft Office PowerPoint</Application>
  <PresentationFormat>Widescreen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等线</vt:lpstr>
      <vt:lpstr>#9Slide03 Arima Madurai Thin</vt:lpstr>
      <vt:lpstr>UTM Loko</vt:lpstr>
      <vt:lpstr>微软雅黑</vt:lpstr>
      <vt:lpstr>Arial</vt:lpstr>
      <vt:lpstr>Calibri</vt:lpstr>
      <vt:lpstr>UTM Neutra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MTC</cp:lastModifiedBy>
  <cp:revision>107</cp:revision>
  <dcterms:created xsi:type="dcterms:W3CDTF">2018-09-07T09:35:39Z</dcterms:created>
  <dcterms:modified xsi:type="dcterms:W3CDTF">2022-01-19T02:09:28Z</dcterms:modified>
  <cp:category>T</cp:category>
  <cp:version>N03</cp:version>
</cp:coreProperties>
</file>