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9"/>
  </p:notesMasterIdLst>
  <p:sldIdLst>
    <p:sldId id="445" r:id="rId3"/>
    <p:sldId id="280" r:id="rId4"/>
    <p:sldId id="386" r:id="rId5"/>
    <p:sldId id="283" r:id="rId6"/>
    <p:sldId id="278" r:id="rId7"/>
    <p:sldId id="310" r:id="rId8"/>
    <p:sldId id="495" r:id="rId9"/>
    <p:sldId id="548" r:id="rId10"/>
    <p:sldId id="555" r:id="rId11"/>
    <p:sldId id="556" r:id="rId12"/>
    <p:sldId id="557" r:id="rId13"/>
    <p:sldId id="559" r:id="rId14"/>
    <p:sldId id="560" r:id="rId15"/>
    <p:sldId id="56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DDBA59"/>
    <a:srgbClr val="006600"/>
    <a:srgbClr val="004DE6"/>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78" d="100"/>
          <a:sy n="78" d="100"/>
        </p:scale>
        <p:origin x="5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3" y="783549"/>
            <a:ext cx="10043886" cy="954107"/>
          </a:xfrm>
          <a:prstGeom prst="rect">
            <a:avLst/>
          </a:prstGeom>
        </p:spPr>
        <p:txBody>
          <a:bodyPr wrap="square">
            <a:spAutoFit/>
          </a:bodyPr>
          <a:lstStyle/>
          <a:p>
            <a:pPr algn="just"/>
            <a:r>
              <a:rPr lang="vi-VN" sz="2800" b="1"/>
              <a:t>b. Phân loại các danh từ tìm được thành hai nhóm: danh từ chung, danh từ riêng.</a:t>
            </a:r>
          </a:p>
        </p:txBody>
      </p:sp>
      <p:graphicFrame>
        <p:nvGraphicFramePr>
          <p:cNvPr id="3" name="Table 2"/>
          <p:cNvGraphicFramePr>
            <a:graphicFrameLocks noGrp="1"/>
          </p:cNvGraphicFramePr>
          <p:nvPr>
            <p:extLst>
              <p:ext uri="{D42A27DB-BD31-4B8C-83A1-F6EECF244321}">
                <p14:modId xmlns:p14="http://schemas.microsoft.com/office/powerpoint/2010/main" val="2256804819"/>
              </p:ext>
            </p:extLst>
          </p:nvPr>
        </p:nvGraphicFramePr>
        <p:xfrm>
          <a:off x="2142094" y="2475140"/>
          <a:ext cx="7896510" cy="2804160"/>
        </p:xfrm>
        <a:graphic>
          <a:graphicData uri="http://schemas.openxmlformats.org/drawingml/2006/table">
            <a:tbl>
              <a:tblPr firstRow="1" bandRow="1">
                <a:tableStyleId>{5C22544A-7EE6-4342-B048-85BDC9FD1C3A}</a:tableStyleId>
              </a:tblPr>
              <a:tblGrid>
                <a:gridCol w="3948255">
                  <a:extLst>
                    <a:ext uri="{9D8B030D-6E8A-4147-A177-3AD203B41FA5}">
                      <a16:colId xmlns:a16="http://schemas.microsoft.com/office/drawing/2014/main" val="2486601944"/>
                    </a:ext>
                  </a:extLst>
                </a:gridCol>
                <a:gridCol w="3948255">
                  <a:extLst>
                    <a:ext uri="{9D8B030D-6E8A-4147-A177-3AD203B41FA5}">
                      <a16:colId xmlns:a16="http://schemas.microsoft.com/office/drawing/2014/main" val="3782280288"/>
                    </a:ext>
                  </a:extLst>
                </a:gridCol>
              </a:tblGrid>
              <a:tr h="370840">
                <a:tc>
                  <a:txBody>
                    <a:bodyPr/>
                    <a:lstStyle/>
                    <a:p>
                      <a:pPr algn="ctr"/>
                      <a:r>
                        <a:rPr lang="en-US" sz="2800">
                          <a:solidFill>
                            <a:schemeClr val="tx1"/>
                          </a:solidFill>
                          <a:latin typeface="Times New Roman" panose="02020603050405020304" pitchFamily="18" charset="0"/>
                          <a:cs typeface="Times New Roman" panose="02020603050405020304" pitchFamily="18" charset="0"/>
                        </a:rPr>
                        <a:t>Danh</a:t>
                      </a:r>
                      <a:r>
                        <a:rPr lang="en-US" sz="2800" baseline="0">
                          <a:solidFill>
                            <a:schemeClr val="tx1"/>
                          </a:solidFill>
                          <a:latin typeface="Times New Roman" panose="02020603050405020304" pitchFamily="18" charset="0"/>
                          <a:cs typeface="Times New Roman" panose="02020603050405020304" pitchFamily="18" charset="0"/>
                        </a:rPr>
                        <a:t> từ chung</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Danh từ</a:t>
                      </a:r>
                      <a:r>
                        <a:rPr lang="en-US" sz="2800" baseline="0">
                          <a:solidFill>
                            <a:schemeClr val="tx1"/>
                          </a:solidFill>
                          <a:latin typeface="Times New Roman" panose="02020603050405020304" pitchFamily="18" charset="0"/>
                          <a:cs typeface="Times New Roman" panose="02020603050405020304" pitchFamily="18" charset="0"/>
                        </a:rPr>
                        <a:t> riêng</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487756"/>
                  </a:ext>
                </a:extLst>
              </a:tr>
              <a:tr h="370840">
                <a:tc>
                  <a:txBody>
                    <a:bodyPr/>
                    <a:lstStyle/>
                    <a:p>
                      <a:endParaRPr lang="en-US"/>
                    </a:p>
                    <a:p>
                      <a:endParaRPr lang="en-US"/>
                    </a:p>
                    <a:p>
                      <a:endParaRPr lang="en-US"/>
                    </a:p>
                    <a:p>
                      <a:endParaRPr lang="en-US"/>
                    </a:p>
                    <a:p>
                      <a:endParaRPr lang="en-US"/>
                    </a:p>
                    <a:p>
                      <a:endParaRPr lang="en-US"/>
                    </a:p>
                    <a:p>
                      <a:endParaRPr lang="en-US"/>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798381"/>
                  </a:ext>
                </a:extLst>
              </a:tr>
            </a:tbl>
          </a:graphicData>
        </a:graphic>
      </p:graphicFrame>
      <p:sp>
        <p:nvSpPr>
          <p:cNvPr id="4" name="TextBox 3"/>
          <p:cNvSpPr txBox="1"/>
          <p:nvPr/>
        </p:nvSpPr>
        <p:spPr>
          <a:xfrm>
            <a:off x="2142094" y="2970068"/>
            <a:ext cx="3948255" cy="2246769"/>
          </a:xfrm>
          <a:prstGeom prst="rect">
            <a:avLst/>
          </a:prstGeom>
          <a:noFill/>
        </p:spPr>
        <p:txBody>
          <a:bodyPr wrap="square" rtlCol="0">
            <a:spAutoFit/>
          </a:bodyPr>
          <a:lstStyle/>
          <a:p>
            <a:pPr algn="just"/>
            <a:r>
              <a:rPr lang="en-US" sz="2800" i="1">
                <a:solidFill>
                  <a:srgbClr val="FF0000"/>
                </a:solidFill>
                <a:latin typeface="Times New Roman" panose="02020603050405020304" pitchFamily="18" charset="0"/>
                <a:cs typeface="Times New Roman" panose="02020603050405020304" pitchFamily="18" charset="0"/>
              </a:rPr>
              <a:t>n</a:t>
            </a:r>
            <a:r>
              <a:rPr lang="vi-VN" sz="2800" i="1">
                <a:solidFill>
                  <a:srgbClr val="FF0000"/>
                </a:solidFill>
                <a:latin typeface="Times New Roman" panose="02020603050405020304" pitchFamily="18" charset="0"/>
                <a:cs typeface="Times New Roman" panose="02020603050405020304" pitchFamily="18" charset="0"/>
              </a:rPr>
              <a:t>ơi</a:t>
            </a:r>
            <a:r>
              <a:rPr lang="en-US" sz="2800" i="1">
                <a:solidFill>
                  <a:srgbClr val="FF0000"/>
                </a:solidFill>
                <a:latin typeface="Times New Roman" panose="02020603050405020304" pitchFamily="18" charset="0"/>
                <a:cs typeface="Times New Roman" panose="02020603050405020304" pitchFamily="18" charset="0"/>
              </a:rPr>
              <a:t>, tiếng chim, miền, chim đại bàng, chân, mỏ,  bóng, mặt đất, cánh, tiếng, nền trời, chiếc, đàn, âm, bầy, thiên nga</a:t>
            </a:r>
          </a:p>
        </p:txBody>
      </p:sp>
      <p:sp>
        <p:nvSpPr>
          <p:cNvPr id="5" name="TextBox 4"/>
          <p:cNvSpPr txBox="1"/>
          <p:nvPr/>
        </p:nvSpPr>
        <p:spPr>
          <a:xfrm>
            <a:off x="6385305" y="3615610"/>
            <a:ext cx="3358342" cy="523220"/>
          </a:xfrm>
          <a:prstGeom prst="rect">
            <a:avLst/>
          </a:prstGeom>
          <a:noFill/>
        </p:spPr>
        <p:txBody>
          <a:bodyPr wrap="square" rtlCol="0">
            <a:spAutoFit/>
          </a:bodyPr>
          <a:lstStyle/>
          <a:p>
            <a:pPr algn="ctr"/>
            <a:r>
              <a:rPr lang="en-US" sz="2800" i="1">
                <a:solidFill>
                  <a:srgbClr val="FF0000"/>
                </a:solidFill>
                <a:latin typeface="Times New Roman" panose="02020603050405020304" pitchFamily="18" charset="0"/>
                <a:cs typeface="Times New Roman" panose="02020603050405020304" pitchFamily="18" charset="0"/>
              </a:rPr>
              <a:t>Trường Sơn</a:t>
            </a:r>
          </a:p>
        </p:txBody>
      </p:sp>
    </p:spTree>
    <p:extLst>
      <p:ext uri="{BB962C8B-B14F-4D97-AF65-F5344CB8AC3E}">
        <p14:creationId xmlns:p14="http://schemas.microsoft.com/office/powerpoint/2010/main" val="26236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057" y="899663"/>
            <a:ext cx="10043886" cy="523220"/>
          </a:xfrm>
          <a:prstGeom prst="rect">
            <a:avLst/>
          </a:prstGeom>
        </p:spPr>
        <p:txBody>
          <a:bodyPr wrap="square">
            <a:spAutoFit/>
          </a:bodyPr>
          <a:lstStyle/>
          <a:p>
            <a:pPr algn="just"/>
            <a:r>
              <a:rPr lang="vi-VN" sz="2800" b="1"/>
              <a:t>c. Đặt câu với một trong các tính từ đã tìm được.</a:t>
            </a:r>
          </a:p>
        </p:txBody>
      </p:sp>
      <p:sp>
        <p:nvSpPr>
          <p:cNvPr id="6" name="TextBox 5"/>
          <p:cNvSpPr txBox="1"/>
          <p:nvPr/>
        </p:nvSpPr>
        <p:spPr>
          <a:xfrm>
            <a:off x="1712686" y="1770743"/>
            <a:ext cx="8766628" cy="3323987"/>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Ví dụ: </a:t>
            </a:r>
          </a:p>
          <a:p>
            <a:pPr marL="457200" indent="-457200">
              <a:lnSpc>
                <a:spcPct val="150000"/>
              </a:lnSpc>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Bọn trẻ </a:t>
            </a:r>
            <a:r>
              <a:rPr lang="en-US" sz="2800" i="1">
                <a:solidFill>
                  <a:srgbClr val="FF0000"/>
                </a:solidFill>
                <a:latin typeface="Times New Roman" panose="02020603050405020304" pitchFamily="18" charset="0"/>
                <a:cs typeface="Times New Roman" panose="02020603050405020304" pitchFamily="18" charset="0"/>
              </a:rPr>
              <a:t>ríu rít </a:t>
            </a:r>
            <a:r>
              <a:rPr lang="en-US" sz="2800">
                <a:latin typeface="Times New Roman" panose="02020603050405020304" pitchFamily="18" charset="0"/>
                <a:cs typeface="Times New Roman" panose="02020603050405020304" pitchFamily="18" charset="0"/>
              </a:rPr>
              <a:t>đi vào lớp.</a:t>
            </a:r>
          </a:p>
          <a:p>
            <a:pPr marL="457200" indent="-457200">
              <a:lnSpc>
                <a:spcPct val="150000"/>
              </a:lnSpc>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Những bông lúa chín </a:t>
            </a:r>
            <a:r>
              <a:rPr lang="en-US" sz="2800" i="1">
                <a:solidFill>
                  <a:srgbClr val="FF0000"/>
                </a:solidFill>
                <a:latin typeface="Times New Roman" panose="02020603050405020304" pitchFamily="18" charset="0"/>
                <a:cs typeface="Times New Roman" panose="02020603050405020304" pitchFamily="18" charset="0"/>
              </a:rPr>
              <a:t>vàng</a:t>
            </a:r>
            <a:r>
              <a:rPr lang="en-US" sz="2800">
                <a:latin typeface="Times New Roman" panose="02020603050405020304" pitchFamily="18" charset="0"/>
                <a:cs typeface="Times New Roman" panose="02020603050405020304" pitchFamily="18" charset="0"/>
              </a:rPr>
              <a:t> trên cánh đồng.</a:t>
            </a:r>
          </a:p>
          <a:p>
            <a:pPr marL="457200" indent="-457200">
              <a:lnSpc>
                <a:spcPct val="150000"/>
              </a:lnSpc>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Hoa hồng nở </a:t>
            </a:r>
            <a:r>
              <a:rPr lang="en-US" sz="2800" i="1">
                <a:solidFill>
                  <a:srgbClr val="FF0000"/>
                </a:solidFill>
                <a:latin typeface="Times New Roman" panose="02020603050405020304" pitchFamily="18" charset="0"/>
                <a:cs typeface="Times New Roman" panose="02020603050405020304" pitchFamily="18" charset="0"/>
              </a:rPr>
              <a:t>đỏ</a:t>
            </a:r>
            <a:r>
              <a:rPr lang="en-US" sz="2800">
                <a:latin typeface="Times New Roman" panose="02020603050405020304" pitchFamily="18" charset="0"/>
                <a:cs typeface="Times New Roman" panose="02020603050405020304" pitchFamily="18" charset="0"/>
              </a:rPr>
              <a:t> cả khu vườn.</a:t>
            </a:r>
          </a:p>
          <a:p>
            <a:pPr marL="457200" indent="-457200">
              <a:lnSpc>
                <a:spcPct val="150000"/>
              </a:lnSpc>
              <a:buFont typeface="Wingdings" panose="05000000000000000000" pitchFamily="2" charset="2"/>
              <a:buChar char="ü"/>
            </a:pPr>
            <a:r>
              <a:rPr lang="en-US" sz="2800">
                <a:cs typeface="Times New Roman" panose="02020603050405020304" pitchFamily="18" charset="0"/>
              </a:rPr>
              <a:t>G</a:t>
            </a:r>
            <a:r>
              <a:rPr lang="vi-VN" sz="2800">
                <a:cs typeface="Times New Roman" panose="02020603050405020304" pitchFamily="18" charset="0"/>
              </a:rPr>
              <a:t>ió bấc </a:t>
            </a:r>
            <a:r>
              <a:rPr lang="vi-VN" sz="2800" i="1">
                <a:solidFill>
                  <a:srgbClr val="FF0000"/>
                </a:solidFill>
                <a:cs typeface="Times New Roman" panose="02020603050405020304" pitchFamily="18" charset="0"/>
              </a:rPr>
              <a:t>vi vút </a:t>
            </a:r>
            <a:r>
              <a:rPr lang="vi-VN" sz="2800">
                <a:cs typeface="Times New Roman" panose="02020603050405020304" pitchFamily="18" charset="0"/>
              </a:rPr>
              <a:t>từng cơn</a:t>
            </a:r>
            <a:r>
              <a:rPr lang="en-US" sz="2800">
                <a:cs typeface="Times New Roman" panose="02020603050405020304" pitchFamily="18" charset="0"/>
              </a:rPr>
              <a:t>.</a:t>
            </a:r>
          </a:p>
        </p:txBody>
      </p:sp>
    </p:spTree>
    <p:extLst>
      <p:ext uri="{BB962C8B-B14F-4D97-AF65-F5344CB8AC3E}">
        <p14:creationId xmlns:p14="http://schemas.microsoft.com/office/powerpoint/2010/main" val="362349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457" y="348120"/>
            <a:ext cx="10043886" cy="6047105"/>
          </a:xfrm>
          <a:prstGeom prst="rect">
            <a:avLst/>
          </a:prstGeom>
        </p:spPr>
        <p:txBody>
          <a:bodyPr wrap="square">
            <a:spAutoFit/>
          </a:bodyPr>
          <a:lstStyle/>
          <a:p>
            <a:pPr>
              <a:lnSpc>
                <a:spcPct val="125000"/>
              </a:lnSpc>
            </a:pPr>
            <a:r>
              <a:rPr lang="en-US" sz="2600" b="1">
                <a:latin typeface="Times New Roman" panose="02020603050405020304" pitchFamily="18" charset="0"/>
                <a:cs typeface="Times New Roman" panose="02020603050405020304" pitchFamily="18" charset="0"/>
              </a:rPr>
              <a:t>Bài 3. </a:t>
            </a:r>
            <a:r>
              <a:rPr lang="vi-VN" sz="2600" b="1">
                <a:latin typeface="Times New Roman" panose="02020603050405020304" pitchFamily="18" charset="0"/>
                <a:cs typeface="Times New Roman" panose="02020603050405020304" pitchFamily="18" charset="0"/>
              </a:rPr>
              <a:t>Cho đoạn thơ sau:</a:t>
            </a:r>
          </a:p>
          <a:p>
            <a:pPr lvl="8">
              <a:lnSpc>
                <a:spcPct val="125000"/>
              </a:lnSpc>
            </a:pPr>
            <a:r>
              <a:rPr lang="vi-VN" sz="2600">
                <a:latin typeface="Times New Roman" panose="02020603050405020304" pitchFamily="18" charset="0"/>
                <a:cs typeface="Times New Roman" panose="02020603050405020304" pitchFamily="18" charset="0"/>
              </a:rPr>
              <a:t>Mặt trời rúc bụi tre</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Buổi chiều về nghe mát</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Bò ra sông uống nước</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Thấy bóng mình, ngỡ ai</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Bò chào: - “Kìa anh bạn!</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Lại gặp anh ở đây!”</a:t>
            </a:r>
            <a:endParaRPr lang="en-US" sz="2600">
              <a:latin typeface="Times New Roman" panose="02020603050405020304" pitchFamily="18" charset="0"/>
              <a:cs typeface="Times New Roman" panose="02020603050405020304" pitchFamily="18" charset="0"/>
            </a:endParaRPr>
          </a:p>
          <a:p>
            <a:pPr lvl="8">
              <a:lnSpc>
                <a:spcPct val="125000"/>
              </a:lnSpc>
            </a:pPr>
            <a:r>
              <a:rPr lang="en-US" sz="2600" b="1" i="1">
                <a:latin typeface="Times New Roman" panose="02020603050405020304" pitchFamily="18" charset="0"/>
                <a:cs typeface="Times New Roman" panose="02020603050405020304" pitchFamily="18" charset="0"/>
              </a:rPr>
              <a:t>                                  </a:t>
            </a:r>
            <a:r>
              <a:rPr lang="vi-VN" sz="2600" b="1" i="1">
                <a:latin typeface="Times New Roman" panose="02020603050405020304" pitchFamily="18" charset="0"/>
                <a:cs typeface="Times New Roman" panose="02020603050405020304" pitchFamily="18" charset="0"/>
              </a:rPr>
              <a:t>(trích Chú bò tìm bạn)</a:t>
            </a:r>
          </a:p>
          <a:p>
            <a:pPr algn="just">
              <a:lnSpc>
                <a:spcPct val="125000"/>
              </a:lnSpc>
            </a:pPr>
            <a:r>
              <a:rPr lang="vi-VN" sz="2600" b="1">
                <a:latin typeface="Times New Roman" panose="02020603050405020304" pitchFamily="18" charset="0"/>
                <a:cs typeface="Times New Roman" panose="02020603050405020304" pitchFamily="18" charset="0"/>
              </a:rPr>
              <a:t>a. Em hãy tìm các danh từ có trong khổ thơ trên. Đặt câu có chủ ngữ là một trong các danh từ vừa tìm được.</a:t>
            </a:r>
          </a:p>
          <a:p>
            <a:pPr algn="just">
              <a:lnSpc>
                <a:spcPct val="125000"/>
              </a:lnSpc>
            </a:pPr>
            <a:r>
              <a:rPr lang="vi-VN" sz="2600" b="1">
                <a:latin typeface="Times New Roman" panose="02020603050405020304" pitchFamily="18" charset="0"/>
                <a:cs typeface="Times New Roman" panose="02020603050405020304" pitchFamily="18" charset="0"/>
              </a:rPr>
              <a:t>b. Em hãy tìm các động từ có trong khổ thơ trên. Đặt câu có vị ngữ chính là một trong các động từ vừa tìm được.</a:t>
            </a:r>
          </a:p>
        </p:txBody>
      </p:sp>
    </p:spTree>
    <p:extLst>
      <p:ext uri="{BB962C8B-B14F-4D97-AF65-F5344CB8AC3E}">
        <p14:creationId xmlns:p14="http://schemas.microsoft.com/office/powerpoint/2010/main" val="331967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551320"/>
            <a:ext cx="10043886" cy="4693593"/>
          </a:xfrm>
          <a:prstGeom prst="rect">
            <a:avLst/>
          </a:prstGeom>
        </p:spPr>
        <p:txBody>
          <a:bodyPr wrap="square">
            <a:spAutoFit/>
          </a:bodyPr>
          <a:lstStyle/>
          <a:p>
            <a:pPr algn="just">
              <a:lnSpc>
                <a:spcPct val="125000"/>
              </a:lnSpc>
            </a:pPr>
            <a:r>
              <a:rPr lang="vi-VN" sz="2600" b="1">
                <a:cs typeface="Times New Roman" panose="02020603050405020304" pitchFamily="18" charset="0"/>
              </a:rPr>
              <a:t>a. Em hãy tìm các danh từ có trong khổ thơ trên. Đặt câu có chủ ngữ là một trong các danh từ vừa tìm được.</a:t>
            </a:r>
          </a:p>
          <a:p>
            <a:pPr lvl="8">
              <a:lnSpc>
                <a:spcPct val="150000"/>
              </a:lnSpc>
            </a:pPr>
            <a:r>
              <a:rPr lang="vi-VN" sz="2600">
                <a:latin typeface="Times New Roman" panose="02020603050405020304" pitchFamily="18" charset="0"/>
                <a:cs typeface="Times New Roman" panose="02020603050405020304" pitchFamily="18" charset="0"/>
              </a:rPr>
              <a:t>Mặt trời rúc bụi tre</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Buổi chiều về nghe mát</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Bò ra sông uống nước</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Thấy bóng mình, ngỡ ai</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Bò chào: - “Kìa anh bạn!</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Lại gặp anh ở đây!”</a:t>
            </a:r>
            <a:endParaRPr lang="en-US" sz="260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807857" y="2075543"/>
            <a:ext cx="107042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5060042" y="2075543"/>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cxnSp>
        <p:nvCxnSpPr>
          <p:cNvPr id="6" name="Straight Connector 5"/>
          <p:cNvCxnSpPr/>
          <p:nvPr/>
        </p:nvCxnSpPr>
        <p:spPr>
          <a:xfrm>
            <a:off x="6462486" y="2075543"/>
            <a:ext cx="43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6970486" y="2075543"/>
            <a:ext cx="43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6404429" y="2075543"/>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10" name="TextBox 9"/>
          <p:cNvSpPr txBox="1"/>
          <p:nvPr/>
        </p:nvSpPr>
        <p:spPr>
          <a:xfrm>
            <a:off x="6903358" y="2075543"/>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cxnSp>
        <p:nvCxnSpPr>
          <p:cNvPr id="11" name="Straight Connector 10"/>
          <p:cNvCxnSpPr/>
          <p:nvPr/>
        </p:nvCxnSpPr>
        <p:spPr>
          <a:xfrm>
            <a:off x="4807855" y="2670629"/>
            <a:ext cx="66403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546270" y="2670629"/>
            <a:ext cx="66403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4807854" y="3280229"/>
            <a:ext cx="33201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5626099" y="3280229"/>
            <a:ext cx="58420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7077528" y="3280229"/>
            <a:ext cx="58420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4807854" y="4441372"/>
            <a:ext cx="33201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5820227" y="5050971"/>
            <a:ext cx="58420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6970486" y="4470401"/>
            <a:ext cx="1041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4856840" y="2670629"/>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25" name="TextBox 24"/>
          <p:cNvSpPr txBox="1"/>
          <p:nvPr/>
        </p:nvSpPr>
        <p:spPr>
          <a:xfrm>
            <a:off x="5622472" y="2685143"/>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26" name="TextBox 25"/>
          <p:cNvSpPr txBox="1"/>
          <p:nvPr/>
        </p:nvSpPr>
        <p:spPr>
          <a:xfrm>
            <a:off x="4758872" y="3236686"/>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27" name="TextBox 26"/>
          <p:cNvSpPr txBox="1"/>
          <p:nvPr/>
        </p:nvSpPr>
        <p:spPr>
          <a:xfrm>
            <a:off x="5644244" y="3251201"/>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28" name="TextBox 27"/>
          <p:cNvSpPr txBox="1"/>
          <p:nvPr/>
        </p:nvSpPr>
        <p:spPr>
          <a:xfrm>
            <a:off x="7095673" y="3251201"/>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29" name="TextBox 28"/>
          <p:cNvSpPr txBox="1"/>
          <p:nvPr/>
        </p:nvSpPr>
        <p:spPr>
          <a:xfrm>
            <a:off x="4749802" y="4406094"/>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30" name="TextBox 29"/>
          <p:cNvSpPr txBox="1"/>
          <p:nvPr/>
        </p:nvSpPr>
        <p:spPr>
          <a:xfrm>
            <a:off x="7208157" y="4406093"/>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31" name="TextBox 30"/>
          <p:cNvSpPr txBox="1"/>
          <p:nvPr/>
        </p:nvSpPr>
        <p:spPr>
          <a:xfrm>
            <a:off x="5810249" y="5044721"/>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32" name="Rectangle 31"/>
          <p:cNvSpPr/>
          <p:nvPr/>
        </p:nvSpPr>
        <p:spPr>
          <a:xfrm>
            <a:off x="1045028" y="5478231"/>
            <a:ext cx="5287025" cy="523220"/>
          </a:xfrm>
          <a:prstGeom prst="rect">
            <a:avLst/>
          </a:prstGeom>
        </p:spPr>
        <p:txBody>
          <a:bodyPr wrap="none">
            <a:spAutoFit/>
          </a:bodyPr>
          <a:lstStyle/>
          <a:p>
            <a:r>
              <a:rPr lang="en-US" sz="2800" b="1">
                <a:solidFill>
                  <a:srgbClr val="262626"/>
                </a:solidFill>
                <a:latin typeface="Times New Roman" panose="02020603050405020304" pitchFamily="18" charset="0"/>
                <a:cs typeface="Times New Roman" panose="02020603050405020304" pitchFamily="18" charset="0"/>
              </a:rPr>
              <a:t>Ví dụ: </a:t>
            </a:r>
            <a:r>
              <a:rPr lang="vi-VN" sz="2800" b="1" u="sng">
                <a:solidFill>
                  <a:srgbClr val="262626"/>
                </a:solidFill>
              </a:rPr>
              <a:t>Bò</a:t>
            </a:r>
            <a:r>
              <a:rPr lang="vi-VN" sz="2800" b="1">
                <a:solidFill>
                  <a:srgbClr val="262626"/>
                </a:solidFill>
              </a:rPr>
              <a:t> </a:t>
            </a:r>
            <a:r>
              <a:rPr lang="vi-VN" sz="2800">
                <a:solidFill>
                  <a:srgbClr val="262626"/>
                </a:solidFill>
              </a:rPr>
              <a:t>đang ăn cỏ ở cánh đồng.</a:t>
            </a:r>
            <a:endParaRPr lang="en-US" sz="2800"/>
          </a:p>
        </p:txBody>
      </p:sp>
    </p:spTree>
    <p:extLst>
      <p:ext uri="{BB962C8B-B14F-4D97-AF65-F5344CB8AC3E}">
        <p14:creationId xmlns:p14="http://schemas.microsoft.com/office/powerpoint/2010/main" val="1846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551320"/>
            <a:ext cx="10043886" cy="4693593"/>
          </a:xfrm>
          <a:prstGeom prst="rect">
            <a:avLst/>
          </a:prstGeom>
        </p:spPr>
        <p:txBody>
          <a:bodyPr wrap="square">
            <a:spAutoFit/>
          </a:bodyPr>
          <a:lstStyle/>
          <a:p>
            <a:pPr algn="just">
              <a:lnSpc>
                <a:spcPct val="125000"/>
              </a:lnSpc>
            </a:pPr>
            <a:r>
              <a:rPr lang="vi-VN" sz="2600" b="1">
                <a:cs typeface="Times New Roman" panose="02020603050405020304" pitchFamily="18" charset="0"/>
              </a:rPr>
              <a:t>b. Em hãy tìm các động từ có trong khổ thơ trên. Đặt câu có vị ngữ chính là một trong các động từ vừa tìm được.</a:t>
            </a:r>
          </a:p>
          <a:p>
            <a:pPr lvl="8">
              <a:lnSpc>
                <a:spcPct val="150000"/>
              </a:lnSpc>
            </a:pPr>
            <a:r>
              <a:rPr lang="vi-VN" sz="2600">
                <a:latin typeface="Times New Roman" panose="02020603050405020304" pitchFamily="18" charset="0"/>
                <a:cs typeface="Times New Roman" panose="02020603050405020304" pitchFamily="18" charset="0"/>
              </a:rPr>
              <a:t>Mặt trời rúc bụi tre</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Buổi chiều về nghe mát</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Bò ra sông uống nước</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Thấy bóng mình, ngỡ ai</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Bò chào: - “Kìa anh bạn!</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Lại gặp anh ở đây!”</a:t>
            </a:r>
            <a:endParaRPr lang="en-US" sz="2600">
              <a:latin typeface="Times New Roman" panose="02020603050405020304" pitchFamily="18" charset="0"/>
              <a:cs typeface="Times New Roman" panose="02020603050405020304" pitchFamily="18" charset="0"/>
            </a:endParaRPr>
          </a:p>
        </p:txBody>
      </p:sp>
      <p:sp>
        <p:nvSpPr>
          <p:cNvPr id="4" name="TextBox 3"/>
          <p:cNvSpPr txBox="1"/>
          <p:nvPr/>
        </p:nvSpPr>
        <p:spPr>
          <a:xfrm>
            <a:off x="5927272" y="2059831"/>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cxnSp>
        <p:nvCxnSpPr>
          <p:cNvPr id="6" name="Straight Connector 5"/>
          <p:cNvCxnSpPr/>
          <p:nvPr/>
        </p:nvCxnSpPr>
        <p:spPr>
          <a:xfrm>
            <a:off x="5994401" y="2075543"/>
            <a:ext cx="43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306455" y="2670629"/>
            <a:ext cx="34108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5256889" y="3265715"/>
            <a:ext cx="33201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32053" y="3265715"/>
            <a:ext cx="58420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5290457" y="4449635"/>
            <a:ext cx="61504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5296803" y="5059235"/>
            <a:ext cx="58420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4807854" y="3865716"/>
            <a:ext cx="6150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6213018" y="2670629"/>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
        <p:nvSpPr>
          <p:cNvPr id="25" name="TextBox 24"/>
          <p:cNvSpPr txBox="1"/>
          <p:nvPr/>
        </p:nvSpPr>
        <p:spPr>
          <a:xfrm>
            <a:off x="6779075" y="2673977"/>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
        <p:nvSpPr>
          <p:cNvPr id="26" name="TextBox 25"/>
          <p:cNvSpPr txBox="1"/>
          <p:nvPr/>
        </p:nvSpPr>
        <p:spPr>
          <a:xfrm>
            <a:off x="5168902" y="3279630"/>
            <a:ext cx="535212"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
        <p:nvSpPr>
          <p:cNvPr id="27" name="TextBox 26"/>
          <p:cNvSpPr txBox="1"/>
          <p:nvPr/>
        </p:nvSpPr>
        <p:spPr>
          <a:xfrm>
            <a:off x="6350198" y="3246877"/>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
        <p:nvSpPr>
          <p:cNvPr id="29" name="TextBox 28"/>
          <p:cNvSpPr txBox="1"/>
          <p:nvPr/>
        </p:nvSpPr>
        <p:spPr>
          <a:xfrm>
            <a:off x="4807854" y="3861934"/>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
        <p:nvSpPr>
          <p:cNvPr id="30" name="TextBox 29"/>
          <p:cNvSpPr txBox="1"/>
          <p:nvPr/>
        </p:nvSpPr>
        <p:spPr>
          <a:xfrm>
            <a:off x="5347602" y="4465283"/>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
        <p:nvSpPr>
          <p:cNvPr id="31" name="TextBox 30"/>
          <p:cNvSpPr txBox="1"/>
          <p:nvPr/>
        </p:nvSpPr>
        <p:spPr>
          <a:xfrm>
            <a:off x="5276846" y="5059235"/>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
        <p:nvSpPr>
          <p:cNvPr id="32" name="Rectangle 31"/>
          <p:cNvSpPr/>
          <p:nvPr/>
        </p:nvSpPr>
        <p:spPr>
          <a:xfrm>
            <a:off x="1045028" y="5478231"/>
            <a:ext cx="6938118" cy="523220"/>
          </a:xfrm>
          <a:prstGeom prst="rect">
            <a:avLst/>
          </a:prstGeom>
        </p:spPr>
        <p:txBody>
          <a:bodyPr wrap="none">
            <a:spAutoFit/>
          </a:bodyPr>
          <a:lstStyle/>
          <a:p>
            <a:r>
              <a:rPr lang="en-US" sz="2800" b="1">
                <a:solidFill>
                  <a:srgbClr val="262626"/>
                </a:solidFill>
                <a:latin typeface="Times New Roman" panose="02020603050405020304" pitchFamily="18" charset="0"/>
                <a:cs typeface="Times New Roman" panose="02020603050405020304" pitchFamily="18" charset="0"/>
              </a:rPr>
              <a:t>Ví dụ: </a:t>
            </a:r>
            <a:r>
              <a:rPr lang="vi-VN" sz="2800">
                <a:solidFill>
                  <a:srgbClr val="262626"/>
                </a:solidFill>
              </a:rPr>
              <a:t>Từ xa, em </a:t>
            </a:r>
            <a:r>
              <a:rPr lang="vi-VN" sz="2800" b="1" u="sng">
                <a:solidFill>
                  <a:srgbClr val="262626"/>
                </a:solidFill>
              </a:rPr>
              <a:t>thấy</a:t>
            </a:r>
            <a:r>
              <a:rPr lang="vi-VN" sz="2800">
                <a:solidFill>
                  <a:srgbClr val="262626"/>
                </a:solidFill>
              </a:rPr>
              <a:t> bóng ai đó trên đồi cao</a:t>
            </a:r>
            <a:r>
              <a:rPr lang="en-US" sz="2800">
                <a:solidFill>
                  <a:srgbClr val="262626"/>
                </a:solidFill>
              </a:rPr>
              <a:t>.</a:t>
            </a:r>
            <a:endParaRPr lang="en-US" sz="2800"/>
          </a:p>
        </p:txBody>
      </p:sp>
      <p:cxnSp>
        <p:nvCxnSpPr>
          <p:cNvPr id="33" name="Straight Connector 32"/>
          <p:cNvCxnSpPr/>
          <p:nvPr/>
        </p:nvCxnSpPr>
        <p:spPr>
          <a:xfrm>
            <a:off x="6745512" y="2670629"/>
            <a:ext cx="66403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7106555" y="3863257"/>
            <a:ext cx="55698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7091131" y="3848039"/>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ĐT</a:t>
            </a:r>
          </a:p>
        </p:txBody>
      </p:sp>
    </p:spTree>
    <p:extLst>
      <p:ext uri="{BB962C8B-B14F-4D97-AF65-F5344CB8AC3E}">
        <p14:creationId xmlns:p14="http://schemas.microsoft.com/office/powerpoint/2010/main" val="144526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củng cố thêm kiến thức gì?</a:t>
            </a:r>
            <a:endParaRPr lang="en-US" sz="3200" dirty="0">
              <a:solidFill>
                <a:schemeClr val="tx1"/>
              </a:solidFill>
            </a:endParaRPr>
          </a:p>
        </p:txBody>
      </p:sp>
      <p:sp>
        <p:nvSpPr>
          <p:cNvPr id="6" name="Double Wave 5"/>
          <p:cNvSpPr/>
          <p:nvPr/>
        </p:nvSpPr>
        <p:spPr>
          <a:xfrm>
            <a:off x="1335318"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Về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a:t>
            </a: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82139" y="1795548"/>
            <a:ext cx="11222181" cy="295299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Thế nào là danh từ, động từ, tính từ?</a:t>
            </a:r>
          </a:p>
          <a:p>
            <a:pPr algn="just">
              <a:spcBef>
                <a:spcPct val="50000"/>
              </a:spcBef>
            </a:pPr>
            <a:r>
              <a:rPr lang="en-US" altLang="en-US" sz="3200" b="1">
                <a:solidFill>
                  <a:schemeClr val="tx1"/>
                </a:solidFill>
                <a:latin typeface="Times New Roman" panose="02020603050405020304" pitchFamily="18" charset="0"/>
              </a:rPr>
              <a:t>2. Nêu ví dụ về danh từ, động từ, tính từ.</a:t>
            </a:r>
          </a:p>
        </p:txBody>
      </p:sp>
    </p:spTree>
    <p:extLst>
      <p:ext uri="{BB962C8B-B14F-4D97-AF65-F5344CB8AC3E}">
        <p14:creationId xmlns:p14="http://schemas.microsoft.com/office/powerpoint/2010/main" val="56377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522006"/>
            <a:ext cx="735236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Ôn tập về danh từ, động từ, tính từ</a:t>
            </a:r>
          </a:p>
        </p:txBody>
      </p:sp>
    </p:spTree>
    <p:extLst>
      <p:ext uri="{BB962C8B-B14F-4D97-AF65-F5344CB8AC3E}">
        <p14:creationId xmlns:p14="http://schemas.microsoft.com/office/powerpoint/2010/main" val="2945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khái niệm về danh từ, động từ, tính từ.</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danh từ, động từ, tính từ trong câu văn, đoạn văn.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danh từ, động từ, tính từ để đặt câu.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997527" y="721142"/>
            <a:ext cx="100606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Cho các từ: </a:t>
            </a:r>
            <a:r>
              <a:rPr lang="en-US" altLang="en-US" sz="2800">
                <a:solidFill>
                  <a:srgbClr val="FF0000"/>
                </a:solidFill>
              </a:rPr>
              <a:t>(</a:t>
            </a:r>
            <a:r>
              <a:rPr lang="en-US" altLang="en-US" sz="2800" i="1">
                <a:solidFill>
                  <a:srgbClr val="FF0000"/>
                </a:solidFill>
              </a:rPr>
              <a:t>xinh xinh, bác sĩ, nhảy, điên cuồng, đào bới, cô giáo, nắng, nghỉ ngơi, hiền từ, sấm, chơi đùa, lung linh, mét, dầu) </a:t>
            </a:r>
            <a:r>
              <a:rPr lang="en-US" altLang="en-US" sz="2800" b="1"/>
              <a:t>Hãy xếp các từ trên vào bảng thích hợp.</a:t>
            </a:r>
          </a:p>
        </p:txBody>
      </p:sp>
      <p:graphicFrame>
        <p:nvGraphicFramePr>
          <p:cNvPr id="2" name="Table 1"/>
          <p:cNvGraphicFramePr>
            <a:graphicFrameLocks noGrp="1"/>
          </p:cNvGraphicFramePr>
          <p:nvPr>
            <p:extLst>
              <p:ext uri="{D42A27DB-BD31-4B8C-83A1-F6EECF244321}">
                <p14:modId xmlns:p14="http://schemas.microsoft.com/office/powerpoint/2010/main" val="3633235690"/>
              </p:ext>
            </p:extLst>
          </p:nvPr>
        </p:nvGraphicFramePr>
        <p:xfrm>
          <a:off x="997527" y="2605770"/>
          <a:ext cx="10060611" cy="2804160"/>
        </p:xfrm>
        <a:graphic>
          <a:graphicData uri="http://schemas.openxmlformats.org/drawingml/2006/table">
            <a:tbl>
              <a:tblPr firstRow="1" bandRow="1">
                <a:tableStyleId>{5C22544A-7EE6-4342-B048-85BDC9FD1C3A}</a:tableStyleId>
              </a:tblPr>
              <a:tblGrid>
                <a:gridCol w="3353537">
                  <a:extLst>
                    <a:ext uri="{9D8B030D-6E8A-4147-A177-3AD203B41FA5}">
                      <a16:colId xmlns:a16="http://schemas.microsoft.com/office/drawing/2014/main" val="3528621668"/>
                    </a:ext>
                  </a:extLst>
                </a:gridCol>
                <a:gridCol w="3353537">
                  <a:extLst>
                    <a:ext uri="{9D8B030D-6E8A-4147-A177-3AD203B41FA5}">
                      <a16:colId xmlns:a16="http://schemas.microsoft.com/office/drawing/2014/main" val="2486601944"/>
                    </a:ext>
                  </a:extLst>
                </a:gridCol>
                <a:gridCol w="3353537">
                  <a:extLst>
                    <a:ext uri="{9D8B030D-6E8A-4147-A177-3AD203B41FA5}">
                      <a16:colId xmlns:a16="http://schemas.microsoft.com/office/drawing/2014/main" val="3782280288"/>
                    </a:ext>
                  </a:extLst>
                </a:gridCol>
              </a:tblGrid>
              <a:tr h="370840">
                <a:tc>
                  <a:txBody>
                    <a:bodyPr/>
                    <a:lstStyle/>
                    <a:p>
                      <a:pPr algn="ctr"/>
                      <a:r>
                        <a:rPr lang="en-US" sz="2800">
                          <a:solidFill>
                            <a:schemeClr val="tx1"/>
                          </a:solidFill>
                          <a:latin typeface="Times New Roman" panose="02020603050405020304" pitchFamily="18" charset="0"/>
                          <a:cs typeface="Times New Roman" panose="02020603050405020304" pitchFamily="18" charset="0"/>
                        </a:rPr>
                        <a:t>Danh từ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Động</a:t>
                      </a:r>
                      <a:r>
                        <a:rPr lang="en-US" sz="2800" baseline="0">
                          <a:solidFill>
                            <a:schemeClr val="tx1"/>
                          </a:solidFill>
                          <a:latin typeface="Times New Roman" panose="02020603050405020304" pitchFamily="18" charset="0"/>
                          <a:cs typeface="Times New Roman" panose="02020603050405020304" pitchFamily="18" charset="0"/>
                        </a:rPr>
                        <a:t> từ</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Tính</a:t>
                      </a:r>
                      <a:r>
                        <a:rPr lang="en-US" sz="2800" baseline="0">
                          <a:solidFill>
                            <a:schemeClr val="tx1"/>
                          </a:solidFill>
                          <a:latin typeface="Times New Roman" panose="02020603050405020304" pitchFamily="18" charset="0"/>
                          <a:cs typeface="Times New Roman" panose="02020603050405020304" pitchFamily="18" charset="0"/>
                        </a:rPr>
                        <a:t> từ</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48775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798381"/>
                  </a:ext>
                </a:extLst>
              </a:tr>
            </a:tbl>
          </a:graphicData>
        </a:graphic>
      </p:graphicFrame>
      <p:sp>
        <p:nvSpPr>
          <p:cNvPr id="3" name="TextBox 2"/>
          <p:cNvSpPr txBox="1"/>
          <p:nvPr/>
        </p:nvSpPr>
        <p:spPr>
          <a:xfrm>
            <a:off x="1130531" y="3565154"/>
            <a:ext cx="3358342" cy="954107"/>
          </a:xfrm>
          <a:prstGeom prst="rect">
            <a:avLst/>
          </a:prstGeom>
          <a:noFill/>
        </p:spPr>
        <p:txBody>
          <a:bodyPr wrap="square" rtlCol="0">
            <a:spAutoFit/>
          </a:bodyPr>
          <a:lstStyle/>
          <a:p>
            <a:r>
              <a:rPr lang="en-US" sz="2800" i="1">
                <a:solidFill>
                  <a:srgbClr val="FF0000"/>
                </a:solidFill>
                <a:latin typeface="Times New Roman" panose="02020603050405020304" pitchFamily="18" charset="0"/>
                <a:cs typeface="Times New Roman" panose="02020603050405020304" pitchFamily="18" charset="0"/>
              </a:rPr>
              <a:t>bác sĩ, cô giáo, nắng, sấm, mét, dầu </a:t>
            </a:r>
          </a:p>
        </p:txBody>
      </p:sp>
      <p:sp>
        <p:nvSpPr>
          <p:cNvPr id="6" name="TextBox 5"/>
          <p:cNvSpPr txBox="1"/>
          <p:nvPr/>
        </p:nvSpPr>
        <p:spPr>
          <a:xfrm>
            <a:off x="4415163" y="3558050"/>
            <a:ext cx="3358342" cy="954107"/>
          </a:xfrm>
          <a:prstGeom prst="rect">
            <a:avLst/>
          </a:prstGeom>
          <a:noFill/>
        </p:spPr>
        <p:txBody>
          <a:bodyPr wrap="square" rtlCol="0">
            <a:spAutoFit/>
          </a:bodyPr>
          <a:lstStyle/>
          <a:p>
            <a:r>
              <a:rPr lang="en-US" sz="2800" i="1">
                <a:solidFill>
                  <a:srgbClr val="FF0000"/>
                </a:solidFill>
                <a:latin typeface="Times New Roman" panose="02020603050405020304" pitchFamily="18" charset="0"/>
                <a:cs typeface="Times New Roman" panose="02020603050405020304" pitchFamily="18" charset="0"/>
              </a:rPr>
              <a:t>nhảy, đào bới, nghỉ ngơi, chơi đùa</a:t>
            </a:r>
          </a:p>
        </p:txBody>
      </p:sp>
      <p:sp>
        <p:nvSpPr>
          <p:cNvPr id="7" name="TextBox 6"/>
          <p:cNvSpPr txBox="1"/>
          <p:nvPr/>
        </p:nvSpPr>
        <p:spPr>
          <a:xfrm>
            <a:off x="7832799" y="3574878"/>
            <a:ext cx="3358342" cy="954107"/>
          </a:xfrm>
          <a:prstGeom prst="rect">
            <a:avLst/>
          </a:prstGeom>
          <a:noFill/>
        </p:spPr>
        <p:txBody>
          <a:bodyPr wrap="square" rtlCol="0">
            <a:spAutoFit/>
          </a:bodyPr>
          <a:lstStyle/>
          <a:p>
            <a:r>
              <a:rPr lang="en-US" sz="2800" i="1">
                <a:solidFill>
                  <a:srgbClr val="FF0000"/>
                </a:solidFill>
                <a:latin typeface="Times New Roman" panose="02020603050405020304" pitchFamily="18" charset="0"/>
                <a:cs typeface="Times New Roman" panose="02020603050405020304" pitchFamily="18" charset="0"/>
              </a:rPr>
              <a:t>xinh xinh, điên cuồng, hiền từ, lung linh</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989707" y="559451"/>
            <a:ext cx="1021805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2. </a:t>
            </a:r>
            <a:r>
              <a:rPr lang="vi-VN" altLang="en-US" sz="2800" b="1"/>
              <a:t>Cho đoạn văn sau:</a:t>
            </a:r>
          </a:p>
          <a:p>
            <a:pPr algn="just">
              <a:spcBef>
                <a:spcPct val="50000"/>
              </a:spcBef>
            </a:pPr>
            <a:r>
              <a:rPr lang="en-US" altLang="en-US" sz="2800" i="1"/>
              <a:t>         </a:t>
            </a:r>
            <a:r>
              <a:rPr lang="vi-VN" altLang="en-US" sz="2800"/>
              <a:t>Nơi đây cất lên những tiếng chim ríu rít. Chúng từ các nơi trên miền Trường Sơn bay về. Chim đại bàng chân vàng mỏ đỏ đang chao lượn, bóng che rợp mặt đất. Mỗi lần đại bàng vỗ cánh lại phát ra những tiếng vi vu vi vút từ trên nền trời xanh thẳm, giống như có hàng trăm chiếc đàn đang cùng hoà âm. Bầy thiên nga trắng muốt chen nhau bơi lội…</a:t>
            </a:r>
          </a:p>
          <a:p>
            <a:pPr algn="r">
              <a:spcBef>
                <a:spcPct val="50000"/>
              </a:spcBef>
            </a:pPr>
            <a:r>
              <a:rPr lang="vi-VN" altLang="en-US" sz="2000" b="1" i="1"/>
              <a:t>(trích Chim rừng Tây Nguyên)</a:t>
            </a:r>
            <a:endParaRPr lang="vi-VN" altLang="en-US" sz="2000" i="1"/>
          </a:p>
        </p:txBody>
      </p:sp>
      <p:sp>
        <p:nvSpPr>
          <p:cNvPr id="2" name="Rectangle 1"/>
          <p:cNvSpPr/>
          <p:nvPr/>
        </p:nvSpPr>
        <p:spPr>
          <a:xfrm>
            <a:off x="1039585" y="4270406"/>
            <a:ext cx="10218057" cy="1815882"/>
          </a:xfrm>
          <a:prstGeom prst="rect">
            <a:avLst/>
          </a:prstGeom>
        </p:spPr>
        <p:txBody>
          <a:bodyPr wrap="square">
            <a:spAutoFit/>
          </a:bodyPr>
          <a:lstStyle/>
          <a:p>
            <a:pPr algn="just"/>
            <a:r>
              <a:rPr lang="vi-VN" sz="2800" b="1"/>
              <a:t>a. </a:t>
            </a:r>
            <a:r>
              <a:rPr lang="en-US" sz="2800" b="1">
                <a:latin typeface="Times New Roman" panose="02020603050405020304" pitchFamily="18" charset="0"/>
                <a:cs typeface="Times New Roman" panose="02020603050405020304" pitchFamily="18" charset="0"/>
              </a:rPr>
              <a:t>Gạch dưới </a:t>
            </a:r>
            <a:r>
              <a:rPr lang="vi-VN" sz="2800" b="1"/>
              <a:t>danh từ, động từ, tính từ có trong đoạn văn trên.</a:t>
            </a:r>
          </a:p>
          <a:p>
            <a:pPr algn="just"/>
            <a:r>
              <a:rPr lang="vi-VN" sz="2800" b="1"/>
              <a:t>b. Phân loại các danh từ tìm được thành hai nhóm: danh từ chung, danh từ riêng.</a:t>
            </a:r>
          </a:p>
          <a:p>
            <a:pPr algn="just"/>
            <a:r>
              <a:rPr lang="vi-VN" sz="2800" b="1"/>
              <a:t>c. Đặt câu với một trong các tính từ đã tìm được.</a:t>
            </a:r>
            <a:endParaRPr lang="vi-VN" sz="2800" b="1" i="0">
              <a:effectLst/>
            </a:endParaRPr>
          </a:p>
        </p:txBody>
      </p:sp>
    </p:spTree>
    <p:extLst>
      <p:ext uri="{BB962C8B-B14F-4D97-AF65-F5344CB8AC3E}">
        <p14:creationId xmlns:p14="http://schemas.microsoft.com/office/powerpoint/2010/main" val="416821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010229"/>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04222" y="443337"/>
            <a:ext cx="10218057"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vi-VN" altLang="en-US" sz="2800" b="1"/>
              <a:t>a. Gạch dưới danh từ, động từ, tính từ có trong đoạn văn trên.</a:t>
            </a:r>
          </a:p>
          <a:p>
            <a:pPr algn="just">
              <a:lnSpc>
                <a:spcPct val="200000"/>
              </a:lnSpc>
              <a:spcBef>
                <a:spcPct val="50000"/>
              </a:spcBef>
            </a:pPr>
            <a:r>
              <a:rPr lang="en-US" altLang="en-US" sz="2800" i="1"/>
              <a:t>         </a:t>
            </a:r>
            <a:r>
              <a:rPr lang="vi-VN" altLang="en-US" sz="2800"/>
              <a:t>Nơi đây cất lên những tiếng chim ríu rít. Chúng từ các nơi trên miền Trường Sơn bay về. Chim đại bàng chân vàng mỏ đỏ đang chao lượn, bóng che rợp mặt đất. Mỗi lần đại bàng vỗ cánh lại phát ra những tiếng vi vu vi vút từ trên nền trời xanh thẳm, giống như có hàng trăm chiếc đàn đang cùng hoà âm. Bầy thiên nga trắng muốt chen nhau bơi lội…</a:t>
            </a:r>
          </a:p>
        </p:txBody>
      </p:sp>
      <p:cxnSp>
        <p:nvCxnSpPr>
          <p:cNvPr id="4" name="Straight Connector 3"/>
          <p:cNvCxnSpPr/>
          <p:nvPr/>
        </p:nvCxnSpPr>
        <p:spPr>
          <a:xfrm>
            <a:off x="1919514" y="1814286"/>
            <a:ext cx="46082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3196772" y="1799771"/>
            <a:ext cx="910771"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5237843" y="1814286"/>
            <a:ext cx="156935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912429" y="1814286"/>
            <a:ext cx="910771" cy="0"/>
          </a:xfrm>
          <a:prstGeom prst="line">
            <a:avLst/>
          </a:prstGeom>
          <a:ln w="28575">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18485" y="1814286"/>
            <a:ext cx="41728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121229" y="2685143"/>
            <a:ext cx="62048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1919514" y="2685143"/>
            <a:ext cx="1738086"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791857" y="2685142"/>
            <a:ext cx="910771"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4909457" y="2685142"/>
            <a:ext cx="200297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7101114" y="2685142"/>
            <a:ext cx="6785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7928429" y="2699656"/>
            <a:ext cx="678542" cy="0"/>
          </a:xfrm>
          <a:prstGeom prst="line">
            <a:avLst/>
          </a:prstGeom>
          <a:ln w="28575">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8726714" y="2699657"/>
            <a:ext cx="41728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9205685" y="2699656"/>
            <a:ext cx="417285" cy="0"/>
          </a:xfrm>
          <a:prstGeom prst="line">
            <a:avLst/>
          </a:prstGeom>
          <a:ln w="28575">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10435770" y="2699656"/>
            <a:ext cx="678542"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1121229" y="3541485"/>
            <a:ext cx="678542"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2041072" y="3541485"/>
            <a:ext cx="6785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2857500" y="3555999"/>
            <a:ext cx="495300"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4107543" y="3541485"/>
            <a:ext cx="11303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807200" y="3541485"/>
            <a:ext cx="127725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8215085" y="3555999"/>
            <a:ext cx="436797"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10018485" y="3555999"/>
            <a:ext cx="1095827"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a:off x="2178958" y="4397828"/>
            <a:ext cx="6785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3035301" y="4397828"/>
            <a:ext cx="678542" cy="0"/>
          </a:xfrm>
          <a:prstGeom prst="line">
            <a:avLst/>
          </a:prstGeom>
          <a:ln w="28575">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4024086" y="4397828"/>
            <a:ext cx="678542" cy="0"/>
          </a:xfrm>
          <a:prstGeom prst="line">
            <a:avLst/>
          </a:prstGeom>
          <a:ln w="28575">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6025244" y="4397828"/>
            <a:ext cx="1188356"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p:nvCxnSpPr>
        <p:spPr>
          <a:xfrm>
            <a:off x="7418615" y="4397828"/>
            <a:ext cx="1536699" cy="0"/>
          </a:xfrm>
          <a:prstGeom prst="line">
            <a:avLst/>
          </a:prstGeom>
          <a:ln w="28575">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a:off x="2808516" y="5239657"/>
            <a:ext cx="6785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a:off x="3624945" y="5254171"/>
            <a:ext cx="48259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a:off x="6025244" y="5239657"/>
            <a:ext cx="482598"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a:off x="6634844" y="5239657"/>
            <a:ext cx="48259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a:off x="7340602" y="5239657"/>
            <a:ext cx="48259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7993744" y="5254171"/>
            <a:ext cx="148408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a:off x="9622970" y="5254171"/>
            <a:ext cx="1491342" cy="0"/>
          </a:xfrm>
          <a:prstGeom prst="line">
            <a:avLst/>
          </a:prstGeom>
          <a:ln w="28575">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1121229" y="6081486"/>
            <a:ext cx="678542"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a:off x="2674258" y="6066972"/>
            <a:ext cx="950687"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1866899" y="187234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64" name="TextBox 63"/>
          <p:cNvSpPr txBox="1"/>
          <p:nvPr/>
        </p:nvSpPr>
        <p:spPr>
          <a:xfrm>
            <a:off x="3348248" y="1872342"/>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65" name="TextBox 64"/>
          <p:cNvSpPr txBox="1"/>
          <p:nvPr/>
        </p:nvSpPr>
        <p:spPr>
          <a:xfrm>
            <a:off x="5816628" y="187234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66" name="TextBox 65"/>
          <p:cNvSpPr txBox="1"/>
          <p:nvPr/>
        </p:nvSpPr>
        <p:spPr>
          <a:xfrm>
            <a:off x="9950911" y="187234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67" name="TextBox 66"/>
          <p:cNvSpPr txBox="1"/>
          <p:nvPr/>
        </p:nvSpPr>
        <p:spPr>
          <a:xfrm>
            <a:off x="1148442" y="27439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68" name="TextBox 67"/>
          <p:cNvSpPr txBox="1"/>
          <p:nvPr/>
        </p:nvSpPr>
        <p:spPr>
          <a:xfrm>
            <a:off x="2610758" y="27439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69" name="TextBox 68"/>
          <p:cNvSpPr txBox="1"/>
          <p:nvPr/>
        </p:nvSpPr>
        <p:spPr>
          <a:xfrm>
            <a:off x="5627914" y="27439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0" name="TextBox 69"/>
          <p:cNvSpPr txBox="1"/>
          <p:nvPr/>
        </p:nvSpPr>
        <p:spPr>
          <a:xfrm>
            <a:off x="7213599" y="27439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1" name="TextBox 70"/>
          <p:cNvSpPr txBox="1"/>
          <p:nvPr/>
        </p:nvSpPr>
        <p:spPr>
          <a:xfrm>
            <a:off x="8651882" y="2725284"/>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2" name="TextBox 71"/>
          <p:cNvSpPr txBox="1"/>
          <p:nvPr/>
        </p:nvSpPr>
        <p:spPr>
          <a:xfrm>
            <a:off x="2044701" y="36075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3" name="TextBox 72"/>
          <p:cNvSpPr txBox="1"/>
          <p:nvPr/>
        </p:nvSpPr>
        <p:spPr>
          <a:xfrm>
            <a:off x="4419599" y="36075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4" name="TextBox 73"/>
          <p:cNvSpPr txBox="1"/>
          <p:nvPr/>
        </p:nvSpPr>
        <p:spPr>
          <a:xfrm>
            <a:off x="7191828" y="36075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5" name="TextBox 74"/>
          <p:cNvSpPr txBox="1"/>
          <p:nvPr/>
        </p:nvSpPr>
        <p:spPr>
          <a:xfrm>
            <a:off x="8848270" y="3607582"/>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6" name="TextBox 75"/>
          <p:cNvSpPr txBox="1"/>
          <p:nvPr/>
        </p:nvSpPr>
        <p:spPr>
          <a:xfrm>
            <a:off x="2222497" y="4463924"/>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7" name="TextBox 76"/>
          <p:cNvSpPr txBox="1"/>
          <p:nvPr/>
        </p:nvSpPr>
        <p:spPr>
          <a:xfrm>
            <a:off x="6310086" y="4428421"/>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8" name="TextBox 77"/>
          <p:cNvSpPr txBox="1"/>
          <p:nvPr/>
        </p:nvSpPr>
        <p:spPr>
          <a:xfrm>
            <a:off x="2822121" y="5291240"/>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79" name="TextBox 78"/>
          <p:cNvSpPr txBox="1"/>
          <p:nvPr/>
        </p:nvSpPr>
        <p:spPr>
          <a:xfrm>
            <a:off x="6582229" y="5305756"/>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80" name="TextBox 79"/>
          <p:cNvSpPr txBox="1"/>
          <p:nvPr/>
        </p:nvSpPr>
        <p:spPr>
          <a:xfrm>
            <a:off x="7298872" y="5305756"/>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81" name="TextBox 80"/>
          <p:cNvSpPr txBox="1"/>
          <p:nvPr/>
        </p:nvSpPr>
        <p:spPr>
          <a:xfrm>
            <a:off x="8577942" y="5305756"/>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cxnSp>
        <p:nvCxnSpPr>
          <p:cNvPr id="83" name="Straight Connector 82"/>
          <p:cNvCxnSpPr/>
          <p:nvPr/>
        </p:nvCxnSpPr>
        <p:spPr>
          <a:xfrm>
            <a:off x="8813798" y="3555999"/>
            <a:ext cx="60052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85" name="TextBox 84"/>
          <p:cNvSpPr txBox="1"/>
          <p:nvPr/>
        </p:nvSpPr>
        <p:spPr>
          <a:xfrm>
            <a:off x="3585031" y="5291240"/>
            <a:ext cx="566057"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DT</a:t>
            </a:r>
          </a:p>
        </p:txBody>
      </p:sp>
      <p:sp>
        <p:nvSpPr>
          <p:cNvPr id="86" name="TextBox 85"/>
          <p:cNvSpPr txBox="1"/>
          <p:nvPr/>
        </p:nvSpPr>
        <p:spPr>
          <a:xfrm>
            <a:off x="3840844" y="2743981"/>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87" name="TextBox 86"/>
          <p:cNvSpPr txBox="1"/>
          <p:nvPr/>
        </p:nvSpPr>
        <p:spPr>
          <a:xfrm>
            <a:off x="10492012" y="2758496"/>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88" name="TextBox 87"/>
          <p:cNvSpPr txBox="1"/>
          <p:nvPr/>
        </p:nvSpPr>
        <p:spPr>
          <a:xfrm>
            <a:off x="2814417" y="3614837"/>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89" name="TextBox 88"/>
          <p:cNvSpPr txBox="1"/>
          <p:nvPr/>
        </p:nvSpPr>
        <p:spPr>
          <a:xfrm>
            <a:off x="8169729" y="3581626"/>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90" name="TextBox 89"/>
          <p:cNvSpPr txBox="1"/>
          <p:nvPr/>
        </p:nvSpPr>
        <p:spPr>
          <a:xfrm>
            <a:off x="10368641" y="3604179"/>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91" name="TextBox 90"/>
          <p:cNvSpPr txBox="1"/>
          <p:nvPr/>
        </p:nvSpPr>
        <p:spPr>
          <a:xfrm>
            <a:off x="1166583" y="6067752"/>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92" name="TextBox 91"/>
          <p:cNvSpPr txBox="1"/>
          <p:nvPr/>
        </p:nvSpPr>
        <p:spPr>
          <a:xfrm>
            <a:off x="2893786" y="6067752"/>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93" name="TextBox 92"/>
          <p:cNvSpPr txBox="1"/>
          <p:nvPr/>
        </p:nvSpPr>
        <p:spPr>
          <a:xfrm>
            <a:off x="5958082" y="5325966"/>
            <a:ext cx="566057" cy="369332"/>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ĐT</a:t>
            </a:r>
          </a:p>
        </p:txBody>
      </p:sp>
      <p:sp>
        <p:nvSpPr>
          <p:cNvPr id="94" name="TextBox 93"/>
          <p:cNvSpPr txBox="1"/>
          <p:nvPr/>
        </p:nvSpPr>
        <p:spPr>
          <a:xfrm>
            <a:off x="7104742" y="1886859"/>
            <a:ext cx="566057" cy="369332"/>
          </a:xfrm>
          <a:prstGeom prst="rect">
            <a:avLst/>
          </a:prstGeom>
          <a:noFill/>
        </p:spPr>
        <p:txBody>
          <a:bodyPr wrap="square" rtlCol="0">
            <a:spAutoFit/>
          </a:bodyPr>
          <a:lstStyle/>
          <a:p>
            <a:r>
              <a:rPr lang="en-US" b="1">
                <a:solidFill>
                  <a:srgbClr val="7030A0"/>
                </a:solidFill>
                <a:latin typeface="Times New Roman" panose="02020603050405020304" pitchFamily="18" charset="0"/>
                <a:cs typeface="Times New Roman" panose="02020603050405020304" pitchFamily="18" charset="0"/>
              </a:rPr>
              <a:t>TT</a:t>
            </a:r>
          </a:p>
        </p:txBody>
      </p:sp>
      <p:sp>
        <p:nvSpPr>
          <p:cNvPr id="95" name="TextBox 94"/>
          <p:cNvSpPr txBox="1"/>
          <p:nvPr/>
        </p:nvSpPr>
        <p:spPr>
          <a:xfrm>
            <a:off x="7993744" y="2743981"/>
            <a:ext cx="566057" cy="369332"/>
          </a:xfrm>
          <a:prstGeom prst="rect">
            <a:avLst/>
          </a:prstGeom>
          <a:noFill/>
        </p:spPr>
        <p:txBody>
          <a:bodyPr wrap="square" rtlCol="0">
            <a:spAutoFit/>
          </a:bodyPr>
          <a:lstStyle/>
          <a:p>
            <a:r>
              <a:rPr lang="en-US" b="1">
                <a:solidFill>
                  <a:srgbClr val="7030A0"/>
                </a:solidFill>
                <a:latin typeface="Times New Roman" panose="02020603050405020304" pitchFamily="18" charset="0"/>
                <a:cs typeface="Times New Roman" panose="02020603050405020304" pitchFamily="18" charset="0"/>
              </a:rPr>
              <a:t>TT</a:t>
            </a:r>
          </a:p>
        </p:txBody>
      </p:sp>
      <p:sp>
        <p:nvSpPr>
          <p:cNvPr id="96" name="TextBox 95"/>
          <p:cNvSpPr txBox="1"/>
          <p:nvPr/>
        </p:nvSpPr>
        <p:spPr>
          <a:xfrm>
            <a:off x="9143999" y="2743981"/>
            <a:ext cx="566057" cy="369332"/>
          </a:xfrm>
          <a:prstGeom prst="rect">
            <a:avLst/>
          </a:prstGeom>
          <a:noFill/>
        </p:spPr>
        <p:txBody>
          <a:bodyPr wrap="square" rtlCol="0">
            <a:spAutoFit/>
          </a:bodyPr>
          <a:lstStyle/>
          <a:p>
            <a:r>
              <a:rPr lang="en-US" b="1">
                <a:solidFill>
                  <a:srgbClr val="7030A0"/>
                </a:solidFill>
                <a:latin typeface="Times New Roman" panose="02020603050405020304" pitchFamily="18" charset="0"/>
                <a:cs typeface="Times New Roman" panose="02020603050405020304" pitchFamily="18" charset="0"/>
              </a:rPr>
              <a:t>TT</a:t>
            </a:r>
          </a:p>
        </p:txBody>
      </p:sp>
      <p:sp>
        <p:nvSpPr>
          <p:cNvPr id="97" name="TextBox 96"/>
          <p:cNvSpPr txBox="1"/>
          <p:nvPr/>
        </p:nvSpPr>
        <p:spPr>
          <a:xfrm>
            <a:off x="3147787" y="4471182"/>
            <a:ext cx="566057" cy="369332"/>
          </a:xfrm>
          <a:prstGeom prst="rect">
            <a:avLst/>
          </a:prstGeom>
          <a:noFill/>
        </p:spPr>
        <p:txBody>
          <a:bodyPr wrap="square" rtlCol="0">
            <a:spAutoFit/>
          </a:bodyPr>
          <a:lstStyle/>
          <a:p>
            <a:r>
              <a:rPr lang="en-US" b="1">
                <a:solidFill>
                  <a:srgbClr val="7030A0"/>
                </a:solidFill>
                <a:latin typeface="Times New Roman" panose="02020603050405020304" pitchFamily="18" charset="0"/>
                <a:cs typeface="Times New Roman" panose="02020603050405020304" pitchFamily="18" charset="0"/>
              </a:rPr>
              <a:t>TT</a:t>
            </a:r>
          </a:p>
        </p:txBody>
      </p:sp>
      <p:sp>
        <p:nvSpPr>
          <p:cNvPr id="98" name="TextBox 97"/>
          <p:cNvSpPr txBox="1"/>
          <p:nvPr/>
        </p:nvSpPr>
        <p:spPr>
          <a:xfrm>
            <a:off x="4073077" y="4456668"/>
            <a:ext cx="566057" cy="369332"/>
          </a:xfrm>
          <a:prstGeom prst="rect">
            <a:avLst/>
          </a:prstGeom>
          <a:noFill/>
        </p:spPr>
        <p:txBody>
          <a:bodyPr wrap="square" rtlCol="0">
            <a:spAutoFit/>
          </a:bodyPr>
          <a:lstStyle/>
          <a:p>
            <a:r>
              <a:rPr lang="en-US" b="1">
                <a:solidFill>
                  <a:srgbClr val="7030A0"/>
                </a:solidFill>
                <a:latin typeface="Times New Roman" panose="02020603050405020304" pitchFamily="18" charset="0"/>
                <a:cs typeface="Times New Roman" panose="02020603050405020304" pitchFamily="18" charset="0"/>
              </a:rPr>
              <a:t>TT</a:t>
            </a:r>
          </a:p>
        </p:txBody>
      </p:sp>
      <p:sp>
        <p:nvSpPr>
          <p:cNvPr id="99" name="TextBox 98"/>
          <p:cNvSpPr txBox="1"/>
          <p:nvPr/>
        </p:nvSpPr>
        <p:spPr>
          <a:xfrm>
            <a:off x="7932056" y="4456668"/>
            <a:ext cx="566057" cy="369332"/>
          </a:xfrm>
          <a:prstGeom prst="rect">
            <a:avLst/>
          </a:prstGeom>
          <a:noFill/>
        </p:spPr>
        <p:txBody>
          <a:bodyPr wrap="square" rtlCol="0">
            <a:spAutoFit/>
          </a:bodyPr>
          <a:lstStyle/>
          <a:p>
            <a:r>
              <a:rPr lang="en-US" b="1">
                <a:solidFill>
                  <a:srgbClr val="7030A0"/>
                </a:solidFill>
                <a:latin typeface="Times New Roman" panose="02020603050405020304" pitchFamily="18" charset="0"/>
                <a:cs typeface="Times New Roman" panose="02020603050405020304" pitchFamily="18" charset="0"/>
              </a:rPr>
              <a:t>TT</a:t>
            </a:r>
          </a:p>
        </p:txBody>
      </p:sp>
      <p:sp>
        <p:nvSpPr>
          <p:cNvPr id="100" name="TextBox 99"/>
          <p:cNvSpPr txBox="1"/>
          <p:nvPr/>
        </p:nvSpPr>
        <p:spPr>
          <a:xfrm>
            <a:off x="10018485" y="5312234"/>
            <a:ext cx="566057" cy="369332"/>
          </a:xfrm>
          <a:prstGeom prst="rect">
            <a:avLst/>
          </a:prstGeom>
          <a:noFill/>
        </p:spPr>
        <p:txBody>
          <a:bodyPr wrap="square" rtlCol="0">
            <a:spAutoFit/>
          </a:bodyPr>
          <a:lstStyle/>
          <a:p>
            <a:r>
              <a:rPr lang="en-US" b="1">
                <a:solidFill>
                  <a:srgbClr val="7030A0"/>
                </a:solidFill>
                <a:latin typeface="Times New Roman" panose="02020603050405020304" pitchFamily="18" charset="0"/>
                <a:cs typeface="Times New Roman" panose="02020603050405020304" pitchFamily="18" charset="0"/>
              </a:rPr>
              <a:t>TT</a:t>
            </a:r>
          </a:p>
        </p:txBody>
      </p:sp>
    </p:spTree>
    <p:extLst>
      <p:ext uri="{BB962C8B-B14F-4D97-AF65-F5344CB8AC3E}">
        <p14:creationId xmlns:p14="http://schemas.microsoft.com/office/powerpoint/2010/main" val="290410066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2258</TotalTime>
  <Words>943</Words>
  <Application>Microsoft Office PowerPoint</Application>
  <PresentationFormat>Widescreen</PresentationFormat>
  <Paragraphs>126</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Garamond</vt:lpstr>
      <vt:lpstr>Times New Roman</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Hương Đào</cp:lastModifiedBy>
  <cp:revision>314</cp:revision>
  <dcterms:created xsi:type="dcterms:W3CDTF">2021-08-04T18:52:07Z</dcterms:created>
  <dcterms:modified xsi:type="dcterms:W3CDTF">2022-01-11T11:35:48Z</dcterms:modified>
</cp:coreProperties>
</file>