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4"/>
  </p:notesMasterIdLst>
  <p:handoutMasterIdLst>
    <p:handoutMasterId r:id="rId25"/>
  </p:handoutMasterIdLst>
  <p:sldIdLst>
    <p:sldId id="269" r:id="rId2"/>
    <p:sldId id="324" r:id="rId3"/>
    <p:sldId id="325" r:id="rId4"/>
    <p:sldId id="327" r:id="rId5"/>
    <p:sldId id="328" r:id="rId6"/>
    <p:sldId id="326" r:id="rId7"/>
    <p:sldId id="323" r:id="rId8"/>
    <p:sldId id="290" r:id="rId9"/>
    <p:sldId id="298" r:id="rId10"/>
    <p:sldId id="302" r:id="rId11"/>
    <p:sldId id="304" r:id="rId12"/>
    <p:sldId id="306" r:id="rId13"/>
    <p:sldId id="296" r:id="rId14"/>
    <p:sldId id="295" r:id="rId15"/>
    <p:sldId id="294" r:id="rId16"/>
    <p:sldId id="320" r:id="rId17"/>
    <p:sldId id="309" r:id="rId18"/>
    <p:sldId id="310" r:id="rId19"/>
    <p:sldId id="312" r:id="rId20"/>
    <p:sldId id="313" r:id="rId21"/>
    <p:sldId id="318" r:id="rId22"/>
    <p:sldId id="322" r:id="rId23"/>
  </p:sldIdLst>
  <p:sldSz cx="9144000" cy="6858000" type="screen4x3"/>
  <p:notesSz cx="6858000" cy="9144000"/>
  <p:custDataLst>
    <p:tags r:id="rId26"/>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odluc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4660"/>
  </p:normalViewPr>
  <p:slideViewPr>
    <p:cSldViewPr>
      <p:cViewPr varScale="1">
        <p:scale>
          <a:sx n="65" d="100"/>
          <a:sy n="65" d="100"/>
        </p:scale>
        <p:origin x="-97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28166DA-F7EF-4E18-9695-F48BF286C3A4}" type="datetimeFigureOut">
              <a:rPr lang="en-US"/>
              <a:pPr/>
              <a:t>29/08/2021</a:t>
            </a:fld>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28C9EAEE-4D1C-4CB4-838D-01AC9100AB48}" type="slidenum">
              <a:rPr lang="en-US"/>
              <a:pPr/>
              <a:t>‹#›</a:t>
            </a:fld>
            <a:endParaRPr lang="en-US"/>
          </a:p>
        </p:txBody>
      </p:sp>
    </p:spTree>
    <p:extLst>
      <p:ext uri="{BB962C8B-B14F-4D97-AF65-F5344CB8AC3E}">
        <p14:creationId xmlns:p14="http://schemas.microsoft.com/office/powerpoint/2010/main" val="20093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A9AB316-CB0A-4121-AD30-8E8901C59F05}" type="datetimeFigureOut">
              <a:rPr lang="en-US"/>
              <a:pPr/>
              <a:t>29/08/2021</a:t>
            </a:fld>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2AF84B0-D8F8-4962-974D-7F4254878796}" type="slidenum">
              <a:rPr lang="en-US"/>
              <a:pPr/>
              <a:t>‹#›</a:t>
            </a:fld>
            <a:endParaRPr lang="en-US"/>
          </a:p>
        </p:txBody>
      </p:sp>
    </p:spTree>
    <p:extLst>
      <p:ext uri="{BB962C8B-B14F-4D97-AF65-F5344CB8AC3E}">
        <p14:creationId xmlns:p14="http://schemas.microsoft.com/office/powerpoint/2010/main" val="11062992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Có</a:t>
            </a:r>
            <a:r>
              <a:rPr lang="en-US" dirty="0"/>
              <a:t> </a:t>
            </a:r>
            <a:r>
              <a:rPr lang="en-US" dirty="0" err="1"/>
              <a:t>thể</a:t>
            </a:r>
            <a:r>
              <a:rPr lang="en-US" dirty="0"/>
              <a:t> </a:t>
            </a:r>
            <a:r>
              <a:rPr lang="en-US" dirty="0" err="1"/>
              <a:t>làm</a:t>
            </a:r>
            <a:r>
              <a:rPr lang="en-US" dirty="0"/>
              <a:t> Slide </a:t>
            </a:r>
            <a:r>
              <a:rPr lang="en-US" dirty="0" err="1"/>
              <a:t>mục</a:t>
            </a:r>
            <a:r>
              <a:rPr lang="en-US" dirty="0"/>
              <a:t> </a:t>
            </a:r>
            <a:r>
              <a:rPr lang="en-US" dirty="0" err="1"/>
              <a:t>tiêu</a:t>
            </a:r>
            <a:r>
              <a:rPr lang="en-US" dirty="0"/>
              <a:t> </a:t>
            </a:r>
            <a:r>
              <a:rPr lang="en-US" dirty="0" err="1"/>
              <a:t>hoặc</a:t>
            </a:r>
            <a:r>
              <a:rPr lang="en-US" dirty="0"/>
              <a:t> </a:t>
            </a:r>
            <a:r>
              <a:rPr lang="en-US" dirty="0" err="1"/>
              <a:t>sơ</a:t>
            </a:r>
            <a:r>
              <a:rPr lang="en-US" dirty="0"/>
              <a:t> </a:t>
            </a:r>
            <a:r>
              <a:rPr lang="en-US" dirty="0" err="1"/>
              <a:t>đồ</a:t>
            </a:r>
            <a:r>
              <a:rPr lang="en-US" dirty="0"/>
              <a:t> </a:t>
            </a:r>
            <a:r>
              <a:rPr lang="en-US" dirty="0" err="1"/>
              <a:t>tư</a:t>
            </a:r>
            <a:r>
              <a:rPr lang="en-US" dirty="0"/>
              <a:t> </a:t>
            </a:r>
            <a:r>
              <a:rPr lang="en-US" dirty="0" err="1"/>
              <a:t>duy</a:t>
            </a:r>
            <a:r>
              <a:rPr lang="en-US" dirty="0"/>
              <a:t> </a:t>
            </a:r>
            <a:r>
              <a:rPr lang="en-US" dirty="0" err="1"/>
              <a:t>cho</a:t>
            </a:r>
            <a:r>
              <a:rPr lang="en-US" dirty="0"/>
              <a:t> </a:t>
            </a:r>
            <a:r>
              <a:rPr lang="en-US" dirty="0" err="1"/>
              <a:t>môn</a:t>
            </a:r>
            <a:r>
              <a:rPr lang="en-US" dirty="0"/>
              <a:t> </a:t>
            </a:r>
            <a:r>
              <a:rPr lang="en-US" dirty="0" err="1"/>
              <a:t>Tập</a:t>
            </a:r>
            <a:r>
              <a:rPr lang="en-US" dirty="0"/>
              <a:t> </a:t>
            </a:r>
            <a:r>
              <a:rPr lang="en-US" dirty="0" err="1"/>
              <a:t>đọc</a:t>
            </a:r>
            <a:r>
              <a:rPr lang="en-US" dirty="0"/>
              <a:t> ( </a:t>
            </a:r>
            <a:r>
              <a:rPr lang="en-US" dirty="0" err="1"/>
              <a:t>đảo</a:t>
            </a:r>
            <a:r>
              <a:rPr lang="en-US" dirty="0"/>
              <a:t> </a:t>
            </a:r>
            <a:r>
              <a:rPr lang="en-US" dirty="0" err="1"/>
              <a:t>ngược</a:t>
            </a:r>
            <a:r>
              <a:rPr lang="en-US" dirty="0"/>
              <a:t> </a:t>
            </a:r>
            <a:r>
              <a:rPr lang="en-US" dirty="0" err="1"/>
              <a:t>lại</a:t>
            </a:r>
            <a:r>
              <a:rPr lang="en-US" dirty="0"/>
              <a:t> ý </a:t>
            </a:r>
            <a:r>
              <a:rPr lang="en-US" dirty="0" err="1"/>
              <a:t>chính</a:t>
            </a:r>
            <a:r>
              <a:rPr lang="en-US" dirty="0"/>
              <a:t> </a:t>
            </a:r>
            <a:r>
              <a:rPr lang="en-US" dirty="0" err="1"/>
              <a:t>từng</a:t>
            </a:r>
            <a:r>
              <a:rPr lang="en-US" dirty="0"/>
              <a:t> </a:t>
            </a:r>
            <a:r>
              <a:rPr lang="en-US" dirty="0" err="1"/>
              <a:t>đoạn</a:t>
            </a:r>
            <a:r>
              <a:rPr lang="en-US" dirty="0"/>
              <a:t> =&gt; </a:t>
            </a:r>
            <a:r>
              <a:rPr lang="en-US" dirty="0" err="1"/>
              <a:t>Nội</a:t>
            </a:r>
            <a:r>
              <a:rPr lang="en-US" dirty="0"/>
              <a:t> dung </a:t>
            </a:r>
            <a:r>
              <a:rPr lang="en-US" dirty="0" err="1"/>
              <a:t>bài</a:t>
            </a:r>
            <a:r>
              <a:rPr lang="en-US" dirty="0"/>
              <a:t> )</a:t>
            </a:r>
            <a:endParaRPr lang="vi-VN" dirty="0"/>
          </a:p>
        </p:txBody>
      </p:sp>
      <p:sp>
        <p:nvSpPr>
          <p:cNvPr id="4" name="Slide Number Placeholder 3"/>
          <p:cNvSpPr>
            <a:spLocks noGrp="1"/>
          </p:cNvSpPr>
          <p:nvPr>
            <p:ph type="sldNum" sz="quarter" idx="5"/>
          </p:nvPr>
        </p:nvSpPr>
        <p:spPr/>
        <p:txBody>
          <a:bodyPr/>
          <a:lstStyle/>
          <a:p>
            <a:fld id="{9D137817-D393-4CD0-A41E-C6DBD00792E7}" type="slidenum">
              <a:rPr lang="vi-VN" smtClean="0"/>
              <a:t>7</a:t>
            </a:fld>
            <a:endParaRPr lang="vi-VN"/>
          </a:p>
        </p:txBody>
      </p:sp>
    </p:spTree>
    <p:extLst>
      <p:ext uri="{BB962C8B-B14F-4D97-AF65-F5344CB8AC3E}">
        <p14:creationId xmlns:p14="http://schemas.microsoft.com/office/powerpoint/2010/main" val="66823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3F1E06-FE6D-487D-B516-C60CD89CB3B5}" type="datetimeFigureOut">
              <a:rPr lang="en-US"/>
              <a:pPr>
                <a:defRPr/>
              </a:pPr>
              <a:t>29/08/2021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7DC2CF-0C05-4F94-80CE-F8277D548706}" type="slidenum">
              <a:rPr lang="en-US"/>
              <a:pPr>
                <a:defRPr/>
              </a:pPr>
              <a:t>‹#›</a:t>
            </a:fld>
            <a:endParaRPr lang="en-US"/>
          </a:p>
        </p:txBody>
      </p:sp>
    </p:spTree>
    <p:extLst>
      <p:ext uri="{BB962C8B-B14F-4D97-AF65-F5344CB8AC3E}">
        <p14:creationId xmlns:p14="http://schemas.microsoft.com/office/powerpoint/2010/main" val="3420169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A9F886-A3E7-403D-8B67-295C83DA7891}" type="datetimeFigureOut">
              <a:rPr lang="en-US"/>
              <a:pPr>
                <a:defRPr/>
              </a:pPr>
              <a:t>29/08/2021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726B74-8E5E-45FA-9423-9D22FECC4AF5}" type="slidenum">
              <a:rPr lang="en-US"/>
              <a:pPr>
                <a:defRPr/>
              </a:pPr>
              <a:t>‹#›</a:t>
            </a:fld>
            <a:endParaRPr lang="en-US"/>
          </a:p>
        </p:txBody>
      </p:sp>
    </p:spTree>
    <p:extLst>
      <p:ext uri="{BB962C8B-B14F-4D97-AF65-F5344CB8AC3E}">
        <p14:creationId xmlns:p14="http://schemas.microsoft.com/office/powerpoint/2010/main" val="125143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B3A5EA-FEAE-4D21-A2EF-8EA0F06B0B79}" type="datetimeFigureOut">
              <a:rPr lang="en-US"/>
              <a:pPr>
                <a:defRPr/>
              </a:pPr>
              <a:t>29/08/2021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359C09-2400-4C31-8FB9-9AE9D299B09F}" type="slidenum">
              <a:rPr lang="en-US"/>
              <a:pPr>
                <a:defRPr/>
              </a:pPr>
              <a:t>‹#›</a:t>
            </a:fld>
            <a:endParaRPr lang="en-US"/>
          </a:p>
        </p:txBody>
      </p:sp>
    </p:spTree>
    <p:extLst>
      <p:ext uri="{BB962C8B-B14F-4D97-AF65-F5344CB8AC3E}">
        <p14:creationId xmlns:p14="http://schemas.microsoft.com/office/powerpoint/2010/main" val="3130392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0A930D19-9E7F-4B0D-B015-82A5B3ABFE0B}" type="slidenum">
              <a:rPr lang="en-US"/>
              <a:pPr>
                <a:defRPr/>
              </a:pPr>
              <a:t>‹#›</a:t>
            </a:fld>
            <a:endParaRPr lang="en-US"/>
          </a:p>
        </p:txBody>
      </p:sp>
    </p:spTree>
    <p:extLst>
      <p:ext uri="{BB962C8B-B14F-4D97-AF65-F5344CB8AC3E}">
        <p14:creationId xmlns:p14="http://schemas.microsoft.com/office/powerpoint/2010/main" val="307097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12188A-5313-423F-A11F-315BFE1D6E63}" type="datetimeFigureOut">
              <a:rPr lang="en-US"/>
              <a:pPr>
                <a:defRPr/>
              </a:pPr>
              <a:t>29/08/2021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7EB58B-1378-41C3-B46C-62072262AE20}" type="slidenum">
              <a:rPr lang="en-US"/>
              <a:pPr>
                <a:defRPr/>
              </a:pPr>
              <a:t>‹#›</a:t>
            </a:fld>
            <a:endParaRPr lang="en-US"/>
          </a:p>
        </p:txBody>
      </p:sp>
    </p:spTree>
    <p:extLst>
      <p:ext uri="{BB962C8B-B14F-4D97-AF65-F5344CB8AC3E}">
        <p14:creationId xmlns:p14="http://schemas.microsoft.com/office/powerpoint/2010/main" val="50970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FD1B55-7703-4C3F-83AD-C784E28F7134}" type="datetimeFigureOut">
              <a:rPr lang="en-US"/>
              <a:pPr>
                <a:defRPr/>
              </a:pPr>
              <a:t>29/08/2021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AFB01D-E190-4FA2-BCDD-1C64274443ED}" type="slidenum">
              <a:rPr lang="en-US"/>
              <a:pPr>
                <a:defRPr/>
              </a:pPr>
              <a:t>‹#›</a:t>
            </a:fld>
            <a:endParaRPr lang="en-US"/>
          </a:p>
        </p:txBody>
      </p:sp>
    </p:spTree>
    <p:extLst>
      <p:ext uri="{BB962C8B-B14F-4D97-AF65-F5344CB8AC3E}">
        <p14:creationId xmlns:p14="http://schemas.microsoft.com/office/powerpoint/2010/main" val="119953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E4427CC-AB1F-4670-AC79-E185EDF70472}" type="datetimeFigureOut">
              <a:rPr lang="en-US"/>
              <a:pPr>
                <a:defRPr/>
              </a:pPr>
              <a:t>29/08/2021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9AA4E2-2363-4A5E-AD48-29DFCD497490}" type="slidenum">
              <a:rPr lang="en-US"/>
              <a:pPr>
                <a:defRPr/>
              </a:pPr>
              <a:t>‹#›</a:t>
            </a:fld>
            <a:endParaRPr lang="en-US"/>
          </a:p>
        </p:txBody>
      </p:sp>
    </p:spTree>
    <p:extLst>
      <p:ext uri="{BB962C8B-B14F-4D97-AF65-F5344CB8AC3E}">
        <p14:creationId xmlns:p14="http://schemas.microsoft.com/office/powerpoint/2010/main" val="13157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3B2BE7F-6FB5-404C-A63A-EB4E412D614F}" type="datetimeFigureOut">
              <a:rPr lang="en-US"/>
              <a:pPr>
                <a:defRPr/>
              </a:pPr>
              <a:t>29/08/2021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B94EE88-EDD9-4F9A-BA1B-536B43CC86D0}" type="slidenum">
              <a:rPr lang="en-US"/>
              <a:pPr>
                <a:defRPr/>
              </a:pPr>
              <a:t>‹#›</a:t>
            </a:fld>
            <a:endParaRPr lang="en-US"/>
          </a:p>
        </p:txBody>
      </p:sp>
    </p:spTree>
    <p:extLst>
      <p:ext uri="{BB962C8B-B14F-4D97-AF65-F5344CB8AC3E}">
        <p14:creationId xmlns:p14="http://schemas.microsoft.com/office/powerpoint/2010/main" val="74386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C4EF10-92FC-4DE4-A796-F82234460084}" type="datetimeFigureOut">
              <a:rPr lang="en-US"/>
              <a:pPr>
                <a:defRPr/>
              </a:pPr>
              <a:t>29/08/2021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4C7284-B15E-4959-9589-F28228B5B393}" type="slidenum">
              <a:rPr lang="en-US"/>
              <a:pPr>
                <a:defRPr/>
              </a:pPr>
              <a:t>‹#›</a:t>
            </a:fld>
            <a:endParaRPr lang="en-US"/>
          </a:p>
        </p:txBody>
      </p:sp>
    </p:spTree>
    <p:extLst>
      <p:ext uri="{BB962C8B-B14F-4D97-AF65-F5344CB8AC3E}">
        <p14:creationId xmlns:p14="http://schemas.microsoft.com/office/powerpoint/2010/main" val="418807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E4821D-5CDE-4D9C-9121-21E9EF699D41}" type="datetimeFigureOut">
              <a:rPr lang="en-US"/>
              <a:pPr>
                <a:defRPr/>
              </a:pPr>
              <a:t>29/08/2021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C4EE19-39BB-4FA7-8540-1B4EF2C59E7A}" type="slidenum">
              <a:rPr lang="en-US"/>
              <a:pPr>
                <a:defRPr/>
              </a:pPr>
              <a:t>‹#›</a:t>
            </a:fld>
            <a:endParaRPr lang="en-US"/>
          </a:p>
        </p:txBody>
      </p:sp>
    </p:spTree>
    <p:extLst>
      <p:ext uri="{BB962C8B-B14F-4D97-AF65-F5344CB8AC3E}">
        <p14:creationId xmlns:p14="http://schemas.microsoft.com/office/powerpoint/2010/main" val="159964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215B74-488E-4C1B-A120-D17FA011A11F}" type="datetimeFigureOut">
              <a:rPr lang="en-US"/>
              <a:pPr>
                <a:defRPr/>
              </a:pPr>
              <a:t>29/08/2021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0DCB40-E980-4753-8E62-C43C563051A2}" type="slidenum">
              <a:rPr lang="en-US"/>
              <a:pPr>
                <a:defRPr/>
              </a:pPr>
              <a:t>‹#›</a:t>
            </a:fld>
            <a:endParaRPr lang="en-US"/>
          </a:p>
        </p:txBody>
      </p:sp>
    </p:spTree>
    <p:extLst>
      <p:ext uri="{BB962C8B-B14F-4D97-AF65-F5344CB8AC3E}">
        <p14:creationId xmlns:p14="http://schemas.microsoft.com/office/powerpoint/2010/main" val="164884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6A47B7-89DB-4022-91F7-8A38AE5683E5}" type="datetimeFigureOut">
              <a:rPr lang="en-US"/>
              <a:pPr>
                <a:defRPr/>
              </a:pPr>
              <a:t>29/08/2021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7A8D75-365C-496C-942E-E572332DAF98}" type="slidenum">
              <a:rPr lang="en-US"/>
              <a:pPr>
                <a:defRPr/>
              </a:pPr>
              <a:t>‹#›</a:t>
            </a:fld>
            <a:endParaRPr lang="en-US"/>
          </a:p>
        </p:txBody>
      </p:sp>
    </p:spTree>
    <p:extLst>
      <p:ext uri="{BB962C8B-B14F-4D97-AF65-F5344CB8AC3E}">
        <p14:creationId xmlns:p14="http://schemas.microsoft.com/office/powerpoint/2010/main" val="1898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359F52D-EE20-4D83-B0EA-E799EEDF201E}" type="datetimeFigureOut">
              <a:rPr lang="en-US"/>
              <a:pPr>
                <a:defRPr/>
              </a:pPr>
              <a:t>29/08/2021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A11DACF-39C6-42FC-AF05-E5408EE7A0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 id="2147483687"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 y="7374"/>
            <a:ext cx="9049750" cy="685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03" name="Text Box 39"/>
          <p:cNvSpPr txBox="1">
            <a:spLocks noChangeArrowheads="1"/>
          </p:cNvSpPr>
          <p:nvPr/>
        </p:nvSpPr>
        <p:spPr bwMode="auto">
          <a:xfrm>
            <a:off x="6781800" y="2133600"/>
            <a:ext cx="2057400" cy="396875"/>
          </a:xfrm>
          <a:prstGeom prst="rect">
            <a:avLst/>
          </a:prstGeom>
          <a:noFill/>
          <a:ln w="9525">
            <a:noFill/>
            <a:miter lim="800000"/>
            <a:headEnd/>
            <a:tailEnd/>
          </a:ln>
          <a:effectLst/>
        </p:spPr>
        <p:txBody>
          <a:bodyPr>
            <a:spAutoFit/>
          </a:bodyPr>
          <a:lstStyle/>
          <a:p>
            <a:pPr fontAlgn="auto">
              <a:spcBef>
                <a:spcPts val="0"/>
              </a:spcBef>
              <a:spcAft>
                <a:spcPts val="0"/>
              </a:spcAft>
              <a:defRPr/>
            </a:pPr>
            <a:endParaRPr lang="en-US" sz="2000">
              <a:effectLst>
                <a:outerShdw blurRad="38100" dist="38100" dir="2700000" algn="tl">
                  <a:srgbClr val="000000"/>
                </a:outerShdw>
              </a:effectLst>
              <a:latin typeface=".VnAvant" pitchFamily="34" charset="0"/>
            </a:endParaRPr>
          </a:p>
        </p:txBody>
      </p:sp>
      <p:sp>
        <p:nvSpPr>
          <p:cNvPr id="14366" name="Text Box 40"/>
          <p:cNvSpPr txBox="1">
            <a:spLocks noChangeArrowheads="1"/>
          </p:cNvSpPr>
          <p:nvPr/>
        </p:nvSpPr>
        <p:spPr bwMode="auto">
          <a:xfrm>
            <a:off x="7467600" y="1371600"/>
            <a:ext cx="1676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800">
                <a:solidFill>
                  <a:srgbClr val="000000"/>
                </a:solidFill>
                <a:latin typeface="VNI-Thufap2" pitchFamily="2" charset="0"/>
              </a:rPr>
              <a:t> </a:t>
            </a:r>
          </a:p>
          <a:p>
            <a:pPr algn="ctr"/>
            <a:endParaRPr lang="en-US" sz="2800">
              <a:latin typeface="VNI-Thufap2" pitchFamily="2" charset="0"/>
            </a:endParaRPr>
          </a:p>
        </p:txBody>
      </p:sp>
      <p:sp>
        <p:nvSpPr>
          <p:cNvPr id="14380" name="Text Box 44"/>
          <p:cNvSpPr txBox="1">
            <a:spLocks noChangeArrowheads="1"/>
          </p:cNvSpPr>
          <p:nvPr/>
        </p:nvSpPr>
        <p:spPr bwMode="auto">
          <a:xfrm>
            <a:off x="688258" y="1905000"/>
            <a:ext cx="8153400"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800" b="1" dirty="0">
                <a:solidFill>
                  <a:srgbClr val="FF0000"/>
                </a:solidFill>
                <a:latin typeface="Times New Roman" pitchFamily="18" charset="0"/>
                <a:cs typeface="Times New Roman" pitchFamily="18" charset="0"/>
              </a:rPr>
              <a:t>MÔN: LUY</a:t>
            </a:r>
            <a:r>
              <a:rPr lang="en-US" sz="4800" b="1" dirty="0">
                <a:solidFill>
                  <a:srgbClr val="FF0000"/>
                </a:solidFill>
                <a:latin typeface="Times New Roman" pitchFamily="18" charset="0"/>
              </a:rPr>
              <a:t>ỆN TỪ VÀ CÂU</a:t>
            </a:r>
          </a:p>
          <a:p>
            <a:pPr algn="ctr" eaLnBrk="0" hangingPunct="0">
              <a:spcBef>
                <a:spcPct val="50000"/>
              </a:spcBef>
            </a:pPr>
            <a:r>
              <a:rPr lang="en-US" sz="4800" b="1" dirty="0">
                <a:solidFill>
                  <a:srgbClr val="FF0000"/>
                </a:solidFill>
                <a:latin typeface="Times New Roman" pitchFamily="18" charset="0"/>
              </a:rPr>
              <a:t>LỚP 4</a:t>
            </a:r>
            <a:endParaRPr lang="en-US" sz="4800" b="1" dirty="0">
              <a:solidFill>
                <a:srgbClr val="FF0000"/>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131"/>
          <p:cNvSpPr>
            <a:spLocks noChangeArrowheads="1"/>
          </p:cNvSpPr>
          <p:nvPr/>
        </p:nvSpPr>
        <p:spPr bwMode="auto">
          <a:xfrm>
            <a:off x="304800" y="44196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FF0000"/>
                </a:solidFill>
                <a:latin typeface=".VnTime" pitchFamily="34" charset="0"/>
              </a:rPr>
              <a:t> </a:t>
            </a:r>
            <a:endParaRPr lang="en-US" sz="2400">
              <a:solidFill>
                <a:schemeClr val="bg1"/>
              </a:solidFill>
              <a:latin typeface="UNI Chu truyen thong" pitchFamily="66" charset="0"/>
            </a:endParaRPr>
          </a:p>
        </p:txBody>
      </p:sp>
      <p:sp>
        <p:nvSpPr>
          <p:cNvPr id="133" name="Rectangle 131"/>
          <p:cNvSpPr txBox="1">
            <a:spLocks noChangeArrowheads="1"/>
          </p:cNvSpPr>
          <p:nvPr/>
        </p:nvSpPr>
        <p:spPr>
          <a:xfrm>
            <a:off x="228600" y="1143000"/>
            <a:ext cx="8915400" cy="4401205"/>
          </a:xfrm>
          <a:prstGeom prst="rect">
            <a:avLst/>
          </a:prstGeom>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514350" indent="-514350">
              <a:buAutoNum type="alphaLcParenR"/>
            </a:pPr>
            <a:r>
              <a:rPr lang="vi-VN" sz="2800" b="1" dirty="0" smtClean="0">
                <a:solidFill>
                  <a:srgbClr val="FF0000"/>
                </a:solidFill>
                <a:latin typeface="+mj-lt"/>
              </a:rPr>
              <a:t>Chủ </a:t>
            </a:r>
            <a:r>
              <a:rPr lang="vi-VN" sz="2800" b="1" dirty="0">
                <a:solidFill>
                  <a:srgbClr val="FF0000"/>
                </a:solidFill>
                <a:latin typeface="+mj-lt"/>
              </a:rPr>
              <a:t>tịch Hồ Chí Minh nói</a:t>
            </a:r>
            <a:r>
              <a:rPr lang="vi-VN" sz="2800" b="1" u="sng" dirty="0">
                <a:solidFill>
                  <a:srgbClr val="FF0000"/>
                </a:solidFill>
                <a:latin typeface="+mj-lt"/>
              </a:rPr>
              <a:t> : “ </a:t>
            </a:r>
            <a:r>
              <a:rPr lang="vi-VN" sz="2800" b="1" dirty="0">
                <a:solidFill>
                  <a:srgbClr val="FF0000"/>
                </a:solidFill>
                <a:latin typeface="+mj-lt"/>
              </a:rPr>
              <a:t>Tô</a:t>
            </a:r>
            <a:r>
              <a:rPr lang="vi-VN" sz="2800" b="1" u="sng" dirty="0">
                <a:solidFill>
                  <a:srgbClr val="FF0000"/>
                </a:solidFill>
                <a:latin typeface="+mj-lt"/>
              </a:rPr>
              <a:t>i</a:t>
            </a:r>
            <a:r>
              <a:rPr lang="vi-VN" sz="2800" b="1" dirty="0">
                <a:solidFill>
                  <a:srgbClr val="FF0000"/>
                </a:solidFill>
                <a:latin typeface="+mj-lt"/>
              </a:rPr>
              <a:t> chỉ có một ham muốn, ham muốn tột bậc , là làm sao cho nước ta hoàn toàn độc lập, dân ta hoàn toàn tự do, đồng bào ai cũng có cơm ăn, áo mặc, ai cũng được học hành.” Nguyện  vọng đó chi phối mọi ý nghĩ và hành động trong suốt cuộc đời của người.                        </a:t>
            </a:r>
            <a:r>
              <a:rPr lang="vi-VN" sz="2800" b="1" i="1" dirty="0">
                <a:solidFill>
                  <a:srgbClr val="FF0000"/>
                </a:solidFill>
                <a:latin typeface="+mj-lt"/>
              </a:rPr>
              <a:t> </a:t>
            </a:r>
            <a:endParaRPr lang="en-US" sz="2800" b="1" i="1" dirty="0" smtClean="0">
              <a:solidFill>
                <a:srgbClr val="FF0000"/>
              </a:solidFill>
              <a:latin typeface="+mj-lt"/>
            </a:endParaRPr>
          </a:p>
          <a:p>
            <a:pPr algn="r"/>
            <a:r>
              <a:rPr lang="vi-VN" sz="2800" i="1" dirty="0" smtClean="0"/>
              <a:t>Theo</a:t>
            </a:r>
            <a:r>
              <a:rPr lang="vi-VN" sz="2800" i="1" dirty="0"/>
              <a:t>: </a:t>
            </a:r>
            <a:r>
              <a:rPr lang="vi-VN" sz="2800" b="1" i="1" dirty="0"/>
              <a:t>Trường Chinh</a:t>
            </a:r>
          </a:p>
          <a:p>
            <a:r>
              <a:rPr lang="vi-VN" sz="2800" b="1" i="1" dirty="0">
                <a:solidFill>
                  <a:srgbClr val="7030A0"/>
                </a:solidFill>
              </a:rPr>
              <a:t>    </a:t>
            </a:r>
            <a:r>
              <a:rPr lang="vi-VN" sz="2800" i="1" dirty="0">
                <a:solidFill>
                  <a:srgbClr val="7030A0"/>
                </a:solidFill>
              </a:rPr>
              <a:t>* Dấu  hai chấm báo hiệu phần sau là lời nói của Bác Hồ.                    - Ở  trường  hợp này, dấu hai chấm dùng phối hợp với dấu ngoặc kép</a:t>
            </a:r>
            <a:endParaRPr lang="en-US" sz="2800" dirty="0">
              <a:solidFill>
                <a:srgbClr val="7030A0"/>
              </a:solidFill>
              <a:latin typeface=".VnTime" pitchFamily="34"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blinds(horizontal)">
                                      <p:cBhvr>
                                        <p:cTn id="7" dur="500"/>
                                        <p:tgtEl>
                                          <p:spTgt spid="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
                                            <p:txEl>
                                              <p:pRg st="1" end="1"/>
                                            </p:txEl>
                                          </p:spTgt>
                                        </p:tgtEl>
                                        <p:attrNameLst>
                                          <p:attrName>style.visibility</p:attrName>
                                        </p:attrNameLst>
                                      </p:cBhvr>
                                      <p:to>
                                        <p:strVal val="visible"/>
                                      </p:to>
                                    </p:set>
                                    <p:animEffect transition="in" filter="blinds(horizontal)">
                                      <p:cBhvr>
                                        <p:cTn id="12" dur="500"/>
                                        <p:tgtEl>
                                          <p:spTgt spid="1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
                                            <p:txEl>
                                              <p:pRg st="2" end="2"/>
                                            </p:txEl>
                                          </p:spTgt>
                                        </p:tgtEl>
                                        <p:attrNameLst>
                                          <p:attrName>style.visibility</p:attrName>
                                        </p:attrNameLst>
                                      </p:cBhvr>
                                      <p:to>
                                        <p:strVal val="visible"/>
                                      </p:to>
                                    </p:set>
                                    <p:animEffect transition="in" filter="blinds(horizontal)">
                                      <p:cBhvr>
                                        <p:cTn id="17" dur="500"/>
                                        <p:tgtEl>
                                          <p:spTgt spid="1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131"/>
          <p:cNvSpPr>
            <a:spLocks noChangeArrowheads="1"/>
          </p:cNvSpPr>
          <p:nvPr/>
        </p:nvSpPr>
        <p:spPr bwMode="auto">
          <a:xfrm>
            <a:off x="304800" y="44196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FF0000"/>
                </a:solidFill>
                <a:latin typeface=".VnTime" pitchFamily="34" charset="0"/>
              </a:rPr>
              <a:t> </a:t>
            </a:r>
            <a:endParaRPr lang="en-US" sz="2400">
              <a:solidFill>
                <a:schemeClr val="bg1"/>
              </a:solidFill>
              <a:latin typeface="UNI Chu truyen thong" pitchFamily="66" charset="0"/>
            </a:endParaRPr>
          </a:p>
        </p:txBody>
      </p:sp>
      <p:sp>
        <p:nvSpPr>
          <p:cNvPr id="133" name="Rectangle 131"/>
          <p:cNvSpPr txBox="1">
            <a:spLocks noChangeArrowheads="1"/>
          </p:cNvSpPr>
          <p:nvPr/>
        </p:nvSpPr>
        <p:spPr>
          <a:xfrm>
            <a:off x="228600" y="1371600"/>
            <a:ext cx="8686800" cy="3539430"/>
          </a:xfrm>
          <a:prstGeom prst="rect">
            <a:avLst/>
          </a:prstGeom>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i="1" dirty="0" smtClean="0">
                <a:solidFill>
                  <a:schemeClr val="bg2"/>
                </a:solidFill>
                <a:latin typeface=".VnTime" pitchFamily="34" charset="0"/>
              </a:rPr>
              <a:t>   </a:t>
            </a:r>
            <a:endParaRPr lang="en-US" sz="2800" b="1" i="1" dirty="0">
              <a:solidFill>
                <a:schemeClr val="bg2"/>
              </a:solidFill>
              <a:latin typeface=".VnTime" pitchFamily="34" charset="0"/>
            </a:endParaRPr>
          </a:p>
          <a:p>
            <a:r>
              <a:rPr lang="en-US" sz="2800" b="1" i="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b) </a:t>
            </a:r>
            <a:r>
              <a:rPr lang="en-US" sz="2800" b="1" dirty="0" err="1">
                <a:solidFill>
                  <a:srgbClr val="FF0000"/>
                </a:solidFill>
                <a:latin typeface="Times New Roman" pitchFamily="18" charset="0"/>
                <a:cs typeface="Times New Roman" pitchFamily="18" charset="0"/>
              </a:rPr>
              <a:t>Tôi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xoè</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càng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bảo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chị</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Trò</a:t>
            </a:r>
            <a:r>
              <a:rPr lang="en-US" sz="2800" b="1" dirty="0">
                <a:solidFill>
                  <a:srgbClr val="FF0000"/>
                </a:solidFill>
                <a:latin typeface="Times New Roman" pitchFamily="18" charset="0"/>
                <a:cs typeface="Times New Roman" pitchFamily="18" charset="0"/>
              </a:rPr>
              <a:t>:</a:t>
            </a:r>
          </a:p>
          <a:p>
            <a:r>
              <a:rPr lang="vi-VN" sz="2800" b="1" dirty="0">
                <a:solidFill>
                  <a:srgbClr val="FF0000"/>
                </a:solidFill>
                <a:latin typeface="Times New Roman" pitchFamily="18" charset="0"/>
                <a:cs typeface="Times New Roman" pitchFamily="18" charset="0"/>
              </a:rPr>
              <a:t>                 - Em đừng sợ. Hãy trở về cùng với tôi đây.</a:t>
            </a:r>
          </a:p>
          <a:p>
            <a:r>
              <a:rPr lang="en-US" sz="2800" i="1" dirty="0"/>
              <a:t>                                                                      </a:t>
            </a:r>
            <a:r>
              <a:rPr lang="en-US" sz="2800" i="1" dirty="0" smtClean="0"/>
              <a:t>          </a:t>
            </a:r>
            <a:r>
              <a:rPr lang="en-US" sz="2800" i="1" dirty="0" err="1" smtClean="0"/>
              <a:t>Tô</a:t>
            </a:r>
            <a:r>
              <a:rPr lang="en-US" sz="2800" i="1" dirty="0" smtClean="0"/>
              <a:t> </a:t>
            </a:r>
            <a:r>
              <a:rPr lang="en-US" sz="2800" i="1" dirty="0" err="1" smtClean="0"/>
              <a:t>Hoài</a:t>
            </a:r>
            <a:endParaRPr lang="en-US" sz="2800" i="1" dirty="0" smtClean="0"/>
          </a:p>
          <a:p>
            <a:endParaRPr lang="en-US" sz="2800" i="1" dirty="0"/>
          </a:p>
          <a:p>
            <a:r>
              <a:rPr lang="en-US" sz="2800" b="1" i="1" dirty="0"/>
              <a:t> </a:t>
            </a:r>
            <a:r>
              <a:rPr lang="en-US" sz="2800" i="1" dirty="0">
                <a:solidFill>
                  <a:srgbClr val="7030A0"/>
                </a:solidFill>
              </a:rPr>
              <a:t>* </a:t>
            </a:r>
            <a:r>
              <a:rPr lang="en-US" sz="2800" i="1" dirty="0" err="1">
                <a:solidFill>
                  <a:srgbClr val="7030A0"/>
                </a:solidFill>
              </a:rPr>
              <a:t>Dấu</a:t>
            </a:r>
            <a:r>
              <a:rPr lang="en-US" sz="2800" i="1" dirty="0">
                <a:solidFill>
                  <a:srgbClr val="7030A0"/>
                </a:solidFill>
              </a:rPr>
              <a:t>  </a:t>
            </a:r>
            <a:r>
              <a:rPr lang="en-US" sz="2800" i="1" dirty="0" err="1">
                <a:solidFill>
                  <a:srgbClr val="7030A0"/>
                </a:solidFill>
              </a:rPr>
              <a:t>hai</a:t>
            </a:r>
            <a:r>
              <a:rPr lang="en-US" sz="2800" i="1" dirty="0">
                <a:solidFill>
                  <a:srgbClr val="7030A0"/>
                </a:solidFill>
              </a:rPr>
              <a:t> </a:t>
            </a:r>
            <a:r>
              <a:rPr lang="en-US" sz="2800" i="1" dirty="0" err="1">
                <a:solidFill>
                  <a:srgbClr val="7030A0"/>
                </a:solidFill>
              </a:rPr>
              <a:t>chấm</a:t>
            </a:r>
            <a:r>
              <a:rPr lang="en-US" sz="2800" i="1" dirty="0">
                <a:solidFill>
                  <a:srgbClr val="7030A0"/>
                </a:solidFill>
              </a:rPr>
              <a:t> </a:t>
            </a:r>
            <a:r>
              <a:rPr lang="en-US" sz="2800" i="1" dirty="0" err="1">
                <a:solidFill>
                  <a:srgbClr val="7030A0"/>
                </a:solidFill>
              </a:rPr>
              <a:t>báo</a:t>
            </a:r>
            <a:r>
              <a:rPr lang="en-US" sz="2800" i="1" dirty="0">
                <a:solidFill>
                  <a:srgbClr val="7030A0"/>
                </a:solidFill>
              </a:rPr>
              <a:t> </a:t>
            </a:r>
            <a:r>
              <a:rPr lang="en-US" sz="2800" i="1" dirty="0" err="1">
                <a:solidFill>
                  <a:srgbClr val="7030A0"/>
                </a:solidFill>
              </a:rPr>
              <a:t>hiệu</a:t>
            </a:r>
            <a:r>
              <a:rPr lang="en-US" sz="2800" i="1" dirty="0">
                <a:solidFill>
                  <a:srgbClr val="7030A0"/>
                </a:solidFill>
              </a:rPr>
              <a:t> </a:t>
            </a:r>
            <a:r>
              <a:rPr lang="en-US" sz="2800" i="1" dirty="0" err="1">
                <a:solidFill>
                  <a:srgbClr val="7030A0"/>
                </a:solidFill>
              </a:rPr>
              <a:t>câu</a:t>
            </a:r>
            <a:r>
              <a:rPr lang="en-US" sz="2800" i="1" dirty="0">
                <a:solidFill>
                  <a:srgbClr val="7030A0"/>
                </a:solidFill>
              </a:rPr>
              <a:t> </a:t>
            </a:r>
            <a:r>
              <a:rPr lang="en-US" sz="2800" i="1" dirty="0" err="1">
                <a:solidFill>
                  <a:srgbClr val="7030A0"/>
                </a:solidFill>
              </a:rPr>
              <a:t>sau</a:t>
            </a:r>
            <a:r>
              <a:rPr lang="en-US" sz="2800" i="1" dirty="0">
                <a:solidFill>
                  <a:srgbClr val="7030A0"/>
                </a:solidFill>
              </a:rPr>
              <a:t> </a:t>
            </a:r>
            <a:r>
              <a:rPr lang="en-US" sz="2800" i="1" dirty="0" err="1">
                <a:solidFill>
                  <a:srgbClr val="7030A0"/>
                </a:solidFill>
              </a:rPr>
              <a:t>là</a:t>
            </a:r>
            <a:r>
              <a:rPr lang="en-US" sz="2800" i="1" dirty="0">
                <a:solidFill>
                  <a:srgbClr val="7030A0"/>
                </a:solidFill>
              </a:rPr>
              <a:t> </a:t>
            </a:r>
            <a:r>
              <a:rPr lang="en-US" sz="2800" i="1" dirty="0" err="1">
                <a:solidFill>
                  <a:srgbClr val="7030A0"/>
                </a:solidFill>
              </a:rPr>
              <a:t>lời</a:t>
            </a:r>
            <a:r>
              <a:rPr lang="en-US" sz="2800" i="1" dirty="0">
                <a:solidFill>
                  <a:srgbClr val="7030A0"/>
                </a:solidFill>
              </a:rPr>
              <a:t> </a:t>
            </a:r>
            <a:r>
              <a:rPr lang="en-US" sz="2800" i="1" dirty="0" err="1">
                <a:solidFill>
                  <a:srgbClr val="7030A0"/>
                </a:solidFill>
              </a:rPr>
              <a:t>nói</a:t>
            </a:r>
            <a:r>
              <a:rPr lang="en-US" sz="2800" i="1" dirty="0">
                <a:solidFill>
                  <a:srgbClr val="7030A0"/>
                </a:solidFill>
              </a:rPr>
              <a:t> </a:t>
            </a:r>
            <a:r>
              <a:rPr lang="en-US" sz="2800" i="1" dirty="0" err="1">
                <a:solidFill>
                  <a:srgbClr val="7030A0"/>
                </a:solidFill>
              </a:rPr>
              <a:t>của</a:t>
            </a:r>
            <a:r>
              <a:rPr lang="en-US" sz="2800" i="1" dirty="0">
                <a:solidFill>
                  <a:srgbClr val="7030A0"/>
                </a:solidFill>
              </a:rPr>
              <a:t> </a:t>
            </a:r>
            <a:r>
              <a:rPr lang="en-US" sz="2800" i="1" dirty="0" err="1">
                <a:solidFill>
                  <a:srgbClr val="7030A0"/>
                </a:solidFill>
              </a:rPr>
              <a:t>Dế</a:t>
            </a:r>
            <a:r>
              <a:rPr lang="en-US" sz="2800" i="1" dirty="0">
                <a:solidFill>
                  <a:srgbClr val="7030A0"/>
                </a:solidFill>
              </a:rPr>
              <a:t> </a:t>
            </a:r>
            <a:r>
              <a:rPr lang="en-US" sz="2800" i="1" dirty="0" err="1">
                <a:solidFill>
                  <a:srgbClr val="7030A0"/>
                </a:solidFill>
              </a:rPr>
              <a:t>Mèn</a:t>
            </a:r>
            <a:r>
              <a:rPr lang="en-US" sz="2800" i="1" dirty="0">
                <a:solidFill>
                  <a:srgbClr val="7030A0"/>
                </a:solidFill>
              </a:rPr>
              <a:t>.                             </a:t>
            </a:r>
          </a:p>
          <a:p>
            <a:r>
              <a:rPr lang="vi-VN" sz="2800" i="1" dirty="0">
                <a:solidFill>
                  <a:srgbClr val="7030A0"/>
                </a:solidFill>
              </a:rPr>
              <a:t> - Ở  trường  hợp  này, dấu hai chấm dùng phối hợp với dấu </a:t>
            </a:r>
            <a:r>
              <a:rPr lang="vi-VN" sz="2800" i="1" dirty="0" smtClean="0">
                <a:solidFill>
                  <a:srgbClr val="7030A0"/>
                </a:solidFill>
              </a:rPr>
              <a:t>gạch </a:t>
            </a:r>
            <a:r>
              <a:rPr lang="vi-VN" sz="2800" i="1" dirty="0">
                <a:solidFill>
                  <a:srgbClr val="7030A0"/>
                </a:solidFill>
              </a:rPr>
              <a:t>đầu dòng.</a:t>
            </a:r>
            <a:r>
              <a:rPr lang="vi-VN" sz="2800" b="1" dirty="0">
                <a:solidFill>
                  <a:srgbClr val="7030A0"/>
                </a:solidFill>
              </a:rPr>
              <a:t>                                                              </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diamond(in)">
                                      <p:cBhvr>
                                        <p:cTn id="7" dur="1000"/>
                                        <p:tgtEl>
                                          <p:spTgt spid="1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33">
                                            <p:txEl>
                                              <p:pRg st="1" end="1"/>
                                            </p:txEl>
                                          </p:spTgt>
                                        </p:tgtEl>
                                        <p:attrNameLst>
                                          <p:attrName>style.visibility</p:attrName>
                                        </p:attrNameLst>
                                      </p:cBhvr>
                                      <p:to>
                                        <p:strVal val="visible"/>
                                      </p:to>
                                    </p:set>
                                    <p:animEffect transition="in" filter="diamond(in)">
                                      <p:cBhvr>
                                        <p:cTn id="12" dur="1000"/>
                                        <p:tgtEl>
                                          <p:spTgt spid="1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33">
                                            <p:txEl>
                                              <p:pRg st="2" end="2"/>
                                            </p:txEl>
                                          </p:spTgt>
                                        </p:tgtEl>
                                        <p:attrNameLst>
                                          <p:attrName>style.visibility</p:attrName>
                                        </p:attrNameLst>
                                      </p:cBhvr>
                                      <p:to>
                                        <p:strVal val="visible"/>
                                      </p:to>
                                    </p:set>
                                    <p:animEffect transition="in" filter="diamond(in)">
                                      <p:cBhvr>
                                        <p:cTn id="17" dur="1000"/>
                                        <p:tgtEl>
                                          <p:spTgt spid="1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3">
                                            <p:txEl>
                                              <p:pRg st="3" end="3"/>
                                            </p:txEl>
                                          </p:spTgt>
                                        </p:tgtEl>
                                        <p:attrNameLst>
                                          <p:attrName>style.visibility</p:attrName>
                                        </p:attrNameLst>
                                      </p:cBhvr>
                                      <p:to>
                                        <p:strVal val="visible"/>
                                      </p:to>
                                    </p:set>
                                    <p:animEffect transition="in" filter="diamond(in)">
                                      <p:cBhvr>
                                        <p:cTn id="22" dur="1000"/>
                                        <p:tgtEl>
                                          <p:spTgt spid="1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33">
                                            <p:txEl>
                                              <p:pRg st="5" end="5"/>
                                            </p:txEl>
                                          </p:spTgt>
                                        </p:tgtEl>
                                        <p:attrNameLst>
                                          <p:attrName>style.visibility</p:attrName>
                                        </p:attrNameLst>
                                      </p:cBhvr>
                                      <p:to>
                                        <p:strVal val="visible"/>
                                      </p:to>
                                    </p:set>
                                    <p:animEffect transition="in" filter="diamond(in)">
                                      <p:cBhvr>
                                        <p:cTn id="27" dur="1000"/>
                                        <p:tgtEl>
                                          <p:spTgt spid="13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33">
                                            <p:txEl>
                                              <p:pRg st="6" end="6"/>
                                            </p:txEl>
                                          </p:spTgt>
                                        </p:tgtEl>
                                        <p:attrNameLst>
                                          <p:attrName>style.visibility</p:attrName>
                                        </p:attrNameLst>
                                      </p:cBhvr>
                                      <p:to>
                                        <p:strVal val="visible"/>
                                      </p:to>
                                    </p:set>
                                    <p:animEffect transition="in" filter="diamond(in)">
                                      <p:cBhvr>
                                        <p:cTn id="32" dur="1000"/>
                                        <p:tgtEl>
                                          <p:spTgt spid="1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131"/>
          <p:cNvSpPr>
            <a:spLocks noChangeArrowheads="1"/>
          </p:cNvSpPr>
          <p:nvPr/>
        </p:nvSpPr>
        <p:spPr bwMode="auto">
          <a:xfrm>
            <a:off x="304800" y="44196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FF0000"/>
                </a:solidFill>
                <a:latin typeface=".VnTime" pitchFamily="34" charset="0"/>
              </a:rPr>
              <a:t> </a:t>
            </a:r>
            <a:endParaRPr lang="en-US" sz="2400">
              <a:solidFill>
                <a:schemeClr val="bg1"/>
              </a:solidFill>
              <a:latin typeface="UNI Chu truyen thong" pitchFamily="66" charset="0"/>
            </a:endParaRPr>
          </a:p>
        </p:txBody>
      </p:sp>
      <p:sp>
        <p:nvSpPr>
          <p:cNvPr id="134" name="Rectangle 133"/>
          <p:cNvSpPr>
            <a:spLocks noChangeArrowheads="1"/>
          </p:cNvSpPr>
          <p:nvPr/>
        </p:nvSpPr>
        <p:spPr bwMode="auto">
          <a:xfrm>
            <a:off x="457200" y="678426"/>
            <a:ext cx="6781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sz="2800" b="1" dirty="0">
                <a:solidFill>
                  <a:srgbClr val="FF0000"/>
                </a:solidFill>
                <a:latin typeface="Times New Roman" pitchFamily="18" charset="0"/>
                <a:cs typeface="Times New Roman" pitchFamily="18" charset="0"/>
              </a:rPr>
              <a:t> c)              </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Bà thương không muốn bán</a:t>
            </a:r>
            <a:br>
              <a:rPr lang="vi-VN" sz="2800" b="1" dirty="0">
                <a:solidFill>
                  <a:srgbClr val="FF0000"/>
                </a:solidFill>
                <a:latin typeface="Times New Roman" pitchFamily="18" charset="0"/>
                <a:cs typeface="Times New Roman" pitchFamily="18" charset="0"/>
              </a:rPr>
            </a:br>
            <a:r>
              <a:rPr lang="vi-VN" sz="2800" b="1" dirty="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Bèn  </a:t>
            </a:r>
            <a:r>
              <a:rPr lang="vi-VN" sz="2800" b="1" dirty="0">
                <a:solidFill>
                  <a:srgbClr val="FF0000"/>
                </a:solidFill>
                <a:latin typeface="Times New Roman" pitchFamily="18" charset="0"/>
                <a:cs typeface="Times New Roman" pitchFamily="18" charset="0"/>
              </a:rPr>
              <a:t>thả vào trong chum.</a:t>
            </a:r>
            <a:br>
              <a:rPr lang="vi-VN" sz="2800" b="1" dirty="0">
                <a:solidFill>
                  <a:srgbClr val="FF0000"/>
                </a:solidFill>
                <a:latin typeface="Times New Roman" pitchFamily="18" charset="0"/>
                <a:cs typeface="Times New Roman" pitchFamily="18" charset="0"/>
              </a:rPr>
            </a:br>
            <a:endParaRPr lang="en-US" sz="2800" b="1" dirty="0">
              <a:solidFill>
                <a:srgbClr val="FF0000"/>
              </a:solidFill>
              <a:latin typeface="Times New Roman" pitchFamily="18" charset="0"/>
              <a:cs typeface="Times New Roman" pitchFamily="18" charset="0"/>
            </a:endParaRPr>
          </a:p>
        </p:txBody>
      </p:sp>
      <p:sp>
        <p:nvSpPr>
          <p:cNvPr id="264" name="Rectangle 263"/>
          <p:cNvSpPr>
            <a:spLocks noChangeArrowheads="1"/>
          </p:cNvSpPr>
          <p:nvPr/>
        </p:nvSpPr>
        <p:spPr bwMode="auto">
          <a:xfrm>
            <a:off x="1828800" y="1668810"/>
            <a:ext cx="6858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Rồi  </a:t>
            </a:r>
            <a:r>
              <a:rPr lang="vi-VN" sz="2800" b="1" dirty="0">
                <a:solidFill>
                  <a:srgbClr val="FF0000"/>
                </a:solidFill>
                <a:latin typeface="Times New Roman" pitchFamily="18" charset="0"/>
                <a:cs typeface="Times New Roman" pitchFamily="18" charset="0"/>
              </a:rPr>
              <a:t>bà lại đi làm</a:t>
            </a:r>
          </a:p>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thấy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lạ</a:t>
            </a:r>
            <a:r>
              <a:rPr lang="en-US" sz="2800" b="1" dirty="0">
                <a:solidFill>
                  <a:srgbClr val="FF0000"/>
                </a:solidFill>
                <a:latin typeface="Times New Roman" pitchFamily="18" charset="0"/>
                <a:cs typeface="Times New Roman" pitchFamily="18" charset="0"/>
              </a:rPr>
              <a:t>:</a:t>
            </a:r>
          </a:p>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quá</a:t>
            </a:r>
            <a:endParaRPr lang="en-US" sz="2800" b="1" dirty="0">
              <a:solidFill>
                <a:srgbClr val="FF0000"/>
              </a:solidFill>
              <a:latin typeface="Times New Roman" pitchFamily="18" charset="0"/>
              <a:cs typeface="Times New Roman" pitchFamily="18" charset="0"/>
            </a:endParaRPr>
          </a:p>
          <a:p>
            <a:r>
              <a:rPr lang="vi-VN" sz="2800" b="1" dirty="0">
                <a:solidFill>
                  <a:srgbClr val="FF0000"/>
                </a:solidFill>
                <a:latin typeface="Times New Roman" pitchFamily="18" charset="0"/>
                <a:cs typeface="Times New Roman" pitchFamily="18" charset="0"/>
              </a:rPr>
              <a:t>      Đàn lợn đã được ăn</a:t>
            </a:r>
          </a:p>
          <a:p>
            <a:r>
              <a:rPr lang="vi-VN" sz="2800" b="1" dirty="0">
                <a:solidFill>
                  <a:srgbClr val="FF0000"/>
                </a:solidFill>
                <a:latin typeface="Times New Roman" pitchFamily="18" charset="0"/>
                <a:cs typeface="Times New Roman" pitchFamily="18" charset="0"/>
              </a:rPr>
              <a:t>      Cơn nước nấu tinh tươm</a:t>
            </a:r>
          </a:p>
          <a:p>
            <a:r>
              <a:rPr lang="vi-VN" sz="2800" b="1" dirty="0">
                <a:solidFill>
                  <a:srgbClr val="FF0000"/>
                </a:solidFill>
                <a:latin typeface="Times New Roman" pitchFamily="18" charset="0"/>
                <a:cs typeface="Times New Roman" pitchFamily="18" charset="0"/>
              </a:rPr>
              <a:t>      Vườn rau tươi sạch cỏ                 </a:t>
            </a:r>
          </a:p>
          <a:p>
            <a:r>
              <a:rPr lang="en-US" sz="2800" b="1" i="1" dirty="0" smtClean="0">
                <a:solidFill>
                  <a:srgbClr val="FF0000"/>
                </a:solidFill>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Phan</a:t>
            </a:r>
            <a:r>
              <a:rPr lang="en-US" sz="2800" b="1" i="1" dirty="0"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Thị</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Thanh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Nhàn</a:t>
            </a:r>
            <a:endParaRPr lang="en-US" sz="2800" b="1" dirty="0">
              <a:latin typeface="Times New Roman" pitchFamily="18" charset="0"/>
              <a:cs typeface="Times New Roman" pitchFamily="18" charset="0"/>
            </a:endParaRPr>
          </a:p>
        </p:txBody>
      </p:sp>
      <p:sp>
        <p:nvSpPr>
          <p:cNvPr id="265" name="Rectangle 264"/>
          <p:cNvSpPr>
            <a:spLocks noChangeArrowheads="1"/>
          </p:cNvSpPr>
          <p:nvPr/>
        </p:nvSpPr>
        <p:spPr bwMode="auto">
          <a:xfrm>
            <a:off x="280219" y="4970035"/>
            <a:ext cx="891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i="1" dirty="0">
                <a:solidFill>
                  <a:srgbClr val="FF0000"/>
                </a:solidFill>
                <a:latin typeface=".VnTime" pitchFamily="34" charset="0"/>
              </a:rPr>
              <a:t> </a:t>
            </a:r>
            <a:r>
              <a:rPr lang="vi-VN" sz="2400" i="1" dirty="0">
                <a:solidFill>
                  <a:srgbClr val="7030A0"/>
                </a:solidFill>
              </a:rPr>
              <a:t>* Dấu  hai chấm dùng báo hiệu bộ phận đứng sau  là lời giải thích  rõ những điều mà bà cụ nhìn thấy khi về đến nhà </a:t>
            </a:r>
            <a:endParaRPr lang="vi-VN" sz="2400" dirty="0">
              <a:solidFill>
                <a:srgbClr val="7030A0"/>
              </a:solidFill>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ox(in)">
                                      <p:cBhvr>
                                        <p:cTn id="7" dur="1000"/>
                                        <p:tgtEl>
                                          <p:spTgt spid="1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4"/>
                                        </p:tgtEl>
                                        <p:attrNameLst>
                                          <p:attrName>style.visibility</p:attrName>
                                        </p:attrNameLst>
                                      </p:cBhvr>
                                      <p:to>
                                        <p:strVal val="visible"/>
                                      </p:to>
                                    </p:set>
                                    <p:animEffect transition="in" filter="box(in)">
                                      <p:cBhvr>
                                        <p:cTn id="12" dur="1000"/>
                                        <p:tgtEl>
                                          <p:spTgt spid="2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65">
                                            <p:txEl>
                                              <p:pRg st="0" end="0"/>
                                            </p:txEl>
                                          </p:spTgt>
                                        </p:tgtEl>
                                        <p:attrNameLst>
                                          <p:attrName>style.visibility</p:attrName>
                                        </p:attrNameLst>
                                      </p:cBhvr>
                                      <p:to>
                                        <p:strVal val="visible"/>
                                      </p:to>
                                    </p:set>
                                    <p:anim calcmode="lin" valueType="num">
                                      <p:cBhvr additive="base">
                                        <p:cTn id="17" dur="1000" fill="hold"/>
                                        <p:tgtEl>
                                          <p:spTgt spid="265">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6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2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Rectangle 131"/>
          <p:cNvSpPr>
            <a:spLocks noChangeArrowheads="1"/>
          </p:cNvSpPr>
          <p:nvPr/>
        </p:nvSpPr>
        <p:spPr bwMode="auto">
          <a:xfrm>
            <a:off x="457200" y="19812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FF0000"/>
                </a:solidFill>
                <a:latin typeface=".VnTime" pitchFamily="34" charset="0"/>
              </a:rPr>
              <a:t> </a:t>
            </a:r>
            <a:endParaRPr lang="en-US" sz="2400">
              <a:solidFill>
                <a:schemeClr val="bg1"/>
              </a:solidFill>
              <a:latin typeface="UNI Chu truyen thong" pitchFamily="66" charset="0"/>
            </a:endParaRPr>
          </a:p>
        </p:txBody>
      </p:sp>
      <p:sp>
        <p:nvSpPr>
          <p:cNvPr id="134" name="Rectangle 133"/>
          <p:cNvSpPr>
            <a:spLocks noChangeArrowheads="1"/>
          </p:cNvSpPr>
          <p:nvPr/>
        </p:nvSpPr>
        <p:spPr bwMode="auto">
          <a:xfrm>
            <a:off x="228600" y="1437382"/>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i="1" dirty="0">
                <a:solidFill>
                  <a:srgbClr val="C00000"/>
                </a:solidFill>
                <a:latin typeface="Times New Roman" pitchFamily="18" charset="0"/>
                <a:cs typeface="Times New Roman" pitchFamily="18" charset="0"/>
              </a:rPr>
              <a:t>* Qua </a:t>
            </a:r>
            <a:r>
              <a:rPr lang="en-US" sz="3200" b="1" i="1" dirty="0" err="1">
                <a:solidFill>
                  <a:srgbClr val="C00000"/>
                </a:solidFill>
                <a:latin typeface="Times New Roman" pitchFamily="18" charset="0"/>
                <a:cs typeface="Times New Roman" pitchFamily="18" charset="0"/>
              </a:rPr>
              <a:t>ba</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ví</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dụ</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trên</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em</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hãy</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cho</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biết</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dấu</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hai</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chấm</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có</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tác</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dụng</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gì</a:t>
            </a:r>
            <a:r>
              <a:rPr lang="en-US" sz="3200" b="1" i="1" dirty="0">
                <a:solidFill>
                  <a:srgbClr val="C00000"/>
                </a:solidFill>
                <a:latin typeface="Times New Roman" pitchFamily="18" charset="0"/>
                <a:cs typeface="Times New Roman" pitchFamily="18" charset="0"/>
              </a:rPr>
              <a:t>?</a:t>
            </a:r>
            <a:endParaRPr lang="en-US" sz="3200" b="1" dirty="0">
              <a:solidFill>
                <a:srgbClr val="C00000"/>
              </a:solidFill>
              <a:latin typeface="Times New Roman" pitchFamily="18" charset="0"/>
              <a:cs typeface="Times New Roman" pitchFamily="18" charset="0"/>
            </a:endParaRPr>
          </a:p>
        </p:txBody>
      </p:sp>
      <p:sp>
        <p:nvSpPr>
          <p:cNvPr id="136" name="Rectangle 135"/>
          <p:cNvSpPr>
            <a:spLocks noChangeArrowheads="1"/>
          </p:cNvSpPr>
          <p:nvPr/>
        </p:nvSpPr>
        <p:spPr bwMode="auto">
          <a:xfrm>
            <a:off x="152400" y="2885182"/>
            <a:ext cx="891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3200" b="1" i="1" dirty="0">
                <a:solidFill>
                  <a:srgbClr val="C00000"/>
                </a:solidFill>
                <a:latin typeface="Times New Roman" pitchFamily="18" charset="0"/>
                <a:cs typeface="Times New Roman" pitchFamily="18" charset="0"/>
              </a:rPr>
              <a:t>* Dấu hai chấm thường phối hợp với những dấu khác nào?</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checkerboard(across)">
                                      <p:cBhvr>
                                        <p:cTn id="7" dur="500"/>
                                        <p:tgtEl>
                                          <p:spTgt spid="1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checkerboard(across)">
                                      <p:cBhvr>
                                        <p:cTn id="1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131"/>
          <p:cNvSpPr>
            <a:spLocks noChangeArrowheads="1"/>
          </p:cNvSpPr>
          <p:nvPr/>
        </p:nvSpPr>
        <p:spPr bwMode="auto">
          <a:xfrm>
            <a:off x="457200" y="19812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FF0000"/>
                </a:solidFill>
                <a:latin typeface=".VnTime" pitchFamily="34" charset="0"/>
              </a:rPr>
              <a:t> </a:t>
            </a:r>
            <a:endParaRPr lang="en-US" sz="2400">
              <a:solidFill>
                <a:schemeClr val="bg1"/>
              </a:solidFill>
              <a:latin typeface="UNI Chu truyen thong" pitchFamily="66" charset="0"/>
            </a:endParaRPr>
          </a:p>
        </p:txBody>
      </p:sp>
      <p:sp>
        <p:nvSpPr>
          <p:cNvPr id="25604" name="Rectangle 132"/>
          <p:cNvSpPr>
            <a:spLocks noChangeArrowheads="1"/>
          </p:cNvSpPr>
          <p:nvPr/>
        </p:nvSpPr>
        <p:spPr bwMode="auto">
          <a:xfrm>
            <a:off x="76200" y="1185863"/>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u="sng" dirty="0">
                <a:solidFill>
                  <a:srgbClr val="FF0000"/>
                </a:solidFill>
              </a:rPr>
              <a:t>II/ </a:t>
            </a:r>
            <a:r>
              <a:rPr lang="en-US" sz="2800" b="1" u="sng" dirty="0" err="1">
                <a:solidFill>
                  <a:srgbClr val="FF0000"/>
                </a:solidFill>
              </a:rPr>
              <a:t>Ghi</a:t>
            </a:r>
            <a:r>
              <a:rPr lang="en-US" sz="2800" b="1" u="sng" dirty="0">
                <a:solidFill>
                  <a:srgbClr val="FF0000"/>
                </a:solidFill>
              </a:rPr>
              <a:t> </a:t>
            </a:r>
            <a:r>
              <a:rPr lang="en-US" sz="2800" b="1" u="sng" dirty="0" err="1">
                <a:solidFill>
                  <a:srgbClr val="FF0000"/>
                </a:solidFill>
              </a:rPr>
              <a:t>nhớ</a:t>
            </a:r>
            <a:r>
              <a:rPr lang="en-US" sz="2800" b="1" u="sng" dirty="0">
                <a:solidFill>
                  <a:srgbClr val="FF0000"/>
                </a:solidFill>
              </a:rPr>
              <a:t>:</a:t>
            </a:r>
          </a:p>
          <a:p>
            <a:endParaRPr lang="en-US" sz="2800" b="1" u="sng" dirty="0"/>
          </a:p>
          <a:p>
            <a:r>
              <a:rPr lang="vi-VN" sz="2800" b="1" dirty="0">
                <a:solidFill>
                  <a:srgbClr val="002060"/>
                </a:solidFill>
              </a:rPr>
              <a:t>  </a:t>
            </a:r>
            <a:r>
              <a:rPr lang="vi-VN" sz="2800" i="1" dirty="0">
                <a:solidFill>
                  <a:srgbClr val="002060"/>
                </a:solidFill>
              </a:rPr>
              <a:t>1. Dấu hai chấm báo hiệu bộ phận câu đứng sau nó là lời nói của một nhân vật hoặc lời giải thích cho bộ phận đứng trước.</a:t>
            </a:r>
          </a:p>
          <a:p>
            <a:endParaRPr lang="en-US" sz="2800" i="1" dirty="0"/>
          </a:p>
          <a:p>
            <a:r>
              <a:rPr lang="vi-VN" sz="2800" i="1" dirty="0"/>
              <a:t>  2. Khi báo hiệu lời nói của nhân vật , dấu hai chấm được dùng phối hợp với dấu ngoặc kép hay dấu gạch đầu dòng.</a:t>
            </a:r>
          </a:p>
        </p:txBody>
      </p:sp>
    </p:spTree>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 name="Subtitle 134"/>
          <p:cNvSpPr>
            <a:spLocks noGrp="1"/>
          </p:cNvSpPr>
          <p:nvPr>
            <p:ph type="subTitle" idx="1"/>
          </p:nvPr>
        </p:nvSpPr>
        <p:spPr>
          <a:xfrm>
            <a:off x="0" y="136576"/>
            <a:ext cx="9144000" cy="6721424"/>
          </a:xfrm>
        </p:spPr>
        <p:txBody>
          <a:bodyPr/>
          <a:lstStyle/>
          <a:p>
            <a:pPr algn="l"/>
            <a:r>
              <a:rPr lang="en-US" sz="2800" b="1" dirty="0">
                <a:solidFill>
                  <a:srgbClr val="C00000"/>
                </a:solidFill>
                <a:latin typeface="Times New Roman" pitchFamily="18" charset="0"/>
                <a:cs typeface="Times New Roman" pitchFamily="18" charset="0"/>
              </a:rPr>
              <a:t>III/ </a:t>
            </a:r>
            <a:r>
              <a:rPr lang="en-US" sz="2800" b="1" dirty="0" err="1">
                <a:solidFill>
                  <a:srgbClr val="C00000"/>
                </a:solidFill>
                <a:latin typeface="Times New Roman" pitchFamily="18" charset="0"/>
                <a:cs typeface="Times New Roman" pitchFamily="18" charset="0"/>
              </a:rPr>
              <a:t>Luyện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tập</a:t>
            </a:r>
            <a:r>
              <a:rPr lang="en-US" sz="2800" b="1" dirty="0">
                <a:solidFill>
                  <a:srgbClr val="C00000"/>
                </a:solidFill>
                <a:latin typeface="Times New Roman" pitchFamily="18" charset="0"/>
                <a:cs typeface="Times New Roman" pitchFamily="18" charset="0"/>
              </a:rPr>
              <a:t>:</a:t>
            </a:r>
          </a:p>
          <a:p>
            <a:pPr algn="l"/>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Bài</a:t>
            </a:r>
            <a:r>
              <a:rPr lang="en-US" sz="2800" b="1" dirty="0">
                <a:solidFill>
                  <a:schemeClr val="tx1"/>
                </a:solidFill>
                <a:latin typeface="Times New Roman" pitchFamily="18" charset="0"/>
                <a:cs typeface="Times New Roman" pitchFamily="18" charset="0"/>
              </a:rPr>
              <a:t> 1: </a:t>
            </a:r>
            <a:r>
              <a:rPr lang="en-US" sz="2800" i="1" dirty="0" err="1">
                <a:solidFill>
                  <a:schemeClr val="tx1"/>
                </a:solidFill>
                <a:latin typeface="Times New Roman" pitchFamily="18" charset="0"/>
                <a:cs typeface="Times New Roman" pitchFamily="18" charset="0"/>
              </a:rPr>
              <a:t>Trong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các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câu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sau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mỗi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dấu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hai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chấm</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có</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tác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dụng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gì</a:t>
            </a:r>
            <a:r>
              <a:rPr lang="en-US" sz="2800" i="1" dirty="0">
                <a:solidFill>
                  <a:schemeClr val="tx1"/>
                </a:solidFill>
                <a:latin typeface="Times New Roman" pitchFamily="18" charset="0"/>
                <a:cs typeface="Times New Roman" pitchFamily="18" charset="0"/>
              </a:rPr>
              <a:t>?</a:t>
            </a:r>
          </a:p>
          <a:p>
            <a:pPr algn="l"/>
            <a:r>
              <a:rPr lang="en-US" sz="2800" b="1" i="1" dirty="0">
                <a:solidFill>
                  <a:schemeClr val="tx1"/>
                </a:solidFill>
                <a:latin typeface="Times New Roman" pitchFamily="18" charset="0"/>
                <a:cs typeface="Times New Roman" pitchFamily="18" charset="0"/>
              </a:rPr>
              <a:t>   a) </a:t>
            </a:r>
            <a:r>
              <a:rPr lang="en-US" sz="2800" dirty="0" err="1">
                <a:solidFill>
                  <a:schemeClr val="tx1"/>
                </a:solidFill>
                <a:latin typeface="Times New Roman" pitchFamily="18" charset="0"/>
                <a:cs typeface="Times New Roman" pitchFamily="18" charset="0"/>
              </a:rPr>
              <a:t>Tôi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thở</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dài</a:t>
            </a:r>
            <a:r>
              <a:rPr lang="en-US" sz="2800" dirty="0">
                <a:solidFill>
                  <a:schemeClr val="tx1"/>
                </a:solidFill>
                <a:latin typeface="Times New Roman" pitchFamily="18" charset="0"/>
                <a:cs typeface="Times New Roman" pitchFamily="18" charset="0"/>
              </a:rPr>
              <a:t>:</a:t>
            </a:r>
          </a:p>
          <a:p>
            <a:pPr algn="l"/>
            <a:r>
              <a:rPr lang="vi-VN" sz="2800" b="1" i="1" dirty="0">
                <a:solidFill>
                  <a:schemeClr val="tx1"/>
                </a:solidFill>
                <a:latin typeface="Times New Roman" pitchFamily="18" charset="0"/>
                <a:cs typeface="Times New Roman" pitchFamily="18" charset="0"/>
              </a:rPr>
              <a:t>       - </a:t>
            </a:r>
            <a:r>
              <a:rPr lang="vi-VN" sz="2800" dirty="0">
                <a:solidFill>
                  <a:schemeClr val="tx1"/>
                </a:solidFill>
                <a:latin typeface="Times New Roman" pitchFamily="18" charset="0"/>
                <a:cs typeface="Times New Roman" pitchFamily="18" charset="0"/>
              </a:rPr>
              <a:t>Còn đứa bị điểm không, nó tả thế nào?</a:t>
            </a:r>
          </a:p>
          <a:p>
            <a:pPr algn="l"/>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Nó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gì</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nộp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giấy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trắng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cô</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Hôm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bài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cô</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lắm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Cô</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hỏi</a:t>
            </a:r>
            <a:r>
              <a:rPr lang="en-US" sz="2800" dirty="0">
                <a:solidFill>
                  <a:schemeClr val="tx1"/>
                </a:solidFill>
                <a:latin typeface="Times New Roman" pitchFamily="18" charset="0"/>
                <a:cs typeface="Times New Roman" pitchFamily="18" charset="0"/>
              </a:rPr>
              <a:t>: “ Sao </a:t>
            </a:r>
            <a:r>
              <a:rPr lang="en-US" sz="2800" dirty="0" err="1">
                <a:solidFill>
                  <a:schemeClr val="tx1"/>
                </a:solidFill>
                <a:latin typeface="Times New Roman" pitchFamily="18" charset="0"/>
                <a:cs typeface="Times New Roman" pitchFamily="18" charset="0"/>
              </a:rPr>
              <a:t>trò</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chịu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bài</a:t>
            </a:r>
            <a:r>
              <a:rPr lang="en-US" sz="2800" dirty="0">
                <a:solidFill>
                  <a:schemeClr val="tx1"/>
                </a:solidFill>
                <a:latin typeface="Times New Roman" pitchFamily="18" charset="0"/>
                <a:cs typeface="Times New Roman" pitchFamily="18" charset="0"/>
              </a:rPr>
              <a:t>?”</a:t>
            </a:r>
          </a:p>
          <a:p>
            <a:pPr algn="l"/>
            <a:r>
              <a:rPr lang="en-US" sz="2800" dirty="0">
                <a:solidFill>
                  <a:srgbClr val="C00000"/>
                </a:solidFill>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Theo </a:t>
            </a:r>
            <a:r>
              <a:rPr lang="en-US" sz="2800" b="1" i="1" dirty="0" err="1">
                <a:solidFill>
                  <a:srgbClr val="C00000"/>
                </a:solidFill>
                <a:latin typeface="Times New Roman" pitchFamily="18" charset="0"/>
                <a:cs typeface="Times New Roman" pitchFamily="18" charset="0"/>
              </a:rPr>
              <a:t>Nguyễn</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Quang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Sáng</a:t>
            </a:r>
            <a:endParaRPr lang="en-US" sz="2800" b="1" i="1" dirty="0">
              <a:solidFill>
                <a:srgbClr val="C00000"/>
              </a:solidFill>
              <a:latin typeface="Times New Roman" pitchFamily="18" charset="0"/>
              <a:cs typeface="Times New Roman" pitchFamily="18" charset="0"/>
            </a:endParaRPr>
          </a:p>
          <a:p>
            <a:pPr algn="l"/>
            <a:r>
              <a:rPr lang="vi-VN" sz="2800" b="1" i="1" dirty="0">
                <a:solidFill>
                  <a:srgbClr val="7030A0"/>
                </a:solidFill>
                <a:latin typeface="Times New Roman" pitchFamily="18" charset="0"/>
                <a:cs typeface="Times New Roman" pitchFamily="18" charset="0"/>
              </a:rPr>
              <a:t>   b) </a:t>
            </a:r>
            <a:r>
              <a:rPr lang="vi-VN" sz="2800" b="1" dirty="0">
                <a:solidFill>
                  <a:srgbClr val="7030A0"/>
                </a:solidFill>
                <a:latin typeface="Times New Roman" pitchFamily="18" charset="0"/>
                <a:cs typeface="Times New Roman" pitchFamily="18" charset="0"/>
              </a:rPr>
              <a:t>Dưới tầm cánh chú chuồn chuồn  bây giờ là luỹ tre xanh rì rào trong gió, là bờ ao với những khóm khoai nước rung rinh. Rồi những cảnh tuyệt đẹp của đất nước hiện ra: cánh đồng với những đàn trâu thung thăng gặp cỏ; dòng sông với những đoàn thuyền ngược xuôi.</a:t>
            </a:r>
          </a:p>
          <a:p>
            <a:r>
              <a:rPr lang="en-US" sz="2800" b="1" dirty="0">
                <a:solidFill>
                  <a:srgbClr val="7030A0"/>
                </a:solidFill>
              </a:rPr>
              <a:t>                                                              </a:t>
            </a:r>
            <a:r>
              <a:rPr lang="en-US" sz="2800" dirty="0">
                <a:solidFill>
                  <a:schemeClr val="tx1"/>
                </a:solidFill>
                <a:latin typeface="Times New Roman" pitchFamily="18" charset="0"/>
                <a:cs typeface="Times New Roman" pitchFamily="18" charset="0"/>
              </a:rPr>
              <a:t>Theo </a:t>
            </a:r>
            <a:r>
              <a:rPr lang="en-US" sz="2800" b="1" i="1" dirty="0" err="1">
                <a:solidFill>
                  <a:schemeClr val="tx1"/>
                </a:solidFill>
                <a:latin typeface="Times New Roman" pitchFamily="18" charset="0"/>
                <a:cs typeface="Times New Roman" pitchFamily="18" charset="0"/>
              </a:rPr>
              <a:t>Nguyễn</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Thế</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Hội</a:t>
            </a:r>
            <a:endParaRPr lang="en-US" sz="2800" dirty="0">
              <a:solidFill>
                <a:schemeClr val="tx1"/>
              </a:solidFill>
              <a:latin typeface="Times New Roman" pitchFamily="18" charset="0"/>
              <a:cs typeface="Times New Roman" pitchFamily="18" charset="0"/>
            </a:endParaRPr>
          </a:p>
        </p:txBody>
      </p:sp>
      <p:sp>
        <p:nvSpPr>
          <p:cNvPr id="26628" name="Rectangle 131"/>
          <p:cNvSpPr>
            <a:spLocks noChangeArrowheads="1"/>
          </p:cNvSpPr>
          <p:nvPr/>
        </p:nvSpPr>
        <p:spPr bwMode="auto">
          <a:xfrm>
            <a:off x="304800" y="57150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FF0000"/>
                </a:solidFill>
                <a:latin typeface=".VnTime" pitchFamily="34" charset="0"/>
              </a:rPr>
              <a:t> </a:t>
            </a:r>
            <a:endParaRPr lang="en-US" sz="2400">
              <a:solidFill>
                <a:schemeClr val="bg1"/>
              </a:solidFill>
              <a:latin typeface="UNI Chu truyen thong" pitchFamily="66" charset="0"/>
            </a:endParaRPr>
          </a:p>
        </p:txBody>
      </p:sp>
      <p:sp>
        <p:nvSpPr>
          <p:cNvPr id="26629" name="Rectangle 132"/>
          <p:cNvSpPr>
            <a:spLocks noChangeArrowheads="1"/>
          </p:cNvSpPr>
          <p:nvPr/>
        </p:nvSpPr>
        <p:spPr bwMode="auto">
          <a:xfrm>
            <a:off x="685800" y="15240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FF0000"/>
                </a:solidFill>
                <a:latin typeface=".VnTime" pitchFamily="34" charset="0"/>
              </a:rPr>
              <a:t> </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diamond(in)">
                                      <p:cBhvr>
                                        <p:cTn id="7" dur="5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diamond(in)">
                                      <p:cBhvr>
                                        <p:cTn id="12" dur="5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diamond(in)">
                                      <p:cBhvr>
                                        <p:cTn id="17" dur="50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Effect transition="in" filter="diamond(in)">
                                      <p:cBhvr>
                                        <p:cTn id="22" dur="500"/>
                                        <p:tgtEl>
                                          <p:spTgt spid="1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35">
                                            <p:txEl>
                                              <p:pRg st="4" end="4"/>
                                            </p:txEl>
                                          </p:spTgt>
                                        </p:tgtEl>
                                        <p:attrNameLst>
                                          <p:attrName>style.visibility</p:attrName>
                                        </p:attrNameLst>
                                      </p:cBhvr>
                                      <p:to>
                                        <p:strVal val="visible"/>
                                      </p:to>
                                    </p:set>
                                    <p:animEffect transition="in" filter="diamond(in)">
                                      <p:cBhvr>
                                        <p:cTn id="27" dur="500"/>
                                        <p:tgtEl>
                                          <p:spTgt spid="1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35">
                                            <p:txEl>
                                              <p:pRg st="5" end="5"/>
                                            </p:txEl>
                                          </p:spTgt>
                                        </p:tgtEl>
                                        <p:attrNameLst>
                                          <p:attrName>style.visibility</p:attrName>
                                        </p:attrNameLst>
                                      </p:cBhvr>
                                      <p:to>
                                        <p:strVal val="visible"/>
                                      </p:to>
                                    </p:set>
                                    <p:animEffect transition="in" filter="diamond(in)">
                                      <p:cBhvr>
                                        <p:cTn id="32" dur="500"/>
                                        <p:tgtEl>
                                          <p:spTgt spid="1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35">
                                            <p:txEl>
                                              <p:pRg st="6" end="6"/>
                                            </p:txEl>
                                          </p:spTgt>
                                        </p:tgtEl>
                                        <p:attrNameLst>
                                          <p:attrName>style.visibility</p:attrName>
                                        </p:attrNameLst>
                                      </p:cBhvr>
                                      <p:to>
                                        <p:strVal val="visible"/>
                                      </p:to>
                                    </p:set>
                                    <p:animEffect transition="in" filter="diamond(in)">
                                      <p:cBhvr>
                                        <p:cTn id="37" dur="500"/>
                                        <p:tgtEl>
                                          <p:spTgt spid="1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35">
                                            <p:txEl>
                                              <p:pRg st="7" end="7"/>
                                            </p:txEl>
                                          </p:spTgt>
                                        </p:tgtEl>
                                        <p:attrNameLst>
                                          <p:attrName>style.visibility</p:attrName>
                                        </p:attrNameLst>
                                      </p:cBhvr>
                                      <p:to>
                                        <p:strVal val="visible"/>
                                      </p:to>
                                    </p:set>
                                    <p:animEffect transition="in" filter="diamond(in)">
                                      <p:cBhvr>
                                        <p:cTn id="42" dur="500"/>
                                        <p:tgtEl>
                                          <p:spTgt spid="1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0" name="Rectangle 131"/>
          <p:cNvSpPr>
            <a:spLocks noChangeArrowheads="1"/>
          </p:cNvSpPr>
          <p:nvPr/>
        </p:nvSpPr>
        <p:spPr bwMode="auto">
          <a:xfrm>
            <a:off x="457200" y="19812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FF0000"/>
                </a:solidFill>
                <a:latin typeface=".VnTime" pitchFamily="34" charset="0"/>
              </a:rPr>
              <a:t> </a:t>
            </a:r>
            <a:endParaRPr lang="en-US" sz="2400">
              <a:solidFill>
                <a:schemeClr val="bg1"/>
              </a:solidFill>
              <a:latin typeface="UNI Chu truyen thong" pitchFamily="66" charset="0"/>
            </a:endParaRPr>
          </a:p>
        </p:txBody>
      </p:sp>
      <p:sp>
        <p:nvSpPr>
          <p:cNvPr id="27651" name="Rectangle 1"/>
          <p:cNvSpPr>
            <a:spLocks noGrp="1" noChangeArrowheads="1"/>
          </p:cNvSpPr>
          <p:nvPr>
            <p:ph type="title"/>
          </p:nvPr>
        </p:nvSpPr>
        <p:spPr>
          <a:xfrm>
            <a:off x="0" y="588238"/>
            <a:ext cx="9144000" cy="5632311"/>
          </a:xfrm>
        </p:spPr>
        <p:txBody>
          <a:bodyPr>
            <a:spAutoFit/>
          </a:bodyPr>
          <a:lstStyle/>
          <a:p>
            <a:pPr algn="l" eaLnBrk="0" hangingPunct="0"/>
            <a:r>
              <a:rPr lang="vi-VN" sz="2400" b="1" dirty="0">
                <a:solidFill>
                  <a:srgbClr val="FF0000"/>
                </a:solidFill>
              </a:rPr>
              <a:t>PHIẾU HỌC TẬP </a:t>
            </a:r>
            <a:r>
              <a:rPr lang="vi-VN" sz="2400" dirty="0">
                <a:solidFill>
                  <a:srgbClr val="FF0000"/>
                </a:solidFill>
              </a:rPr>
              <a:t/>
            </a:r>
            <a:br>
              <a:rPr lang="vi-VN" sz="2400" dirty="0">
                <a:solidFill>
                  <a:srgbClr val="FF0000"/>
                </a:solidFill>
              </a:rPr>
            </a:br>
            <a:r>
              <a:rPr lang="vi-VN" sz="2400" b="1" dirty="0"/>
              <a:t/>
            </a:r>
            <a:br>
              <a:rPr lang="vi-VN" sz="2400" b="1" dirty="0"/>
            </a:br>
            <a:r>
              <a:rPr lang="vi-VN" sz="2400" b="1" dirty="0"/>
              <a:t>     * Bài 1 ( 23): </a:t>
            </a:r>
            <a:r>
              <a:rPr lang="vi-VN" sz="2400" b="1" i="1" dirty="0"/>
              <a:t>Trong các câu sau, mỗi dấu hai chấm có tác </a:t>
            </a:r>
            <a:r>
              <a:rPr lang="vi-VN" sz="2400" b="1" i="1" dirty="0" smtClean="0"/>
              <a:t>g</a:t>
            </a:r>
            <a:r>
              <a:rPr lang="en-US" sz="2400" b="1" i="1" dirty="0">
                <a:latin typeface="Times New Roman" pitchFamily="18" charset="0"/>
                <a:cs typeface="Times New Roman" pitchFamily="18" charset="0"/>
              </a:rPr>
              <a:t>ì</a:t>
            </a:r>
            <a:r>
              <a:rPr lang="vi-VN" sz="2400" b="1" i="1" dirty="0" smtClean="0"/>
              <a:t>?</a:t>
            </a:r>
            <a:r>
              <a:rPr lang="vi-VN" sz="2400" b="1" i="1" dirty="0"/>
              <a:t/>
            </a:r>
            <a:br>
              <a:rPr lang="vi-VN" sz="2400" b="1" i="1" dirty="0"/>
            </a:br>
            <a:r>
              <a:rPr lang="vi-VN" sz="2400" b="1" i="1" dirty="0"/>
              <a:t>     </a:t>
            </a:r>
            <a:r>
              <a:rPr lang="vi-VN" sz="2400" i="1" dirty="0"/>
              <a:t>a) </a:t>
            </a:r>
            <a:r>
              <a:rPr lang="vi-VN" sz="2400" dirty="0"/>
              <a:t>Tôi thở dài:</a:t>
            </a:r>
            <a:br>
              <a:rPr lang="vi-VN" sz="2400" dirty="0"/>
            </a:br>
            <a:r>
              <a:rPr lang="vi-VN" sz="2400" i="1" dirty="0"/>
              <a:t>         - </a:t>
            </a:r>
            <a:r>
              <a:rPr lang="vi-VN" sz="2400" dirty="0"/>
              <a:t>Còn đứa bị điểm không, nó t</a:t>
            </a:r>
            <a:r>
              <a:rPr lang="vi-VN" altLang="ja-JP" sz="2400" dirty="0"/>
              <a:t>ả thế nào?</a:t>
            </a:r>
            <a:br>
              <a:rPr lang="vi-VN" altLang="ja-JP" sz="2400" dirty="0"/>
            </a:br>
            <a:r>
              <a:rPr lang="vi-VN" altLang="ja-JP" sz="2400" dirty="0"/>
              <a:t>         - Nó không tả, không viết gi hết. Nó nộp giấy trắng cho cô. Hôm                          </a:t>
            </a:r>
            <a:br>
              <a:rPr lang="vi-VN" altLang="ja-JP" sz="2400" dirty="0"/>
            </a:br>
            <a:r>
              <a:rPr lang="vi-VN" altLang="ja-JP" sz="2400" dirty="0"/>
              <a:t>         cho bài cô giận lắm. Cô hỏi: “ Sao cho không chịu làm bài</a:t>
            </a:r>
            <a:r>
              <a:rPr lang="vi-VN" altLang="ja-JP" sz="2400" dirty="0" smtClean="0"/>
              <a:t>?”</a:t>
            </a:r>
            <a:r>
              <a:rPr lang="vi-VN" altLang="ja-JP" sz="2400" dirty="0"/>
              <a:t/>
            </a:r>
            <a:br>
              <a:rPr lang="vi-VN" altLang="ja-JP" sz="2400" dirty="0"/>
            </a:br>
            <a:r>
              <a:rPr lang="vi-VN" altLang="ja-JP" sz="2400" dirty="0"/>
              <a:t>          + Dấu hai chấm thứ nhất có tác dụng</a:t>
            </a:r>
            <a:r>
              <a:rPr lang="vi-VN" altLang="ja-JP" sz="2400" dirty="0" smtClean="0"/>
              <a:t>:……………………………</a:t>
            </a:r>
            <a:r>
              <a:rPr lang="vi-VN" altLang="ja-JP" sz="2400" dirty="0"/>
              <a:t/>
            </a:r>
            <a:br>
              <a:rPr lang="vi-VN" altLang="ja-JP" sz="2400" dirty="0"/>
            </a:br>
            <a:r>
              <a:rPr lang="vi-VN" altLang="ja-JP" sz="2400" dirty="0"/>
              <a:t>          + Dấu hai chấm thứ hai có tác dụng </a:t>
            </a:r>
            <a:r>
              <a:rPr lang="vi-VN" altLang="ja-JP" sz="2400" dirty="0" smtClean="0"/>
              <a:t>:……………………………</a:t>
            </a:r>
            <a:r>
              <a:rPr lang="vi-VN" altLang="ja-JP" sz="2400" i="1" dirty="0"/>
              <a:t/>
            </a:r>
            <a:br>
              <a:rPr lang="vi-VN" altLang="ja-JP" sz="2400" i="1" dirty="0"/>
            </a:br>
            <a:r>
              <a:rPr lang="vi-VN" altLang="ja-JP" sz="2400" i="1" dirty="0"/>
              <a:t>    </a:t>
            </a:r>
            <a:br>
              <a:rPr lang="vi-VN" altLang="ja-JP" sz="2400" i="1" dirty="0"/>
            </a:br>
            <a:r>
              <a:rPr lang="vi-VN" altLang="ja-JP" sz="2400" i="1" dirty="0"/>
              <a:t>      b) </a:t>
            </a:r>
            <a:r>
              <a:rPr lang="vi-VN" altLang="ja-JP" sz="2400" dirty="0"/>
              <a:t>Dưới tầm cánh chú chuồn chuồn  bây giờ là luỹ tre xanh ri rào trong </a:t>
            </a:r>
            <a:r>
              <a:rPr lang="vi-VN" altLang="ja-JP" sz="2400" dirty="0" smtClean="0"/>
              <a:t>gió</a:t>
            </a:r>
            <a:r>
              <a:rPr lang="vi-VN" altLang="ja-JP" sz="2400" dirty="0"/>
              <a:t>, là bờ ao với  nhưng khóm khoai nước rung rinh. Rồi nhưng </a:t>
            </a:r>
            <a:r>
              <a:rPr lang="vi-VN" altLang="ja-JP" sz="2400" dirty="0" smtClean="0"/>
              <a:t>cảnh</a:t>
            </a:r>
            <a:r>
              <a:rPr lang="en-US" altLang="ja-JP" sz="2400" dirty="0"/>
              <a:t> </a:t>
            </a:r>
            <a:r>
              <a:rPr lang="vi-VN" altLang="ja-JP" sz="2400" dirty="0" smtClean="0"/>
              <a:t>tuyệt </a:t>
            </a:r>
            <a:r>
              <a:rPr lang="vi-VN" altLang="ja-JP" sz="2400" dirty="0"/>
              <a:t>đẹp của  đất nước  hiện ra: cánh  đồng với nhưng đàn trâu </a:t>
            </a:r>
            <a:r>
              <a:rPr lang="vi-VN" altLang="ja-JP" sz="2400" dirty="0" smtClean="0"/>
              <a:t>thung th</a:t>
            </a:r>
            <a:r>
              <a:rPr lang="en-US" altLang="ja-JP" sz="2400" dirty="0" smtClean="0">
                <a:latin typeface="Times New Roman" pitchFamily="18" charset="0"/>
                <a:cs typeface="Times New Roman" pitchFamily="18" charset="0"/>
              </a:rPr>
              <a:t>ă</a:t>
            </a:r>
            <a:r>
              <a:rPr lang="vi-VN" altLang="ja-JP" sz="2400" dirty="0" smtClean="0">
                <a:latin typeface="Times New Roman" pitchFamily="18" charset="0"/>
                <a:cs typeface="Times New Roman" pitchFamily="18" charset="0"/>
              </a:rPr>
              <a:t>ng </a:t>
            </a:r>
            <a:r>
              <a:rPr lang="vi-VN" altLang="ja-JP" sz="2400" dirty="0"/>
              <a:t>gặp cỏ; dòng  sông với  nhưng đoàn thuyền </a:t>
            </a:r>
            <a:r>
              <a:rPr lang="vi-VN" altLang="ja-JP" sz="2400" dirty="0" smtClean="0"/>
              <a:t>ngược </a:t>
            </a:r>
            <a:r>
              <a:rPr lang="vi-VN" altLang="ja-JP" sz="2400" dirty="0"/>
              <a:t>xuôi</a:t>
            </a:r>
            <a:r>
              <a:rPr lang="vi-VN" altLang="ja-JP" sz="2400" dirty="0" smtClean="0"/>
              <a:t>.</a:t>
            </a:r>
            <a:r>
              <a:rPr lang="vi-VN" altLang="ja-JP" sz="2400" dirty="0"/>
              <a:t/>
            </a:r>
            <a:br>
              <a:rPr lang="vi-VN" altLang="ja-JP" sz="2400" dirty="0"/>
            </a:br>
            <a:r>
              <a:rPr lang="vi-VN" altLang="ja-JP" sz="2400" dirty="0"/>
              <a:t>        +</a:t>
            </a:r>
            <a:r>
              <a:rPr lang="vi-VN" altLang="ja-JP" sz="2400" b="1" i="1" dirty="0"/>
              <a:t> </a:t>
            </a:r>
            <a:r>
              <a:rPr lang="vi-VN" altLang="ja-JP" sz="2400" dirty="0"/>
              <a:t>Dấu hai chấm có tác dụng</a:t>
            </a:r>
            <a:r>
              <a:rPr lang="vi-VN" altLang="ja-JP" sz="2400" dirty="0" smtClean="0"/>
              <a:t>…………………………………………</a:t>
            </a:r>
            <a:endParaRPr lang="en-US" altLang="ja-JP" sz="2200" dirty="0" smtClean="0">
              <a:solidFill>
                <a:schemeClr val="bg1"/>
              </a:solidFill>
              <a:latin typeface="Arial" pitchFamily="34" charset="0"/>
              <a:ea typeface="MS Mincho" pitchFamily="49" charset="-128"/>
              <a:cs typeface="Arial" pitchFamily="34" charset="0"/>
            </a:endParaRPr>
          </a:p>
        </p:txBody>
      </p:sp>
    </p:spTree>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 name="Subtitle 134"/>
          <p:cNvSpPr>
            <a:spLocks noGrp="1"/>
          </p:cNvSpPr>
          <p:nvPr>
            <p:ph type="subTitle" idx="1"/>
          </p:nvPr>
        </p:nvSpPr>
        <p:spPr>
          <a:xfrm>
            <a:off x="190500" y="533400"/>
            <a:ext cx="8724900" cy="6019800"/>
          </a:xfrm>
        </p:spPr>
        <p:txBody>
          <a:bodyPr/>
          <a:lstStyle/>
          <a:p>
            <a:pPr algn="l"/>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Bài</a:t>
            </a:r>
            <a:r>
              <a:rPr lang="en-US" sz="2800" b="1" dirty="0">
                <a:solidFill>
                  <a:schemeClr val="tx1"/>
                </a:solidFill>
                <a:latin typeface="Times New Roman" pitchFamily="18" charset="0"/>
                <a:cs typeface="Times New Roman" pitchFamily="18" charset="0"/>
              </a:rPr>
              <a:t> 1: </a:t>
            </a:r>
            <a:r>
              <a:rPr lang="en-US" sz="2800" i="1" dirty="0" err="1">
                <a:solidFill>
                  <a:schemeClr val="tx1"/>
                </a:solidFill>
                <a:latin typeface="Times New Roman" pitchFamily="18" charset="0"/>
                <a:cs typeface="Times New Roman" pitchFamily="18" charset="0"/>
              </a:rPr>
              <a:t>Trong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các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câu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sau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mỗi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dấu</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hai</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chấm</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có</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tác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dụng</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gì</a:t>
            </a:r>
            <a:r>
              <a:rPr lang="en-US" sz="2800" i="1" dirty="0">
                <a:solidFill>
                  <a:schemeClr val="tx1"/>
                </a:solidFill>
                <a:latin typeface="Times New Roman" pitchFamily="18" charset="0"/>
                <a:cs typeface="Times New Roman" pitchFamily="18" charset="0"/>
              </a:rPr>
              <a:t>?</a:t>
            </a:r>
          </a:p>
          <a:p>
            <a:pPr algn="l"/>
            <a:r>
              <a:rPr lang="en-US" sz="2800" b="1" i="1" dirty="0">
                <a:solidFill>
                  <a:schemeClr val="tx1"/>
                </a:solidFill>
                <a:latin typeface="Times New Roman" pitchFamily="18" charset="0"/>
                <a:cs typeface="Times New Roman" pitchFamily="18" charset="0"/>
              </a:rPr>
              <a:t>   a) </a:t>
            </a:r>
            <a:r>
              <a:rPr lang="en-US" sz="2800" dirty="0" err="1">
                <a:solidFill>
                  <a:schemeClr val="tx1"/>
                </a:solidFill>
                <a:latin typeface="Times New Roman" pitchFamily="18" charset="0"/>
                <a:cs typeface="Times New Roman" pitchFamily="18" charset="0"/>
              </a:rPr>
              <a:t>Tôi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thở</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dài</a:t>
            </a:r>
            <a:r>
              <a:rPr lang="en-US" sz="2800" dirty="0">
                <a:solidFill>
                  <a:schemeClr val="tx1"/>
                </a:solidFill>
                <a:latin typeface="Times New Roman" pitchFamily="18" charset="0"/>
                <a:cs typeface="Times New Roman" pitchFamily="18" charset="0"/>
              </a:rPr>
              <a:t>:</a:t>
            </a:r>
          </a:p>
          <a:p>
            <a:pPr algn="l"/>
            <a:r>
              <a:rPr lang="vi-VN" sz="2800" b="1" i="1" dirty="0">
                <a:solidFill>
                  <a:schemeClr val="tx1"/>
                </a:solidFill>
                <a:latin typeface="Times New Roman" pitchFamily="18" charset="0"/>
                <a:cs typeface="Times New Roman" pitchFamily="18" charset="0"/>
              </a:rPr>
              <a:t>       - </a:t>
            </a:r>
            <a:r>
              <a:rPr lang="vi-VN" sz="2800" dirty="0">
                <a:solidFill>
                  <a:schemeClr val="tx1"/>
                </a:solidFill>
                <a:latin typeface="Times New Roman" pitchFamily="18" charset="0"/>
                <a:cs typeface="Times New Roman" pitchFamily="18" charset="0"/>
              </a:rPr>
              <a:t>Còn đứa bị điểm không, nó tả thế nào?</a:t>
            </a:r>
          </a:p>
          <a:p>
            <a:pPr algn="l"/>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Nó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gì</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nộp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giấy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trắng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cô</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Hôm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bài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cô</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lắm.Cô</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hỏi</a:t>
            </a:r>
            <a:r>
              <a:rPr lang="en-US" sz="2800" dirty="0">
                <a:solidFill>
                  <a:schemeClr val="tx1"/>
                </a:solidFill>
                <a:latin typeface="Times New Roman" pitchFamily="18" charset="0"/>
                <a:cs typeface="Times New Roman" pitchFamily="18" charset="0"/>
              </a:rPr>
              <a:t>: “ Sao </a:t>
            </a:r>
            <a:r>
              <a:rPr lang="en-US" sz="2800" dirty="0" err="1">
                <a:solidFill>
                  <a:schemeClr val="tx1"/>
                </a:solidFill>
                <a:latin typeface="Times New Roman" pitchFamily="18" charset="0"/>
                <a:cs typeface="Times New Roman" pitchFamily="18" charset="0"/>
              </a:rPr>
              <a:t>trò</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chịu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bài</a:t>
            </a:r>
            <a:r>
              <a:rPr lang="en-US" sz="2800" dirty="0">
                <a:solidFill>
                  <a:schemeClr val="tx1"/>
                </a:solidFill>
                <a:latin typeface="Times New Roman" pitchFamily="18" charset="0"/>
                <a:cs typeface="Times New Roman" pitchFamily="18" charset="0"/>
              </a:rPr>
              <a:t>?”</a:t>
            </a:r>
          </a:p>
          <a:p>
            <a:pPr algn="l"/>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Theo </a:t>
            </a:r>
            <a:r>
              <a:rPr lang="en-US" sz="2800" b="1" i="1" dirty="0" err="1">
                <a:solidFill>
                  <a:schemeClr val="tx1"/>
                </a:solidFill>
                <a:latin typeface="Times New Roman" pitchFamily="18" charset="0"/>
                <a:cs typeface="Times New Roman" pitchFamily="18" charset="0"/>
              </a:rPr>
              <a:t>Nguyễn</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Quang</a:t>
            </a:r>
            <a:r>
              <a:rPr lang="en-US" sz="2800" b="1" i="1" dirty="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Sáng</a:t>
            </a:r>
            <a:endParaRPr lang="en-US" sz="2800" b="1" i="1" dirty="0" smtClean="0">
              <a:solidFill>
                <a:schemeClr val="tx1"/>
              </a:solidFill>
              <a:latin typeface="Times New Roman" pitchFamily="18" charset="0"/>
              <a:cs typeface="Times New Roman" pitchFamily="18" charset="0"/>
            </a:endParaRPr>
          </a:p>
          <a:p>
            <a:pPr algn="l"/>
            <a:endParaRPr lang="en-US" sz="2400" b="1" i="1" dirty="0">
              <a:solidFill>
                <a:schemeClr val="tx1"/>
              </a:solidFill>
              <a:latin typeface="Times New Roman" pitchFamily="18" charset="0"/>
              <a:cs typeface="Times New Roman" pitchFamily="18" charset="0"/>
            </a:endParaRPr>
          </a:p>
          <a:p>
            <a:pPr algn="l"/>
            <a:r>
              <a:rPr lang="vi-VN" sz="2400" b="1" i="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 </a:t>
            </a:r>
            <a:r>
              <a:rPr lang="vi-VN" sz="2400" b="1" i="1" dirty="0">
                <a:solidFill>
                  <a:srgbClr val="FF0000"/>
                </a:solidFill>
                <a:latin typeface="Times New Roman" pitchFamily="18" charset="0"/>
                <a:cs typeface="Times New Roman" pitchFamily="18" charset="0"/>
              </a:rPr>
              <a:t>Dấu hai chấm thứ nhất (phối hợp với dấu gạch đầu dòng) có tác dụng báo hiệu bộ phận đứng sau là lời nói của nhân vật </a:t>
            </a:r>
            <a:r>
              <a:rPr lang="vi-VN" sz="2400" b="1" dirty="0">
                <a:solidFill>
                  <a:srgbClr val="FF0000"/>
                </a:solidFill>
                <a:latin typeface="Times New Roman" pitchFamily="18" charset="0"/>
                <a:cs typeface="Times New Roman" pitchFamily="18" charset="0"/>
              </a:rPr>
              <a:t>“ tôi”.</a:t>
            </a:r>
          </a:p>
          <a:p>
            <a:pPr algn="l"/>
            <a:r>
              <a:rPr lang="en-US" sz="2400" b="1" dirty="0">
                <a:solidFill>
                  <a:srgbClr val="FF0000"/>
                </a:solidFill>
                <a:latin typeface="Times New Roman" pitchFamily="18" charset="0"/>
                <a:cs typeface="Times New Roman" pitchFamily="18" charset="0"/>
              </a:rPr>
              <a:t>    </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Dấu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hai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chấm</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thứ</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hai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phối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hợp</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với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dấu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ngoặc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kép</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báo</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hiệu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phần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sau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là</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câu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hỏi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của</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cô</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giáo</a:t>
            </a:r>
            <a:r>
              <a:rPr lang="en-US" sz="2400" b="1" i="1" dirty="0">
                <a:solidFill>
                  <a:srgbClr val="FF0000"/>
                </a:solidFill>
                <a:latin typeface="Times New Roman" pitchFamily="18" charset="0"/>
                <a:cs typeface="Times New Roman" pitchFamily="18" charset="0"/>
              </a:rPr>
              <a:t>.</a:t>
            </a:r>
          </a:p>
          <a:p>
            <a:endParaRPr lang="en-US" sz="2400" dirty="0"/>
          </a:p>
        </p:txBody>
      </p:sp>
      <p:sp>
        <p:nvSpPr>
          <p:cNvPr id="28676" name="Rectangle 131"/>
          <p:cNvSpPr>
            <a:spLocks noChangeArrowheads="1"/>
          </p:cNvSpPr>
          <p:nvPr/>
        </p:nvSpPr>
        <p:spPr bwMode="auto">
          <a:xfrm>
            <a:off x="304800" y="57150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FF0000"/>
                </a:solidFill>
                <a:latin typeface=".VnTime" pitchFamily="34" charset="0"/>
              </a:rPr>
              <a:t> </a:t>
            </a:r>
            <a:endParaRPr lang="en-US" sz="2400">
              <a:solidFill>
                <a:schemeClr val="bg1"/>
              </a:solidFill>
              <a:latin typeface="UNI Chu truyen thong" pitchFamily="66"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diamond(in)">
                                      <p:cBhvr>
                                        <p:cTn id="7" dur="500"/>
                                        <p:tgtEl>
                                          <p:spTgt spid="13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35">
                                            <p:txEl>
                                              <p:pRg st="1" end="1"/>
                                            </p:txEl>
                                          </p:spTgt>
                                        </p:tgtEl>
                                        <p:attrNameLst>
                                          <p:attrName>style.visibility</p:attrName>
                                        </p:attrNameLst>
                                      </p:cBhvr>
                                      <p:to>
                                        <p:strVal val="visible"/>
                                      </p:to>
                                    </p:set>
                                    <p:animEffect transition="in" filter="diamond(in)">
                                      <p:cBhvr>
                                        <p:cTn id="10" dur="500"/>
                                        <p:tgtEl>
                                          <p:spTgt spid="135">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135">
                                            <p:txEl>
                                              <p:pRg st="2" end="2"/>
                                            </p:txEl>
                                          </p:spTgt>
                                        </p:tgtEl>
                                        <p:attrNameLst>
                                          <p:attrName>style.visibility</p:attrName>
                                        </p:attrNameLst>
                                      </p:cBhvr>
                                      <p:to>
                                        <p:strVal val="visible"/>
                                      </p:to>
                                    </p:set>
                                    <p:animEffect transition="in" filter="diamond(in)">
                                      <p:cBhvr>
                                        <p:cTn id="13" dur="500"/>
                                        <p:tgtEl>
                                          <p:spTgt spid="135">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135">
                                            <p:txEl>
                                              <p:pRg st="3" end="3"/>
                                            </p:txEl>
                                          </p:spTgt>
                                        </p:tgtEl>
                                        <p:attrNameLst>
                                          <p:attrName>style.visibility</p:attrName>
                                        </p:attrNameLst>
                                      </p:cBhvr>
                                      <p:to>
                                        <p:strVal val="visible"/>
                                      </p:to>
                                    </p:set>
                                    <p:animEffect transition="in" filter="diamond(in)">
                                      <p:cBhvr>
                                        <p:cTn id="16" dur="500"/>
                                        <p:tgtEl>
                                          <p:spTgt spid="135">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135">
                                            <p:txEl>
                                              <p:pRg st="4" end="4"/>
                                            </p:txEl>
                                          </p:spTgt>
                                        </p:tgtEl>
                                        <p:attrNameLst>
                                          <p:attrName>style.visibility</p:attrName>
                                        </p:attrNameLst>
                                      </p:cBhvr>
                                      <p:to>
                                        <p:strVal val="visible"/>
                                      </p:to>
                                    </p:set>
                                    <p:animEffect transition="in" filter="diamond(in)">
                                      <p:cBhvr>
                                        <p:cTn id="19" dur="500"/>
                                        <p:tgtEl>
                                          <p:spTgt spid="13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35">
                                            <p:txEl>
                                              <p:pRg st="6" end="6"/>
                                            </p:txEl>
                                          </p:spTgt>
                                        </p:tgtEl>
                                        <p:attrNameLst>
                                          <p:attrName>style.visibility</p:attrName>
                                        </p:attrNameLst>
                                      </p:cBhvr>
                                      <p:to>
                                        <p:strVal val="visible"/>
                                      </p:to>
                                    </p:set>
                                    <p:animEffect transition="in" filter="diamond(in)">
                                      <p:cBhvr>
                                        <p:cTn id="24" dur="500"/>
                                        <p:tgtEl>
                                          <p:spTgt spid="13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135">
                                            <p:txEl>
                                              <p:pRg st="7" end="7"/>
                                            </p:txEl>
                                          </p:spTgt>
                                        </p:tgtEl>
                                        <p:attrNameLst>
                                          <p:attrName>style.visibility</p:attrName>
                                        </p:attrNameLst>
                                      </p:cBhvr>
                                      <p:to>
                                        <p:strVal val="visible"/>
                                      </p:to>
                                    </p:set>
                                    <p:animEffect transition="in" filter="diamond(in)">
                                      <p:cBhvr>
                                        <p:cTn id="29" dur="500"/>
                                        <p:tgtEl>
                                          <p:spTgt spid="1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 name="Subtitle 134"/>
          <p:cNvSpPr>
            <a:spLocks noGrp="1"/>
          </p:cNvSpPr>
          <p:nvPr>
            <p:ph type="subTitle" idx="1"/>
          </p:nvPr>
        </p:nvSpPr>
        <p:spPr>
          <a:xfrm>
            <a:off x="228600" y="609600"/>
            <a:ext cx="8915400" cy="4495800"/>
          </a:xfrm>
        </p:spPr>
        <p:txBody>
          <a:bodyPr/>
          <a:lstStyle/>
          <a:p>
            <a:r>
              <a:rPr lang="vi-VN" sz="2800" b="1" i="1" dirty="0" smtClean="0">
                <a:solidFill>
                  <a:schemeClr val="tx1"/>
                </a:solidFill>
                <a:latin typeface="Times New Roman" pitchFamily="18" charset="0"/>
                <a:cs typeface="Times New Roman" pitchFamily="18" charset="0"/>
              </a:rPr>
              <a:t>b</a:t>
            </a:r>
            <a:r>
              <a:rPr lang="vi-VN" sz="2800" b="1" i="1" dirty="0">
                <a:solidFill>
                  <a:schemeClr val="tx1"/>
                </a:solidFill>
                <a:latin typeface="Times New Roman" pitchFamily="18" charset="0"/>
                <a:cs typeface="Times New Roman" pitchFamily="18" charset="0"/>
              </a:rPr>
              <a:t>) </a:t>
            </a:r>
            <a:r>
              <a:rPr lang="vi-VN" sz="2800" dirty="0">
                <a:solidFill>
                  <a:schemeClr val="tx1"/>
                </a:solidFill>
                <a:latin typeface="Times New Roman" pitchFamily="18" charset="0"/>
                <a:cs typeface="Times New Roman" pitchFamily="18" charset="0"/>
              </a:rPr>
              <a:t>Dưới tầm cánh chú chuồn chuồn  bây giờ là luỹ tre xanh rì rào trong gió, là bờ ao với những khóm khoai nước rung rinh. Rồi những cảnh tuyệt đẹp của đất nước hiện ra: cánh đồng với những đàn trâu thung thăng gặp cỏ; dòng sông với những đoàn thuyền ngược xuôi.</a:t>
            </a:r>
          </a:p>
          <a:p>
            <a:r>
              <a:rPr lang="en-US" sz="2800" dirty="0">
                <a:solidFill>
                  <a:schemeClr val="tx1"/>
                </a:solidFill>
                <a:latin typeface="Times New Roman" pitchFamily="18" charset="0"/>
                <a:cs typeface="Times New Roman" pitchFamily="18" charset="0"/>
              </a:rPr>
              <a:t>                                                      Theo </a:t>
            </a:r>
            <a:r>
              <a:rPr lang="en-US" sz="2800" b="1" i="1" dirty="0" err="1">
                <a:solidFill>
                  <a:schemeClr val="tx1"/>
                </a:solidFill>
                <a:latin typeface="Times New Roman" pitchFamily="18" charset="0"/>
                <a:cs typeface="Times New Roman" pitchFamily="18" charset="0"/>
              </a:rPr>
              <a:t>Nguyễn</a:t>
            </a:r>
            <a:r>
              <a:rPr lang="en-US" sz="2800" b="1" i="1" dirty="0">
                <a:solidFill>
                  <a:schemeClr val="tx1"/>
                </a:solidFill>
                <a:latin typeface="Times New Roman" pitchFamily="18" charset="0"/>
                <a:cs typeface="Times New Roman" pitchFamily="18" charset="0"/>
              </a:rPr>
              <a:t> </a:t>
            </a:r>
            <a:r>
              <a:rPr lang="en-US" sz="2800" b="1" i="1" dirty="0" err="1">
                <a:solidFill>
                  <a:schemeClr val="tx1"/>
                </a:solidFill>
                <a:latin typeface="Times New Roman" pitchFamily="18" charset="0"/>
                <a:cs typeface="Times New Roman" pitchFamily="18" charset="0"/>
              </a:rPr>
              <a:t>Thế</a:t>
            </a:r>
            <a:r>
              <a:rPr lang="en-US" sz="2800" b="1" i="1" dirty="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Hội</a:t>
            </a:r>
            <a:endParaRPr lang="en-US" sz="2800" b="1" i="1" dirty="0" smtClean="0">
              <a:solidFill>
                <a:schemeClr val="tx1"/>
              </a:solidFill>
              <a:latin typeface="Times New Roman" pitchFamily="18" charset="0"/>
              <a:cs typeface="Times New Roman" pitchFamily="18" charset="0"/>
            </a:endParaRPr>
          </a:p>
          <a:p>
            <a:endParaRPr lang="en-US" sz="2800" b="1" i="1" dirty="0">
              <a:solidFill>
                <a:schemeClr val="tx1"/>
              </a:solidFill>
              <a:latin typeface="Times New Roman" pitchFamily="18" charset="0"/>
              <a:cs typeface="Times New Roman" pitchFamily="18" charset="0"/>
            </a:endParaRPr>
          </a:p>
          <a:p>
            <a:pPr algn="l"/>
            <a:r>
              <a:rPr lang="vi-VN" sz="2800" b="1" i="1" dirty="0" smtClean="0">
                <a:solidFill>
                  <a:srgbClr val="FF0000"/>
                </a:solidFill>
                <a:latin typeface="Times New Roman" pitchFamily="18" charset="0"/>
                <a:cs typeface="Times New Roman" pitchFamily="18" charset="0"/>
              </a:rPr>
              <a:t>   </a:t>
            </a:r>
            <a:r>
              <a:rPr lang="vi-VN" sz="2800" b="1" i="1" dirty="0">
                <a:solidFill>
                  <a:srgbClr val="FF0000"/>
                </a:solidFill>
                <a:latin typeface="Times New Roman" pitchFamily="18" charset="0"/>
                <a:cs typeface="Times New Roman" pitchFamily="18" charset="0"/>
              </a:rPr>
              <a:t>- Dấu hai chấm có tác dụng giải thích cho bộ phận đứng trước , làm rõ cảnh đẹp của đất nước hiện ra là những cảnh gì.</a:t>
            </a:r>
            <a:endParaRPr lang="vi-VN" sz="2800" dirty="0">
              <a:solidFill>
                <a:srgbClr val="FF0000"/>
              </a:solidFill>
              <a:latin typeface="Times New Roman" pitchFamily="18" charset="0"/>
              <a:cs typeface="Times New Roman" pitchFamily="18" charset="0"/>
            </a:endParaRPr>
          </a:p>
        </p:txBody>
      </p:sp>
      <p:sp>
        <p:nvSpPr>
          <p:cNvPr id="29701" name="Rectangle 132"/>
          <p:cNvSpPr>
            <a:spLocks noChangeArrowheads="1"/>
          </p:cNvSpPr>
          <p:nvPr/>
        </p:nvSpPr>
        <p:spPr bwMode="auto">
          <a:xfrm>
            <a:off x="685800" y="15240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FF0000"/>
                </a:solidFill>
                <a:latin typeface=".VnTime" pitchFamily="34" charset="0"/>
              </a:rPr>
              <a:t> </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diamond(in)">
                                      <p:cBhvr>
                                        <p:cTn id="7" dur="500"/>
                                        <p:tgtEl>
                                          <p:spTgt spid="13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35">
                                            <p:txEl>
                                              <p:pRg st="1" end="1"/>
                                            </p:txEl>
                                          </p:spTgt>
                                        </p:tgtEl>
                                        <p:attrNameLst>
                                          <p:attrName>style.visibility</p:attrName>
                                        </p:attrNameLst>
                                      </p:cBhvr>
                                      <p:to>
                                        <p:strVal val="visible"/>
                                      </p:to>
                                    </p:set>
                                    <p:animEffect transition="in" filter="diamond(in)">
                                      <p:cBhvr>
                                        <p:cTn id="10" dur="500"/>
                                        <p:tgtEl>
                                          <p:spTgt spid="13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35">
                                            <p:txEl>
                                              <p:pRg st="3" end="3"/>
                                            </p:txEl>
                                          </p:spTgt>
                                        </p:tgtEl>
                                        <p:attrNameLst>
                                          <p:attrName>style.visibility</p:attrName>
                                        </p:attrNameLst>
                                      </p:cBhvr>
                                      <p:to>
                                        <p:strVal val="visible"/>
                                      </p:to>
                                    </p:set>
                                    <p:animEffect transition="in" filter="diamond(in)">
                                      <p:cBhvr>
                                        <p:cTn id="15" dur="500"/>
                                        <p:tgtEl>
                                          <p:spTgt spid="1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 name="Subtitle 134"/>
          <p:cNvSpPr>
            <a:spLocks noGrp="1"/>
          </p:cNvSpPr>
          <p:nvPr>
            <p:ph type="subTitle" idx="1"/>
          </p:nvPr>
        </p:nvSpPr>
        <p:spPr>
          <a:xfrm>
            <a:off x="299884" y="762000"/>
            <a:ext cx="4800600" cy="4419600"/>
          </a:xfrm>
        </p:spPr>
        <p:txBody>
          <a:bodyPr>
            <a:normAutofit lnSpcReduction="10000"/>
          </a:bodyPr>
          <a:lstStyle/>
          <a:p>
            <a:pPr algn="l">
              <a:lnSpc>
                <a:spcPct val="80000"/>
              </a:lnSpc>
            </a:pPr>
            <a:endParaRPr lang="en-US" sz="2600" b="1" dirty="0" smtClean="0">
              <a:solidFill>
                <a:srgbClr val="FF0000"/>
              </a:solidFill>
              <a:latin typeface=".VnTime" pitchFamily="34" charset="0"/>
            </a:endParaRPr>
          </a:p>
          <a:p>
            <a:endParaRPr lang="en-US" sz="2800" b="1" dirty="0"/>
          </a:p>
          <a:p>
            <a:r>
              <a:rPr lang="vi-VN" sz="2800" b="1" dirty="0">
                <a:solidFill>
                  <a:schemeClr val="tx1"/>
                </a:solidFill>
              </a:rPr>
              <a:t> </a:t>
            </a:r>
            <a:r>
              <a:rPr lang="vi-VN" sz="2800" b="1" dirty="0">
                <a:solidFill>
                  <a:schemeClr val="tx1"/>
                </a:solidFill>
                <a:latin typeface="+mj-lt"/>
              </a:rPr>
              <a:t>* Bài 2: </a:t>
            </a:r>
            <a:r>
              <a:rPr lang="vi-VN" sz="2800" i="1" dirty="0">
                <a:solidFill>
                  <a:schemeClr val="tx1"/>
                </a:solidFill>
                <a:latin typeface="+mj-lt"/>
              </a:rPr>
              <a:t> Viết một đoạn văn theo truyện</a:t>
            </a:r>
            <a:r>
              <a:rPr lang="vi-VN" sz="2800" b="1" i="1" dirty="0">
                <a:solidFill>
                  <a:schemeClr val="tx1"/>
                </a:solidFill>
                <a:latin typeface="+mj-lt"/>
              </a:rPr>
              <a:t> Nàng tiên Ốc  </a:t>
            </a:r>
            <a:r>
              <a:rPr lang="vi-VN" sz="2800" i="1" dirty="0">
                <a:solidFill>
                  <a:schemeClr val="tx1"/>
                </a:solidFill>
                <a:latin typeface="+mj-lt"/>
              </a:rPr>
              <a:t>trong đó có ít nhất hai lần dùng dấu hai chấm:</a:t>
            </a:r>
          </a:p>
          <a:p>
            <a:r>
              <a:rPr lang="vi-VN" sz="2800" i="1" dirty="0">
                <a:solidFill>
                  <a:schemeClr val="tx1"/>
                </a:solidFill>
                <a:latin typeface="+mj-lt"/>
              </a:rPr>
              <a:t>   - Một lần, dấu hai chấm dùng để giải thích.</a:t>
            </a:r>
          </a:p>
          <a:p>
            <a:r>
              <a:rPr lang="vi-VN" sz="2800" i="1" dirty="0">
                <a:solidFill>
                  <a:schemeClr val="tx1"/>
                </a:solidFill>
                <a:latin typeface="+mj-lt"/>
              </a:rPr>
              <a:t>   - Một lần, dấu hai chấm  dùng để  dẫn lời nhân vật</a:t>
            </a:r>
            <a:r>
              <a:rPr lang="vi-VN" sz="2800" dirty="0">
                <a:solidFill>
                  <a:schemeClr val="tx1"/>
                </a:solidFill>
              </a:rPr>
              <a:t>.</a:t>
            </a:r>
          </a:p>
        </p:txBody>
      </p:sp>
      <p:sp>
        <p:nvSpPr>
          <p:cNvPr id="30724" name="Rectangle 131"/>
          <p:cNvSpPr>
            <a:spLocks noChangeArrowheads="1"/>
          </p:cNvSpPr>
          <p:nvPr/>
        </p:nvSpPr>
        <p:spPr bwMode="auto">
          <a:xfrm>
            <a:off x="304800" y="57150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FF0000"/>
                </a:solidFill>
                <a:latin typeface=".VnTime" pitchFamily="34" charset="0"/>
              </a:rPr>
              <a:t> </a:t>
            </a:r>
            <a:endParaRPr lang="en-US" sz="2400">
              <a:solidFill>
                <a:schemeClr val="bg1"/>
              </a:solidFill>
              <a:latin typeface="UNI Chu truyen thong" pitchFamily="66" charset="0"/>
            </a:endParaRPr>
          </a:p>
        </p:txBody>
      </p:sp>
      <p:sp>
        <p:nvSpPr>
          <p:cNvPr id="30725" name="Rectangle 132"/>
          <p:cNvSpPr>
            <a:spLocks noChangeArrowheads="1"/>
          </p:cNvSpPr>
          <p:nvPr/>
        </p:nvSpPr>
        <p:spPr bwMode="auto">
          <a:xfrm>
            <a:off x="685800" y="15240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FF0000"/>
                </a:solidFill>
                <a:latin typeface=".VnTime" pitchFamily="34" charset="0"/>
              </a:rPr>
              <a:t> </a:t>
            </a:r>
          </a:p>
        </p:txBody>
      </p:sp>
      <p:pic>
        <p:nvPicPr>
          <p:cNvPr id="137" name="Picture 2"/>
          <p:cNvPicPr>
            <a:picLocks noChangeAspect="1" noChangeArrowheads="1"/>
          </p:cNvPicPr>
          <p:nvPr/>
        </p:nvPicPr>
        <p:blipFill>
          <a:blip r:embed="rId4">
            <a:lum bright="10000" contrast="40000"/>
          </a:blip>
          <a:srcRect/>
          <a:stretch>
            <a:fillRect/>
          </a:stretch>
        </p:blipFill>
        <p:spPr bwMode="auto">
          <a:xfrm>
            <a:off x="4964807" y="1600200"/>
            <a:ext cx="4179194" cy="502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
                                            <p:txEl>
                                              <p:charRg st="2" end="104"/>
                                            </p:txEl>
                                          </p:spTgt>
                                        </p:tgtEl>
                                        <p:attrNameLst>
                                          <p:attrName>style.visibility</p:attrName>
                                        </p:attrNameLst>
                                      </p:cBhvr>
                                      <p:to>
                                        <p:strVal val="visible"/>
                                      </p:to>
                                    </p:set>
                                    <p:animEffect transition="in" filter="fade">
                                      <p:cBhvr>
                                        <p:cTn id="7" dur="500"/>
                                        <p:tgtEl>
                                          <p:spTgt spid="135">
                                            <p:txEl>
                                              <p:charRg st="2" end="10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5">
                                            <p:txEl>
                                              <p:charRg st="104" end="151"/>
                                            </p:txEl>
                                          </p:spTgt>
                                        </p:tgtEl>
                                        <p:attrNameLst>
                                          <p:attrName>style.visibility</p:attrName>
                                        </p:attrNameLst>
                                      </p:cBhvr>
                                      <p:to>
                                        <p:strVal val="visible"/>
                                      </p:to>
                                    </p:set>
                                    <p:animEffect transition="in" filter="fade">
                                      <p:cBhvr>
                                        <p:cTn id="12" dur="500"/>
                                        <p:tgtEl>
                                          <p:spTgt spid="135">
                                            <p:txEl>
                                              <p:charRg st="104" end="15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5">
                                            <p:txEl>
                                              <p:charRg st="151" end="206"/>
                                            </p:txEl>
                                          </p:spTgt>
                                        </p:tgtEl>
                                        <p:attrNameLst>
                                          <p:attrName>style.visibility</p:attrName>
                                        </p:attrNameLst>
                                      </p:cBhvr>
                                      <p:to>
                                        <p:strVal val="visible"/>
                                      </p:to>
                                    </p:set>
                                    <p:animEffect transition="in" filter="fade">
                                      <p:cBhvr>
                                        <p:cTn id="17" dur="500"/>
                                        <p:tgtEl>
                                          <p:spTgt spid="135">
                                            <p:txEl>
                                              <p:charRg st="151" end="20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diamond(in)">
                                      <p:cBhvr>
                                        <p:cTn id="22"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7" y="0"/>
            <a:ext cx="8962103" cy="670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Rectangle 131"/>
          <p:cNvSpPr>
            <a:spLocks noChangeArrowheads="1"/>
          </p:cNvSpPr>
          <p:nvPr/>
        </p:nvSpPr>
        <p:spPr bwMode="auto">
          <a:xfrm>
            <a:off x="381000" y="304800"/>
            <a:ext cx="83820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solidFill>
                  <a:srgbClr val="FF0000"/>
                </a:solidFill>
                <a:latin typeface=".VnTime" pitchFamily="34" charset="0"/>
              </a:rPr>
              <a:t>* </a:t>
            </a:r>
            <a:r>
              <a:rPr lang="en-US" sz="4000" b="1" dirty="0" err="1" smtClean="0">
                <a:solidFill>
                  <a:srgbClr val="FF0000"/>
                </a:solidFill>
                <a:latin typeface="Times New Roman" pitchFamily="18" charset="0"/>
                <a:cs typeface="Times New Roman" pitchFamily="18" charset="0"/>
              </a:rPr>
              <a:t>Khởi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động</a:t>
            </a:r>
            <a:r>
              <a:rPr lang="en-US" sz="4000" b="1" dirty="0" smtClean="0">
                <a:solidFill>
                  <a:srgbClr val="FF0000"/>
                </a:solidFill>
                <a:latin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a:p>
            <a:r>
              <a:rPr lang="en-US" sz="2800" b="1" i="1" dirty="0">
                <a:solidFill>
                  <a:schemeClr val="bg1"/>
                </a:solidFill>
                <a:latin typeface=".VnTime" pitchFamily="34" charset="0"/>
              </a:rPr>
              <a:t>      </a:t>
            </a:r>
            <a:endParaRPr lang="en-US" sz="2800" b="1" i="1" dirty="0" smtClean="0">
              <a:solidFill>
                <a:schemeClr val="bg1"/>
              </a:solidFill>
              <a:latin typeface=".VnTime" pitchFamily="34" charset="0"/>
            </a:endParaRPr>
          </a:p>
          <a:p>
            <a:r>
              <a:rPr lang="en-US" sz="3600" b="1" i="1" dirty="0" err="1" smtClean="0">
                <a:latin typeface="Times New Roman" pitchFamily="18" charset="0"/>
                <a:cs typeface="Times New Roman" pitchFamily="18" charset="0"/>
              </a:rPr>
              <a:t>Điền</a:t>
            </a:r>
            <a:r>
              <a:rPr lang="en-US" sz="3600" b="1" i="1" dirty="0" smtClean="0">
                <a:latin typeface="Times New Roman" pitchFamily="18" charset="0"/>
                <a:cs typeface="Times New Roman" pitchFamily="18" charset="0"/>
              </a:rPr>
              <a:t> </a:t>
            </a:r>
            <a:r>
              <a:rPr lang="en-US" sz="3600" b="1" i="1" dirty="0" err="1">
                <a:latin typeface="Times New Roman" pitchFamily="18" charset="0"/>
                <a:cs typeface="Times New Roman" pitchFamily="18" charset="0"/>
              </a:rPr>
              <a:t>dấu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câu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thích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hợp</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vào</a:t>
            </a:r>
            <a:r>
              <a:rPr lang="en-US" sz="3600" b="1" i="1" dirty="0">
                <a:latin typeface="Times New Roman" pitchFamily="18" charset="0"/>
                <a:cs typeface="Times New Roman" pitchFamily="18" charset="0"/>
              </a:rPr>
              <a:t> ô </a:t>
            </a:r>
            <a:r>
              <a:rPr lang="en-US" sz="3600" b="1" i="1" dirty="0" err="1">
                <a:latin typeface="Times New Roman" pitchFamily="18" charset="0"/>
                <a:cs typeface="Times New Roman" pitchFamily="18" charset="0"/>
              </a:rPr>
              <a:t>trống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trong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câu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sau</a:t>
            </a:r>
            <a:r>
              <a:rPr lang="en-US" sz="3600" b="1" i="1" dirty="0">
                <a:latin typeface="Times New Roman" pitchFamily="18" charset="0"/>
                <a:cs typeface="Times New Roman" pitchFamily="18" charset="0"/>
              </a:rPr>
              <a:t>:</a:t>
            </a:r>
          </a:p>
          <a:p>
            <a:endParaRPr lang="en-US" sz="3600" b="1" i="1" dirty="0">
              <a:latin typeface="Times New Roman" pitchFamily="18" charset="0"/>
              <a:cs typeface="Times New Roman" pitchFamily="18" charset="0"/>
            </a:endParaRPr>
          </a:p>
          <a:p>
            <a:r>
              <a:rPr lang="en-US" sz="3600" b="1" i="1" dirty="0">
                <a:latin typeface="Times New Roman" pitchFamily="18" charset="0"/>
                <a:cs typeface="Times New Roman" pitchFamily="18" charset="0"/>
              </a:rPr>
              <a:t> </a:t>
            </a:r>
            <a:r>
              <a:rPr lang="en-US" sz="3600" b="1" i="1" dirty="0">
                <a:solidFill>
                  <a:srgbClr val="C00000"/>
                </a:solidFill>
                <a:latin typeface="Times New Roman" pitchFamily="18" charset="0"/>
                <a:cs typeface="Times New Roman" pitchFamily="18" charset="0"/>
              </a:rPr>
              <a:t>a) </a:t>
            </a:r>
            <a:r>
              <a:rPr lang="en-US" sz="3600" dirty="0" err="1">
                <a:solidFill>
                  <a:srgbClr val="C00000"/>
                </a:solidFill>
                <a:latin typeface="Times New Roman" pitchFamily="18" charset="0"/>
                <a:cs typeface="Times New Roman" pitchFamily="18" charset="0"/>
              </a:rPr>
              <a:t>Tôi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cất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tiếng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hỏi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lớn</a:t>
            </a:r>
            <a:r>
              <a:rPr lang="en-US" sz="3600" dirty="0">
                <a:solidFill>
                  <a:srgbClr val="C00000"/>
                </a:solidFill>
                <a:latin typeface="Times New Roman" pitchFamily="18" charset="0"/>
                <a:cs typeface="Times New Roman" pitchFamily="18" charset="0"/>
              </a:rPr>
              <a:t> </a:t>
            </a:r>
          </a:p>
          <a:p>
            <a:r>
              <a:rPr lang="vi-VN" sz="3600" dirty="0">
                <a:solidFill>
                  <a:srgbClr val="C00000"/>
                </a:solidFill>
                <a:latin typeface="Times New Roman" pitchFamily="18" charset="0"/>
                <a:cs typeface="Times New Roman" pitchFamily="18" charset="0"/>
              </a:rPr>
              <a:t>     - Ai đứng chóp bu bọn này       Ra đây tao nói chuyện </a:t>
            </a:r>
          </a:p>
        </p:txBody>
      </p:sp>
      <p:sp>
        <p:nvSpPr>
          <p:cNvPr id="139" name="Rounded Rectangle 138"/>
          <p:cNvSpPr/>
          <p:nvPr/>
        </p:nvSpPr>
        <p:spPr>
          <a:xfrm>
            <a:off x="4953000" y="3048000"/>
            <a:ext cx="533400" cy="497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Rounded Rectangle 139"/>
          <p:cNvSpPr/>
          <p:nvPr/>
        </p:nvSpPr>
        <p:spPr>
          <a:xfrm>
            <a:off x="3297494" y="4267200"/>
            <a:ext cx="512506" cy="500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Rounded Rectangle 140"/>
          <p:cNvSpPr/>
          <p:nvPr/>
        </p:nvSpPr>
        <p:spPr>
          <a:xfrm>
            <a:off x="6057900" y="3545605"/>
            <a:ext cx="495300" cy="492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410379685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1000"/>
                                        <p:tgtEl>
                                          <p:spTgt spid="15363">
                                            <p:txEl>
                                              <p:pRg st="2" end="2"/>
                                            </p:txEl>
                                          </p:spTgt>
                                        </p:tgtEl>
                                      </p:cBhvr>
                                    </p:animEffect>
                                    <p:anim calcmode="lin" valueType="num">
                                      <p:cBhvr>
                                        <p:cTn id="13"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536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fade">
                                      <p:cBhvr>
                                        <p:cTn id="17" dur="1000"/>
                                        <p:tgtEl>
                                          <p:spTgt spid="15363">
                                            <p:txEl>
                                              <p:pRg st="4" end="4"/>
                                            </p:txEl>
                                          </p:spTgt>
                                        </p:tgtEl>
                                      </p:cBhvr>
                                    </p:animEffect>
                                    <p:anim calcmode="lin" valueType="num">
                                      <p:cBhvr>
                                        <p:cTn id="18"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536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363">
                                            <p:txEl>
                                              <p:pRg st="5" end="5"/>
                                            </p:txEl>
                                          </p:spTgt>
                                        </p:tgtEl>
                                        <p:attrNameLst>
                                          <p:attrName>style.visibility</p:attrName>
                                        </p:attrNameLst>
                                      </p:cBhvr>
                                      <p:to>
                                        <p:strVal val="visible"/>
                                      </p:to>
                                    </p:set>
                                    <p:animEffect transition="in" filter="fade">
                                      <p:cBhvr>
                                        <p:cTn id="22" dur="1000"/>
                                        <p:tgtEl>
                                          <p:spTgt spid="15363">
                                            <p:txEl>
                                              <p:pRg st="5" end="5"/>
                                            </p:txEl>
                                          </p:spTgt>
                                        </p:tgtEl>
                                      </p:cBhvr>
                                    </p:animEffect>
                                    <p:anim calcmode="lin" valueType="num">
                                      <p:cBhvr>
                                        <p:cTn id="23" dur="10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536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fade">
                                      <p:cBhvr>
                                        <p:cTn id="27" dur="1000"/>
                                        <p:tgtEl>
                                          <p:spTgt spid="139"/>
                                        </p:tgtEl>
                                      </p:cBhvr>
                                    </p:animEffect>
                                    <p:anim calcmode="lin" valueType="num">
                                      <p:cBhvr>
                                        <p:cTn id="28" dur="1000" fill="hold"/>
                                        <p:tgtEl>
                                          <p:spTgt spid="139"/>
                                        </p:tgtEl>
                                        <p:attrNameLst>
                                          <p:attrName>ppt_x</p:attrName>
                                        </p:attrNameLst>
                                      </p:cBhvr>
                                      <p:tavLst>
                                        <p:tav tm="0">
                                          <p:val>
                                            <p:strVal val="#ppt_x"/>
                                          </p:val>
                                        </p:tav>
                                        <p:tav tm="100000">
                                          <p:val>
                                            <p:strVal val="#ppt_x"/>
                                          </p:val>
                                        </p:tav>
                                      </p:tavLst>
                                    </p:anim>
                                    <p:anim calcmode="lin" valueType="num">
                                      <p:cBhvr>
                                        <p:cTn id="29" dur="1000" fill="hold"/>
                                        <p:tgtEl>
                                          <p:spTgt spid="13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fade">
                                      <p:cBhvr>
                                        <p:cTn id="32" dur="1000"/>
                                        <p:tgtEl>
                                          <p:spTgt spid="141"/>
                                        </p:tgtEl>
                                      </p:cBhvr>
                                    </p:animEffect>
                                    <p:anim calcmode="lin" valueType="num">
                                      <p:cBhvr>
                                        <p:cTn id="33" dur="1000" fill="hold"/>
                                        <p:tgtEl>
                                          <p:spTgt spid="141"/>
                                        </p:tgtEl>
                                        <p:attrNameLst>
                                          <p:attrName>ppt_x</p:attrName>
                                        </p:attrNameLst>
                                      </p:cBhvr>
                                      <p:tavLst>
                                        <p:tav tm="0">
                                          <p:val>
                                            <p:strVal val="#ppt_x"/>
                                          </p:val>
                                        </p:tav>
                                        <p:tav tm="100000">
                                          <p:val>
                                            <p:strVal val="#ppt_x"/>
                                          </p:val>
                                        </p:tav>
                                      </p:tavLst>
                                    </p:anim>
                                    <p:anim calcmode="lin" valueType="num">
                                      <p:cBhvr>
                                        <p:cTn id="34" dur="1000" fill="hold"/>
                                        <p:tgtEl>
                                          <p:spTgt spid="14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fade">
                                      <p:cBhvr>
                                        <p:cTn id="37" dur="1000"/>
                                        <p:tgtEl>
                                          <p:spTgt spid="140"/>
                                        </p:tgtEl>
                                      </p:cBhvr>
                                    </p:animEffect>
                                    <p:anim calcmode="lin" valueType="num">
                                      <p:cBhvr>
                                        <p:cTn id="38" dur="1000" fill="hold"/>
                                        <p:tgtEl>
                                          <p:spTgt spid="140"/>
                                        </p:tgtEl>
                                        <p:attrNameLst>
                                          <p:attrName>ppt_x</p:attrName>
                                        </p:attrNameLst>
                                      </p:cBhvr>
                                      <p:tavLst>
                                        <p:tav tm="0">
                                          <p:val>
                                            <p:strVal val="#ppt_x"/>
                                          </p:val>
                                        </p:tav>
                                        <p:tav tm="100000">
                                          <p:val>
                                            <p:strVal val="#ppt_x"/>
                                          </p:val>
                                        </p:tav>
                                      </p:tavLst>
                                    </p:anim>
                                    <p:anim calcmode="lin" valueType="num">
                                      <p:cBhvr>
                                        <p:cTn id="39"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P spid="1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274638"/>
            <a:ext cx="8229600" cy="182562"/>
          </a:xfrm>
        </p:spPr>
        <p:txBody>
          <a:bodyPr/>
          <a:lstStyle/>
          <a:p>
            <a:r>
              <a:rPr lang="en-US" sz="2400" b="1" i="1" dirty="0" smtClean="0">
                <a:solidFill>
                  <a:srgbClr val="FF0000"/>
                </a:solidFill>
                <a:latin typeface=".VnTime" pitchFamily="34" charset="0"/>
              </a:rPr>
              <a:t/>
            </a:r>
            <a:br>
              <a:rPr lang="en-US" sz="2400" b="1" i="1" dirty="0" smtClean="0">
                <a:solidFill>
                  <a:srgbClr val="FF0000"/>
                </a:solidFill>
                <a:latin typeface=".VnTime" pitchFamily="34" charset="0"/>
              </a:rPr>
            </a:br>
            <a:r>
              <a:rPr lang="vi-VN" sz="2400" b="1" i="1" dirty="0">
                <a:solidFill>
                  <a:srgbClr val="FF0000"/>
                </a:solidFill>
              </a:rPr>
              <a:t>Em hãy quan sát  các bức tranh trên và đặt một câu với nội dung của một tranh, trong đó có sử dụng dấu hai chấm.</a:t>
            </a:r>
            <a:endParaRPr lang="en-US" sz="2400" b="1" i="1" dirty="0" smtClean="0">
              <a:solidFill>
                <a:srgbClr val="FF0000"/>
              </a:solidFill>
              <a:latin typeface=".VnTime" pitchFamily="34" charset="0"/>
            </a:endParaRPr>
          </a:p>
        </p:txBody>
      </p:sp>
      <p:pic>
        <p:nvPicPr>
          <p:cNvPr id="4" name="Picture 2" descr="Ke chuye_3"/>
          <p:cNvPicPr>
            <a:picLocks noGrp="1" noChangeAspect="1" noChangeArrowheads="1"/>
          </p:cNvPicPr>
          <p:nvPr>
            <p:ph idx="1"/>
          </p:nvPr>
        </p:nvPicPr>
        <p:blipFill>
          <a:blip r:embed="rId3">
            <a:lum contrast="12000"/>
          </a:blip>
          <a:srcRect/>
          <a:stretch>
            <a:fillRect/>
          </a:stretch>
        </p:blipFill>
        <p:spPr>
          <a:xfrm>
            <a:off x="228600" y="1066800"/>
            <a:ext cx="4114800" cy="2743200"/>
          </a:xfrm>
          <a:ln w="38100" cap="sq">
            <a:solidFill>
              <a:srgbClr val="000000"/>
            </a:solidFill>
            <a:miter lim="800000"/>
          </a:ln>
          <a:effectLst>
            <a:outerShdw blurRad="50800" dist="38100" dir="2700000" algn="tl" rotWithShape="0">
              <a:srgbClr val="000000">
                <a:alpha val="43000"/>
              </a:srgbClr>
            </a:outerShdw>
          </a:effectLst>
        </p:spPr>
      </p:pic>
      <p:pic>
        <p:nvPicPr>
          <p:cNvPr id="5" name="Content Placeholder 5" descr="7-goc-anh[1].jpg"/>
          <p:cNvPicPr>
            <a:picLocks noChangeAspect="1"/>
          </p:cNvPicPr>
          <p:nvPr/>
        </p:nvPicPr>
        <p:blipFill>
          <a:blip r:embed="rId4"/>
          <a:srcRect/>
          <a:stretch>
            <a:fillRect/>
          </a:stretch>
        </p:blipFill>
        <p:spPr bwMode="auto">
          <a:xfrm>
            <a:off x="4572000" y="1066800"/>
            <a:ext cx="42672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p:cNvPicPr>
            <a:picLocks noChangeAspect="1" noChangeArrowheads="1"/>
          </p:cNvPicPr>
          <p:nvPr/>
        </p:nvPicPr>
        <p:blipFill>
          <a:blip r:embed="rId5">
            <a:lum bright="10000" contrast="20000"/>
          </a:blip>
          <a:srcRect/>
          <a:stretch>
            <a:fillRect/>
          </a:stretch>
        </p:blipFill>
        <p:spPr bwMode="auto">
          <a:xfrm>
            <a:off x="228600" y="3932238"/>
            <a:ext cx="4114800" cy="2925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p:cNvPicPr>
            <a:picLocks noChangeAspect="1" noChangeArrowheads="1"/>
          </p:cNvPicPr>
          <p:nvPr/>
        </p:nvPicPr>
        <p:blipFill>
          <a:blip r:embed="rId6">
            <a:lum contrast="20000"/>
          </a:blip>
          <a:srcRect/>
          <a:stretch>
            <a:fillRect/>
          </a:stretch>
        </p:blipFill>
        <p:spPr bwMode="auto">
          <a:xfrm>
            <a:off x="4572000" y="3962400"/>
            <a:ext cx="43434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Rectangle 131"/>
          <p:cNvSpPr>
            <a:spLocks noChangeArrowheads="1"/>
          </p:cNvSpPr>
          <p:nvPr/>
        </p:nvSpPr>
        <p:spPr bwMode="auto">
          <a:xfrm>
            <a:off x="457200" y="19812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FF0000"/>
                </a:solidFill>
                <a:latin typeface=".VnTime" pitchFamily="34" charset="0"/>
              </a:rPr>
              <a:t> </a:t>
            </a:r>
            <a:endParaRPr lang="en-US" sz="2400">
              <a:solidFill>
                <a:schemeClr val="bg1"/>
              </a:solidFill>
              <a:latin typeface="UNI Chu truyen thong" pitchFamily="66" charset="0"/>
            </a:endParaRPr>
          </a:p>
        </p:txBody>
      </p:sp>
      <p:sp>
        <p:nvSpPr>
          <p:cNvPr id="139" name="Rectangle 138"/>
          <p:cNvSpPr>
            <a:spLocks noChangeArrowheads="1"/>
          </p:cNvSpPr>
          <p:nvPr/>
        </p:nvSpPr>
        <p:spPr bwMode="auto">
          <a:xfrm>
            <a:off x="685800" y="1219200"/>
            <a:ext cx="7696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dặn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dò</a:t>
            </a:r>
            <a:r>
              <a:rPr lang="en-US" sz="3600" b="1" dirty="0">
                <a:solidFill>
                  <a:srgbClr val="FF0000"/>
                </a:solidFill>
                <a:latin typeface="Times New Roman" pitchFamily="18" charset="0"/>
                <a:cs typeface="Times New Roman" pitchFamily="18" charset="0"/>
              </a:rPr>
              <a:t>:</a:t>
            </a:r>
          </a:p>
          <a:p>
            <a:endParaRPr lang="en-US" sz="3600" b="1" dirty="0">
              <a:solidFill>
                <a:srgbClr val="FF0000"/>
              </a:solidFill>
              <a:latin typeface="Times New Roman" pitchFamily="18" charset="0"/>
              <a:cs typeface="Times New Roman" pitchFamily="18" charset="0"/>
            </a:endParaRPr>
          </a:p>
          <a:p>
            <a:r>
              <a:rPr lang="vi-VN" sz="3600" b="1" dirty="0">
                <a:solidFill>
                  <a:srgbClr val="FF0000"/>
                </a:solidFill>
                <a:latin typeface="Times New Roman" pitchFamily="18" charset="0"/>
                <a:cs typeface="Times New Roman" pitchFamily="18" charset="0"/>
              </a:rPr>
              <a:t> </a:t>
            </a:r>
            <a:r>
              <a:rPr lang="vi-VN" sz="3600" dirty="0">
                <a:solidFill>
                  <a:srgbClr val="002060"/>
                </a:solidFill>
                <a:latin typeface="Times New Roman" pitchFamily="18" charset="0"/>
                <a:cs typeface="Times New Roman" pitchFamily="18" charset="0"/>
              </a:rPr>
              <a:t>- Bài học hôm nay giúp em hiểu thêm điều gì?</a:t>
            </a:r>
          </a:p>
          <a:p>
            <a:r>
              <a:rPr lang="en-US" sz="3600" dirty="0">
                <a:solidFill>
                  <a:srgbClr val="002060"/>
                </a:solidFill>
                <a:latin typeface="Times New Roman" pitchFamily="18" charset="0"/>
                <a:cs typeface="Times New Roman" pitchFamily="18" charset="0"/>
              </a:rPr>
              <a:t> - </a:t>
            </a:r>
            <a:r>
              <a:rPr lang="en-US" sz="3600" dirty="0" err="1">
                <a:solidFill>
                  <a:srgbClr val="002060"/>
                </a:solidFill>
                <a:latin typeface="Times New Roman" pitchFamily="18" charset="0"/>
                <a:cs typeface="Times New Roman" pitchFamily="18" charset="0"/>
              </a:rPr>
              <a:t>Dấu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hai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chấm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tác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dụng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gì</a:t>
            </a:r>
            <a:r>
              <a:rPr lang="en-US" sz="3600" dirty="0">
                <a:solidFill>
                  <a:srgbClr val="002060"/>
                </a:solidFill>
                <a:latin typeface="Times New Roman" pitchFamily="18" charset="0"/>
                <a:cs typeface="Times New Roman" pitchFamily="18" charset="0"/>
              </a:rPr>
              <a:t>?</a:t>
            </a:r>
            <a:endParaRPr lang="en-US" sz="3600" b="1" dirty="0">
              <a:solidFill>
                <a:srgbClr val="002060"/>
              </a:solidFill>
              <a:latin typeface="Times New Roman" pitchFamily="18" charset="0"/>
              <a:cs typeface="Times New Roman"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box(in)">
                                      <p:cBhvr>
                                        <p:cTn id="7" dur="500"/>
                                        <p:tgtEl>
                                          <p:spTgt spid="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9">
                                            <p:txEl>
                                              <p:pRg st="2" end="2"/>
                                            </p:txEl>
                                          </p:spTgt>
                                        </p:tgtEl>
                                        <p:attrNameLst>
                                          <p:attrName>style.visibility</p:attrName>
                                        </p:attrNameLst>
                                      </p:cBhvr>
                                      <p:to>
                                        <p:strVal val="visible"/>
                                      </p:to>
                                    </p:set>
                                    <p:animEffect transition="in" filter="box(in)">
                                      <p:cBhvr>
                                        <p:cTn id="12" dur="500"/>
                                        <p:tgtEl>
                                          <p:spTgt spid="1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9">
                                            <p:txEl>
                                              <p:pRg st="3" end="3"/>
                                            </p:txEl>
                                          </p:spTgt>
                                        </p:tgtEl>
                                        <p:attrNameLst>
                                          <p:attrName>style.visibility</p:attrName>
                                        </p:attrNameLst>
                                      </p:cBhvr>
                                      <p:to>
                                        <p:strVal val="visible"/>
                                      </p:to>
                                    </p:set>
                                    <p:animEffect transition="in" filter="box(in)">
                                      <p:cBhvr>
                                        <p:cTn id="17" dur="500"/>
                                        <p:tgtEl>
                                          <p:spTgt spid="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7" name="Picture 5" descr="1310292322_wallpap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9"/>
          <p:cNvSpPr>
            <a:spLocks noChangeArrowheads="1" noChangeShapeType="1" noTextEdit="1"/>
          </p:cNvSpPr>
          <p:nvPr/>
        </p:nvSpPr>
        <p:spPr bwMode="auto">
          <a:xfrm>
            <a:off x="609600" y="2438400"/>
            <a:ext cx="8229600" cy="2038350"/>
          </a:xfrm>
          <a:prstGeom prst="rect">
            <a:avLst/>
          </a:prstGeom>
        </p:spPr>
        <p:txBody>
          <a:bodyPr wrap="none" fromWordArt="1">
            <a:prstTxWarp prst="textDoubleWave1">
              <a:avLst>
                <a:gd name="adj1" fmla="val 6500"/>
                <a:gd name="adj2" fmla="val 0"/>
              </a:avLst>
            </a:prstTxWarp>
          </a:bodyPr>
          <a:lstStyle/>
          <a:p>
            <a:r>
              <a:rPr lang="vi-VN"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a:cs typeface="Times New Roman"/>
              </a:rPr>
              <a:t>Chúc các em chăm ngoan, học giỏi</a:t>
            </a:r>
            <a:endParaRPr lang="en-US"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a:cs typeface="Times New Roman"/>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7" y="0"/>
            <a:ext cx="8962103" cy="670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Rectangle 131"/>
          <p:cNvSpPr>
            <a:spLocks noChangeArrowheads="1"/>
          </p:cNvSpPr>
          <p:nvPr/>
        </p:nvSpPr>
        <p:spPr bwMode="auto">
          <a:xfrm>
            <a:off x="381000" y="304800"/>
            <a:ext cx="83820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solidFill>
                  <a:srgbClr val="FF0000"/>
                </a:solidFill>
                <a:latin typeface=".VnTime" pitchFamily="34" charset="0"/>
              </a:rPr>
              <a:t>* </a:t>
            </a:r>
            <a:r>
              <a:rPr lang="en-US" sz="4000" b="1" dirty="0" err="1" smtClean="0">
                <a:solidFill>
                  <a:srgbClr val="FF0000"/>
                </a:solidFill>
                <a:latin typeface="Times New Roman" pitchFamily="18" charset="0"/>
                <a:cs typeface="Times New Roman" pitchFamily="18" charset="0"/>
              </a:rPr>
              <a:t>Khởi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động</a:t>
            </a:r>
            <a:r>
              <a:rPr lang="en-US" sz="4000" b="1" dirty="0" smtClean="0">
                <a:solidFill>
                  <a:srgbClr val="FF0000"/>
                </a:solidFill>
                <a:latin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a:p>
            <a:r>
              <a:rPr lang="en-US" sz="2800" b="1" i="1" dirty="0">
                <a:solidFill>
                  <a:schemeClr val="bg1"/>
                </a:solidFill>
                <a:latin typeface=".VnTime" pitchFamily="34" charset="0"/>
              </a:rPr>
              <a:t>      </a:t>
            </a:r>
            <a:endParaRPr lang="en-US" sz="2800" b="1" i="1" dirty="0" smtClean="0">
              <a:solidFill>
                <a:schemeClr val="bg1"/>
              </a:solidFill>
              <a:latin typeface=".VnTime" pitchFamily="34" charset="0"/>
            </a:endParaRPr>
          </a:p>
          <a:p>
            <a:r>
              <a:rPr lang="en-US" sz="3600" b="1" i="1" dirty="0" err="1" smtClean="0">
                <a:latin typeface="Times New Roman" pitchFamily="18" charset="0"/>
                <a:cs typeface="Times New Roman" pitchFamily="18" charset="0"/>
              </a:rPr>
              <a:t>Điền</a:t>
            </a:r>
            <a:r>
              <a:rPr lang="en-US" sz="3600" b="1" i="1" dirty="0" smtClean="0">
                <a:latin typeface="Times New Roman" pitchFamily="18" charset="0"/>
                <a:cs typeface="Times New Roman" pitchFamily="18" charset="0"/>
              </a:rPr>
              <a:t> </a:t>
            </a:r>
            <a:r>
              <a:rPr lang="en-US" sz="3600" b="1" i="1" dirty="0" err="1">
                <a:latin typeface="Times New Roman" pitchFamily="18" charset="0"/>
                <a:cs typeface="Times New Roman" pitchFamily="18" charset="0"/>
              </a:rPr>
              <a:t>dấu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câu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thích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hợp</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vào</a:t>
            </a:r>
            <a:r>
              <a:rPr lang="en-US" sz="3600" b="1" i="1" dirty="0">
                <a:latin typeface="Times New Roman" pitchFamily="18" charset="0"/>
                <a:cs typeface="Times New Roman" pitchFamily="18" charset="0"/>
              </a:rPr>
              <a:t> ô </a:t>
            </a:r>
            <a:r>
              <a:rPr lang="en-US" sz="3600" b="1" i="1" dirty="0" err="1">
                <a:latin typeface="Times New Roman" pitchFamily="18" charset="0"/>
                <a:cs typeface="Times New Roman" pitchFamily="18" charset="0"/>
              </a:rPr>
              <a:t>trống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trong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câu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sau</a:t>
            </a:r>
            <a:r>
              <a:rPr lang="en-US" sz="3600" b="1" i="1" dirty="0">
                <a:latin typeface="Times New Roman" pitchFamily="18" charset="0"/>
                <a:cs typeface="Times New Roman" pitchFamily="18" charset="0"/>
              </a:rPr>
              <a:t>:</a:t>
            </a:r>
          </a:p>
          <a:p>
            <a:endParaRPr lang="en-US" sz="3600" b="1" i="1" dirty="0">
              <a:latin typeface="Times New Roman" pitchFamily="18" charset="0"/>
              <a:cs typeface="Times New Roman" pitchFamily="18" charset="0"/>
            </a:endParaRPr>
          </a:p>
          <a:p>
            <a:r>
              <a:rPr lang="en-US" sz="3600" b="1" i="1" dirty="0">
                <a:latin typeface="Times New Roman" pitchFamily="18" charset="0"/>
                <a:cs typeface="Times New Roman" pitchFamily="18" charset="0"/>
              </a:rPr>
              <a:t> </a:t>
            </a:r>
            <a:r>
              <a:rPr lang="en-US" sz="3600" b="1" i="1" dirty="0">
                <a:solidFill>
                  <a:srgbClr val="C00000"/>
                </a:solidFill>
                <a:latin typeface="Times New Roman" pitchFamily="18" charset="0"/>
                <a:cs typeface="Times New Roman" pitchFamily="18" charset="0"/>
              </a:rPr>
              <a:t>a) </a:t>
            </a:r>
            <a:r>
              <a:rPr lang="en-US" sz="3600" dirty="0" err="1">
                <a:solidFill>
                  <a:srgbClr val="C00000"/>
                </a:solidFill>
                <a:latin typeface="Times New Roman" pitchFamily="18" charset="0"/>
                <a:cs typeface="Times New Roman" pitchFamily="18" charset="0"/>
              </a:rPr>
              <a:t>Tôi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cất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tiếng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hỏi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lớn</a:t>
            </a:r>
            <a:r>
              <a:rPr lang="en-US" sz="3600" dirty="0">
                <a:solidFill>
                  <a:srgbClr val="C00000"/>
                </a:solidFill>
                <a:latin typeface="Times New Roman" pitchFamily="18" charset="0"/>
                <a:cs typeface="Times New Roman" pitchFamily="18" charset="0"/>
              </a:rPr>
              <a:t> </a:t>
            </a:r>
          </a:p>
          <a:p>
            <a:r>
              <a:rPr lang="vi-VN" sz="3600" dirty="0">
                <a:solidFill>
                  <a:srgbClr val="C00000"/>
                </a:solidFill>
                <a:latin typeface="Times New Roman" pitchFamily="18" charset="0"/>
                <a:cs typeface="Times New Roman" pitchFamily="18" charset="0"/>
              </a:rPr>
              <a:t>     - Ai đứng chóp bu bọn này       Ra đây tao nói chuyện </a:t>
            </a:r>
          </a:p>
        </p:txBody>
      </p:sp>
      <p:sp>
        <p:nvSpPr>
          <p:cNvPr id="139" name="Rounded Rectangle 138"/>
          <p:cNvSpPr/>
          <p:nvPr/>
        </p:nvSpPr>
        <p:spPr>
          <a:xfrm>
            <a:off x="4953000" y="3048000"/>
            <a:ext cx="533400" cy="497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Rounded Rectangle 139"/>
          <p:cNvSpPr/>
          <p:nvPr/>
        </p:nvSpPr>
        <p:spPr>
          <a:xfrm>
            <a:off x="3297494" y="4267200"/>
            <a:ext cx="512506" cy="500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Rounded Rectangle 140"/>
          <p:cNvSpPr/>
          <p:nvPr/>
        </p:nvSpPr>
        <p:spPr>
          <a:xfrm>
            <a:off x="6092313" y="3545605"/>
            <a:ext cx="495300" cy="492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extBox 1"/>
          <p:cNvSpPr txBox="1"/>
          <p:nvPr/>
        </p:nvSpPr>
        <p:spPr>
          <a:xfrm>
            <a:off x="5063613" y="2971800"/>
            <a:ext cx="4572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9" name="TextBox 8"/>
          <p:cNvSpPr txBox="1"/>
          <p:nvPr/>
        </p:nvSpPr>
        <p:spPr>
          <a:xfrm>
            <a:off x="6057900" y="3456957"/>
            <a:ext cx="4572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10" name="TextBox 9"/>
          <p:cNvSpPr txBox="1"/>
          <p:nvPr/>
        </p:nvSpPr>
        <p:spPr>
          <a:xfrm>
            <a:off x="3387213" y="4192378"/>
            <a:ext cx="4572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233763031"/>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7" y="0"/>
            <a:ext cx="8962103" cy="670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Rectangle 131"/>
          <p:cNvSpPr>
            <a:spLocks noChangeArrowheads="1"/>
          </p:cNvSpPr>
          <p:nvPr/>
        </p:nvSpPr>
        <p:spPr bwMode="auto">
          <a:xfrm>
            <a:off x="381000" y="1040597"/>
            <a:ext cx="83820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i="1" dirty="0" smtClean="0">
                <a:solidFill>
                  <a:schemeClr val="bg1"/>
                </a:solidFill>
                <a:latin typeface=".VnTime" pitchFamily="34" charset="0"/>
              </a:rPr>
              <a:t>      </a:t>
            </a:r>
          </a:p>
          <a:p>
            <a:r>
              <a:rPr lang="en-US" sz="3600" b="1" i="1" dirty="0" err="1" smtClean="0">
                <a:latin typeface="Times New Roman" pitchFamily="18" charset="0"/>
                <a:cs typeface="Times New Roman" pitchFamily="18" charset="0"/>
              </a:rPr>
              <a:t>Điền</a:t>
            </a:r>
            <a:r>
              <a:rPr lang="en-US" sz="3600" b="1" i="1" dirty="0" smtClean="0">
                <a:latin typeface="Times New Roman" pitchFamily="18" charset="0"/>
                <a:cs typeface="Times New Roman" pitchFamily="18" charset="0"/>
              </a:rPr>
              <a:t> </a:t>
            </a:r>
            <a:r>
              <a:rPr lang="en-US" sz="3600" b="1" i="1" dirty="0" err="1">
                <a:latin typeface="Times New Roman" pitchFamily="18" charset="0"/>
                <a:cs typeface="Times New Roman" pitchFamily="18" charset="0"/>
              </a:rPr>
              <a:t>dấu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câu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thích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hợp</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vào</a:t>
            </a:r>
            <a:r>
              <a:rPr lang="en-US" sz="3600" b="1" i="1" dirty="0">
                <a:latin typeface="Times New Roman" pitchFamily="18" charset="0"/>
                <a:cs typeface="Times New Roman" pitchFamily="18" charset="0"/>
              </a:rPr>
              <a:t> ô </a:t>
            </a:r>
            <a:r>
              <a:rPr lang="en-US" sz="3600" b="1" i="1" dirty="0" err="1">
                <a:latin typeface="Times New Roman" pitchFamily="18" charset="0"/>
                <a:cs typeface="Times New Roman" pitchFamily="18" charset="0"/>
              </a:rPr>
              <a:t>trống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trong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câu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sau</a:t>
            </a:r>
            <a:r>
              <a:rPr lang="en-US" sz="3600" b="1" i="1" dirty="0">
                <a:latin typeface="Times New Roman" pitchFamily="18" charset="0"/>
                <a:cs typeface="Times New Roman" pitchFamily="18" charset="0"/>
              </a:rPr>
              <a:t>:</a:t>
            </a:r>
          </a:p>
          <a:p>
            <a:endParaRPr lang="en-US" sz="3600" b="1" i="1" dirty="0">
              <a:latin typeface="Times New Roman" pitchFamily="18" charset="0"/>
              <a:cs typeface="Times New Roman" pitchFamily="18" charset="0"/>
            </a:endParaRPr>
          </a:p>
          <a:p>
            <a:r>
              <a:rPr lang="en-US" sz="3600" b="1" i="1" dirty="0">
                <a:latin typeface="Times New Roman" pitchFamily="18" charset="0"/>
                <a:cs typeface="Times New Roman" pitchFamily="18" charset="0"/>
              </a:rPr>
              <a:t> </a:t>
            </a:r>
            <a:r>
              <a:rPr lang="vi-VN" sz="3600" dirty="0">
                <a:solidFill>
                  <a:srgbClr val="FF0000"/>
                </a:solidFill>
                <a:latin typeface="+mj-lt"/>
              </a:rPr>
              <a:t>b) Cô giáo hỏi cả lớp        “ Các em đã chuẩn bị bài  trước khi đến lớp chưa</a:t>
            </a:r>
          </a:p>
        </p:txBody>
      </p:sp>
      <p:sp>
        <p:nvSpPr>
          <p:cNvPr id="139" name="Rounded Rectangle 138"/>
          <p:cNvSpPr/>
          <p:nvPr/>
        </p:nvSpPr>
        <p:spPr>
          <a:xfrm>
            <a:off x="4572000" y="3246520"/>
            <a:ext cx="533400" cy="497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Rounded Rectangle 140"/>
          <p:cNvSpPr/>
          <p:nvPr/>
        </p:nvSpPr>
        <p:spPr>
          <a:xfrm>
            <a:off x="7124700" y="3800100"/>
            <a:ext cx="495300" cy="492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000572673"/>
      </p:ext>
    </p:extLst>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7" y="0"/>
            <a:ext cx="8962103" cy="670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Rectangle 131"/>
          <p:cNvSpPr>
            <a:spLocks noChangeArrowheads="1"/>
          </p:cNvSpPr>
          <p:nvPr/>
        </p:nvSpPr>
        <p:spPr bwMode="auto">
          <a:xfrm>
            <a:off x="381000" y="1219200"/>
            <a:ext cx="83820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i="1" dirty="0" smtClean="0">
                <a:solidFill>
                  <a:schemeClr val="bg1"/>
                </a:solidFill>
                <a:latin typeface=".VnTime" pitchFamily="34" charset="0"/>
              </a:rPr>
              <a:t>      </a:t>
            </a:r>
          </a:p>
          <a:p>
            <a:r>
              <a:rPr lang="en-US" sz="3600" b="1" i="1" dirty="0" err="1" smtClean="0">
                <a:latin typeface="Times New Roman" pitchFamily="18" charset="0"/>
                <a:cs typeface="Times New Roman" pitchFamily="18" charset="0"/>
              </a:rPr>
              <a:t>Điền</a:t>
            </a:r>
            <a:r>
              <a:rPr lang="en-US" sz="3600" b="1" i="1" dirty="0" smtClean="0">
                <a:latin typeface="Times New Roman" pitchFamily="18" charset="0"/>
                <a:cs typeface="Times New Roman" pitchFamily="18" charset="0"/>
              </a:rPr>
              <a:t> </a:t>
            </a:r>
            <a:r>
              <a:rPr lang="en-US" sz="3600" b="1" i="1" dirty="0" err="1">
                <a:latin typeface="Times New Roman" pitchFamily="18" charset="0"/>
                <a:cs typeface="Times New Roman" pitchFamily="18" charset="0"/>
              </a:rPr>
              <a:t>dấu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câu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thích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hợp</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vào</a:t>
            </a:r>
            <a:r>
              <a:rPr lang="en-US" sz="3600" b="1" i="1" dirty="0">
                <a:latin typeface="Times New Roman" pitchFamily="18" charset="0"/>
                <a:cs typeface="Times New Roman" pitchFamily="18" charset="0"/>
              </a:rPr>
              <a:t> ô </a:t>
            </a:r>
            <a:r>
              <a:rPr lang="en-US" sz="3600" b="1" i="1" dirty="0" err="1">
                <a:latin typeface="Times New Roman" pitchFamily="18" charset="0"/>
                <a:cs typeface="Times New Roman" pitchFamily="18" charset="0"/>
              </a:rPr>
              <a:t>trống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trong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câu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sau</a:t>
            </a:r>
            <a:r>
              <a:rPr lang="en-US" sz="3600" b="1" i="1" dirty="0">
                <a:latin typeface="Times New Roman" pitchFamily="18" charset="0"/>
                <a:cs typeface="Times New Roman" pitchFamily="18" charset="0"/>
              </a:rPr>
              <a:t>:</a:t>
            </a:r>
          </a:p>
          <a:p>
            <a:endParaRPr lang="en-US" sz="3600" b="1" i="1" dirty="0">
              <a:latin typeface="Times New Roman" pitchFamily="18" charset="0"/>
              <a:cs typeface="Times New Roman" pitchFamily="18" charset="0"/>
            </a:endParaRPr>
          </a:p>
          <a:p>
            <a:r>
              <a:rPr lang="en-US" sz="3600" b="1" i="1" dirty="0">
                <a:latin typeface="Times New Roman" pitchFamily="18" charset="0"/>
                <a:cs typeface="Times New Roman" pitchFamily="18" charset="0"/>
              </a:rPr>
              <a:t> </a:t>
            </a:r>
            <a:r>
              <a:rPr lang="vi-VN" sz="3600" dirty="0">
                <a:solidFill>
                  <a:srgbClr val="FF0000"/>
                </a:solidFill>
                <a:latin typeface="+mj-lt"/>
              </a:rPr>
              <a:t>b) Cô giáo hỏi cả lớp        “ Các em đã chuẩn bị bài  trước khi đến lớp chưa</a:t>
            </a:r>
          </a:p>
        </p:txBody>
      </p:sp>
      <p:sp>
        <p:nvSpPr>
          <p:cNvPr id="139" name="Rounded Rectangle 138"/>
          <p:cNvSpPr/>
          <p:nvPr/>
        </p:nvSpPr>
        <p:spPr>
          <a:xfrm>
            <a:off x="4572000" y="3442795"/>
            <a:ext cx="533400" cy="497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Rounded Rectangle 140"/>
          <p:cNvSpPr/>
          <p:nvPr/>
        </p:nvSpPr>
        <p:spPr>
          <a:xfrm>
            <a:off x="7124700" y="4045668"/>
            <a:ext cx="495300" cy="4929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extBox 1"/>
          <p:cNvSpPr txBox="1"/>
          <p:nvPr/>
        </p:nvSpPr>
        <p:spPr>
          <a:xfrm>
            <a:off x="4648200" y="3355625"/>
            <a:ext cx="4572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9" name="TextBox 8"/>
          <p:cNvSpPr txBox="1"/>
          <p:nvPr/>
        </p:nvSpPr>
        <p:spPr>
          <a:xfrm>
            <a:off x="7162800" y="4063425"/>
            <a:ext cx="4572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81423733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413"/>
            <a:ext cx="9127770" cy="68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4"/>
          <p:cNvSpPr txBox="1">
            <a:spLocks noChangeArrowheads="1"/>
          </p:cNvSpPr>
          <p:nvPr/>
        </p:nvSpPr>
        <p:spPr bwMode="auto">
          <a:xfrm>
            <a:off x="487185" y="2735997"/>
            <a:ext cx="8153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5400" b="1" dirty="0" smtClean="0">
                <a:solidFill>
                  <a:srgbClr val="7030A0"/>
                </a:solidFill>
                <a:latin typeface="Times New Roman" pitchFamily="18" charset="0"/>
                <a:cs typeface="Times New Roman" pitchFamily="18" charset="0"/>
              </a:rPr>
              <a:t>DẤU HAI CHẤM</a:t>
            </a:r>
            <a:endParaRPr lang="en-US" sz="54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99340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 xmlns:a16="http://schemas.microsoft.com/office/drawing/2014/main" id="{5010F2A4-6D5F-4FD1-90F8-8BE5FEF27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485901"/>
            <a:ext cx="3260299" cy="3771899"/>
          </a:xfrm>
          <a:prstGeom prst="rect">
            <a:avLst/>
          </a:prstGeom>
        </p:spPr>
      </p:pic>
      <p:sp>
        <p:nvSpPr>
          <p:cNvPr id="6" name="Flowchart: Connector 5">
            <a:extLst>
              <a:ext uri="{FF2B5EF4-FFF2-40B4-BE49-F238E27FC236}">
                <a16:creationId xmlns="" xmlns:a16="http://schemas.microsoft.com/office/drawing/2014/main" id="{F5CB33DB-D162-4A1A-916A-73E7F400E05D}"/>
              </a:ext>
            </a:extLst>
          </p:cNvPr>
          <p:cNvSpPr/>
          <p:nvPr/>
        </p:nvSpPr>
        <p:spPr>
          <a:xfrm>
            <a:off x="381000" y="2432690"/>
            <a:ext cx="2235177" cy="2009775"/>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MỤC TIÊU</a:t>
            </a:r>
            <a:endParaRPr lang="vi-VN" sz="4800" b="1" dirty="0">
              <a:effectLst>
                <a:outerShdw blurRad="38100" dist="38100" dir="2700000" algn="tl">
                  <a:srgbClr val="000000">
                    <a:alpha val="43137"/>
                  </a:srgbClr>
                </a:outerShdw>
              </a:effectLst>
            </a:endParaRPr>
          </a:p>
        </p:txBody>
      </p:sp>
      <p:sp>
        <p:nvSpPr>
          <p:cNvPr id="8" name="Flowchart: Connector 7">
            <a:extLst>
              <a:ext uri="{FF2B5EF4-FFF2-40B4-BE49-F238E27FC236}">
                <a16:creationId xmlns="" xmlns:a16="http://schemas.microsoft.com/office/drawing/2014/main" id="{F73CDFB9-9A11-41E6-9393-C1C3D800A701}"/>
              </a:ext>
            </a:extLst>
          </p:cNvPr>
          <p:cNvSpPr/>
          <p:nvPr/>
        </p:nvSpPr>
        <p:spPr>
          <a:xfrm>
            <a:off x="2175051" y="2286000"/>
            <a:ext cx="185738" cy="247650"/>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 xmlns:a16="http://schemas.microsoft.com/office/drawing/2014/main" id="{C4376E94-D67C-4079-9670-C6006EB6FC4D}"/>
              </a:ext>
            </a:extLst>
          </p:cNvPr>
          <p:cNvSpPr/>
          <p:nvPr/>
        </p:nvSpPr>
        <p:spPr>
          <a:xfrm>
            <a:off x="2324849" y="1466850"/>
            <a:ext cx="1800225" cy="857250"/>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 name="Flowchart: Connector 17">
            <a:extLst>
              <a:ext uri="{FF2B5EF4-FFF2-40B4-BE49-F238E27FC236}">
                <a16:creationId xmlns="" xmlns:a16="http://schemas.microsoft.com/office/drawing/2014/main" id="{381F2037-BBD5-4252-B4AE-A2C7423ED04D}"/>
              </a:ext>
            </a:extLst>
          </p:cNvPr>
          <p:cNvSpPr/>
          <p:nvPr/>
        </p:nvSpPr>
        <p:spPr>
          <a:xfrm>
            <a:off x="2430439" y="3248025"/>
            <a:ext cx="185738" cy="247650"/>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1" name="Straight Connector 20">
            <a:extLst>
              <a:ext uri="{FF2B5EF4-FFF2-40B4-BE49-F238E27FC236}">
                <a16:creationId xmlns="" xmlns:a16="http://schemas.microsoft.com/office/drawing/2014/main" id="{BD8E40B9-C473-4558-92BE-B634E2A65CC7}"/>
              </a:ext>
            </a:extLst>
          </p:cNvPr>
          <p:cNvCxnSpPr>
            <a:cxnSpLocks/>
          </p:cNvCxnSpPr>
          <p:nvPr/>
        </p:nvCxnSpPr>
        <p:spPr>
          <a:xfrm>
            <a:off x="2616177" y="3390900"/>
            <a:ext cx="15088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Flowchart: Connector 24">
            <a:extLst>
              <a:ext uri="{FF2B5EF4-FFF2-40B4-BE49-F238E27FC236}">
                <a16:creationId xmlns="" xmlns:a16="http://schemas.microsoft.com/office/drawing/2014/main" id="{E36F4806-292A-4DE4-927B-28D034F39970}"/>
              </a:ext>
            </a:extLst>
          </p:cNvPr>
          <p:cNvSpPr/>
          <p:nvPr/>
        </p:nvSpPr>
        <p:spPr>
          <a:xfrm>
            <a:off x="2182194" y="4276725"/>
            <a:ext cx="185738" cy="247650"/>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Freeform: Shape 27">
            <a:extLst>
              <a:ext uri="{FF2B5EF4-FFF2-40B4-BE49-F238E27FC236}">
                <a16:creationId xmlns="" xmlns:a16="http://schemas.microsoft.com/office/drawing/2014/main" id="{544D9F9F-B796-42B3-82EA-6CDB148C2F16}"/>
              </a:ext>
            </a:extLst>
          </p:cNvPr>
          <p:cNvSpPr/>
          <p:nvPr/>
        </p:nvSpPr>
        <p:spPr>
          <a:xfrm>
            <a:off x="2343150" y="4495800"/>
            <a:ext cx="1785938" cy="933450"/>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 name="Group 4"/>
          <p:cNvGrpSpPr/>
          <p:nvPr/>
        </p:nvGrpSpPr>
        <p:grpSpPr>
          <a:xfrm>
            <a:off x="4125073" y="228600"/>
            <a:ext cx="4904627" cy="2085975"/>
            <a:chOff x="4125073" y="228600"/>
            <a:chExt cx="4904627" cy="2085975"/>
          </a:xfrm>
        </p:grpSpPr>
        <p:grpSp>
          <p:nvGrpSpPr>
            <p:cNvPr id="16" name="Group 15">
              <a:extLst>
                <a:ext uri="{FF2B5EF4-FFF2-40B4-BE49-F238E27FC236}">
                  <a16:creationId xmlns="" xmlns:a16="http://schemas.microsoft.com/office/drawing/2014/main" id="{8CA25490-E103-41B4-8902-ED6B098EF8A0}"/>
                </a:ext>
              </a:extLst>
            </p:cNvPr>
            <p:cNvGrpSpPr/>
            <p:nvPr/>
          </p:nvGrpSpPr>
          <p:grpSpPr>
            <a:xfrm>
              <a:off x="4125073" y="228600"/>
              <a:ext cx="4904627" cy="2085975"/>
              <a:chOff x="5862048" y="676275"/>
              <a:chExt cx="6539502" cy="1695450"/>
            </a:xfrm>
          </p:grpSpPr>
          <p:sp>
            <p:nvSpPr>
              <p:cNvPr id="14" name="Rectangle: Rounded Corners 13">
                <a:extLst>
                  <a:ext uri="{FF2B5EF4-FFF2-40B4-BE49-F238E27FC236}">
                    <a16:creationId xmlns="" xmlns:a16="http://schemas.microsoft.com/office/drawing/2014/main" id="{0FC4A381-9CA8-4800-B201-7F024E6946BE}"/>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lowchart: Connector 14">
                <a:extLst>
                  <a:ext uri="{FF2B5EF4-FFF2-40B4-BE49-F238E27FC236}">
                    <a16:creationId xmlns="" xmlns:a16="http://schemas.microsoft.com/office/drawing/2014/main" id="{DEF2CE33-8BDF-4506-A754-B9B638AAEF9F}"/>
                  </a:ext>
                </a:extLst>
              </p:cNvPr>
              <p:cNvSpPr/>
              <p:nvPr/>
            </p:nvSpPr>
            <p:spPr>
              <a:xfrm>
                <a:off x="6090942" y="952500"/>
                <a:ext cx="1143000" cy="1143000"/>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1</a:t>
                </a:r>
                <a:endParaRPr lang="vi-VN" sz="4000" dirty="0"/>
              </a:p>
            </p:txBody>
          </p:sp>
        </p:grpSp>
        <p:sp>
          <p:nvSpPr>
            <p:cNvPr id="2" name="Rectangle 1"/>
            <p:cNvSpPr/>
            <p:nvPr/>
          </p:nvSpPr>
          <p:spPr>
            <a:xfrm>
              <a:off x="5005016" y="351520"/>
              <a:ext cx="3986584" cy="1938992"/>
            </a:xfrm>
            <a:prstGeom prst="rect">
              <a:avLst/>
            </a:prstGeom>
          </p:spPr>
          <p:txBody>
            <a:bodyPr wrap="square">
              <a:spAutoFit/>
            </a:bodyPr>
            <a:lstStyle/>
            <a:p>
              <a:r>
                <a:rPr lang="en-US" sz="2000" b="1" dirty="0" smtClean="0">
                  <a:latin typeface="Times New Roman" pitchFamily="18" charset="0"/>
                  <a:cs typeface="Times New Roman" pitchFamily="18" charset="0"/>
                </a:rPr>
                <a:t>-</a:t>
              </a:r>
              <a:r>
                <a:rPr lang="vi-VN" sz="2000" b="1" dirty="0" smtClean="0">
                  <a:latin typeface="Times New Roman" pitchFamily="18" charset="0"/>
                  <a:cs typeface="Times New Roman" pitchFamily="18" charset="0"/>
                </a:rPr>
                <a:t>Hiểu </a:t>
              </a:r>
              <a:r>
                <a:rPr lang="vi-VN" sz="2000" b="1" dirty="0">
                  <a:latin typeface="Times New Roman" pitchFamily="18" charset="0"/>
                  <a:cs typeface="Times New Roman" pitchFamily="18" charset="0"/>
                </a:rPr>
                <a:t>tác dụng của dấu hai chấm trong câu.</a:t>
              </a:r>
              <a:endParaRPr lang="en-US" sz="2000" b="1" dirty="0">
                <a:latin typeface="Times New Roman" pitchFamily="18" charset="0"/>
                <a:cs typeface="Times New Roman" pitchFamily="18" charset="0"/>
              </a:endParaRPr>
            </a:p>
            <a:p>
              <a:r>
                <a:rPr lang="vi-VN" sz="2000" b="1" dirty="0">
                  <a:latin typeface="Times New Roman" pitchFamily="18" charset="0"/>
                  <a:cs typeface="Times New Roman" pitchFamily="18" charset="0"/>
                </a:rPr>
                <a:t>- Nhận biết tác dụng của dấu hai chấm.</a:t>
              </a:r>
              <a:endParaRPr lang="en-US" sz="2000" b="1" dirty="0">
                <a:latin typeface="Times New Roman" pitchFamily="18" charset="0"/>
                <a:cs typeface="Times New Roman" pitchFamily="18" charset="0"/>
              </a:endParaRPr>
            </a:p>
            <a:p>
              <a:r>
                <a:rPr lang="vi-VN" sz="2000" b="1" dirty="0">
                  <a:latin typeface="Times New Roman" pitchFamily="18" charset="0"/>
                  <a:cs typeface="Times New Roman" pitchFamily="18" charset="0"/>
                </a:rPr>
                <a:t>- Biết dùng dấu hai chấm khi viết văn </a:t>
              </a:r>
              <a:endParaRPr lang="en-US" sz="2000" b="1" dirty="0">
                <a:latin typeface="Times New Roman" pitchFamily="18" charset="0"/>
                <a:cs typeface="Times New Roman" pitchFamily="18" charset="0"/>
              </a:endParaRPr>
            </a:p>
          </p:txBody>
        </p:sp>
      </p:grpSp>
      <p:grpSp>
        <p:nvGrpSpPr>
          <p:cNvPr id="7" name="Group 6"/>
          <p:cNvGrpSpPr/>
          <p:nvPr/>
        </p:nvGrpSpPr>
        <p:grpSpPr>
          <a:xfrm>
            <a:off x="4125072" y="2543175"/>
            <a:ext cx="4904627" cy="1695450"/>
            <a:chOff x="4125072" y="2543175"/>
            <a:chExt cx="4904627" cy="1695450"/>
          </a:xfrm>
        </p:grpSpPr>
        <p:grpSp>
          <p:nvGrpSpPr>
            <p:cNvPr id="22" name="Group 21">
              <a:extLst>
                <a:ext uri="{FF2B5EF4-FFF2-40B4-BE49-F238E27FC236}">
                  <a16:creationId xmlns="" xmlns:a16="http://schemas.microsoft.com/office/drawing/2014/main" id="{674F9989-CB9E-4524-8175-0AAAA2F6F063}"/>
                </a:ext>
              </a:extLst>
            </p:cNvPr>
            <p:cNvGrpSpPr/>
            <p:nvPr/>
          </p:nvGrpSpPr>
          <p:grpSpPr>
            <a:xfrm>
              <a:off x="4125072" y="2543175"/>
              <a:ext cx="4904627" cy="1695450"/>
              <a:chOff x="5862048" y="676275"/>
              <a:chExt cx="6539502" cy="1695450"/>
            </a:xfrm>
          </p:grpSpPr>
          <p:sp>
            <p:nvSpPr>
              <p:cNvPr id="23" name="Rectangle: Rounded Corners 22">
                <a:extLst>
                  <a:ext uri="{FF2B5EF4-FFF2-40B4-BE49-F238E27FC236}">
                    <a16:creationId xmlns="" xmlns:a16="http://schemas.microsoft.com/office/drawing/2014/main" id="{C75F9EF8-FA75-4284-9B32-A058F472DA4C}"/>
                  </a:ext>
                </a:extLst>
              </p:cNvPr>
              <p:cNvSpPr/>
              <p:nvPr/>
            </p:nvSpPr>
            <p:spPr>
              <a:xfrm>
                <a:off x="5862048" y="676275"/>
                <a:ext cx="6539502" cy="169545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Flowchart: Connector 23">
                <a:extLst>
                  <a:ext uri="{FF2B5EF4-FFF2-40B4-BE49-F238E27FC236}">
                    <a16:creationId xmlns="" xmlns:a16="http://schemas.microsoft.com/office/drawing/2014/main" id="{DD5EA61A-73B9-4EA6-9DC8-0FFDF4EF6B1A}"/>
                  </a:ext>
                </a:extLst>
              </p:cNvPr>
              <p:cNvSpPr/>
              <p:nvPr/>
            </p:nvSpPr>
            <p:spPr>
              <a:xfrm>
                <a:off x="6090942" y="952500"/>
                <a:ext cx="1143000" cy="1143000"/>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2</a:t>
                </a:r>
                <a:endParaRPr lang="vi-VN" sz="4000" dirty="0"/>
              </a:p>
            </p:txBody>
          </p:sp>
        </p:grpSp>
        <p:sp>
          <p:nvSpPr>
            <p:cNvPr id="3" name="Rectangle 2"/>
            <p:cNvSpPr/>
            <p:nvPr/>
          </p:nvSpPr>
          <p:spPr>
            <a:xfrm>
              <a:off x="5257799" y="3002904"/>
              <a:ext cx="3605585" cy="707886"/>
            </a:xfrm>
            <a:prstGeom prst="rect">
              <a:avLst/>
            </a:prstGeom>
          </p:spPr>
          <p:txBody>
            <a:bodyPr wrap="square">
              <a:spAutoFit/>
            </a:bodyPr>
            <a:lstStyle/>
            <a:p>
              <a:r>
                <a:rPr lang="en-US" sz="2000" b="1" dirty="0">
                  <a:latin typeface="Times New Roman" pitchFamily="18" charset="0"/>
                  <a:cs typeface="Times New Roman" pitchFamily="18" charset="0"/>
                </a:rPr>
                <a:t>H</a:t>
              </a:r>
              <a:r>
                <a:rPr lang="vi-VN" sz="2000" b="1" dirty="0" smtClean="0">
                  <a:latin typeface="Times New Roman" pitchFamily="18" charset="0"/>
                  <a:cs typeface="Times New Roman" pitchFamily="18" charset="0"/>
                </a:rPr>
                <a:t>ình </a:t>
              </a:r>
              <a:r>
                <a:rPr lang="vi-VN" sz="2000" b="1" dirty="0">
                  <a:latin typeface="Times New Roman" pitchFamily="18" charset="0"/>
                  <a:cs typeface="Times New Roman" pitchFamily="18" charset="0"/>
                </a:rPr>
                <a:t>thành năng lực tự học; năng lực giao tiếp và hợp </a:t>
              </a:r>
              <a:r>
                <a:rPr lang="vi-VN" sz="2000" b="1" dirty="0" smtClean="0">
                  <a:latin typeface="Times New Roman" pitchFamily="18" charset="0"/>
                  <a:cs typeface="Times New Roman" pitchFamily="18" charset="0"/>
                </a:rPr>
                <a:t>tác</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grpSp>
      <p:grpSp>
        <p:nvGrpSpPr>
          <p:cNvPr id="9" name="Group 8"/>
          <p:cNvGrpSpPr/>
          <p:nvPr/>
        </p:nvGrpSpPr>
        <p:grpSpPr>
          <a:xfrm>
            <a:off x="4125072" y="4581525"/>
            <a:ext cx="4904627" cy="1695450"/>
            <a:chOff x="4125072" y="4581525"/>
            <a:chExt cx="4904627" cy="1695450"/>
          </a:xfrm>
        </p:grpSpPr>
        <p:grpSp>
          <p:nvGrpSpPr>
            <p:cNvPr id="29" name="Group 28">
              <a:extLst>
                <a:ext uri="{FF2B5EF4-FFF2-40B4-BE49-F238E27FC236}">
                  <a16:creationId xmlns="" xmlns:a16="http://schemas.microsoft.com/office/drawing/2014/main" id="{669F9050-D5D4-4F05-8317-2548FEE4DBA2}"/>
                </a:ext>
              </a:extLst>
            </p:cNvPr>
            <p:cNvGrpSpPr/>
            <p:nvPr/>
          </p:nvGrpSpPr>
          <p:grpSpPr>
            <a:xfrm>
              <a:off x="4125072" y="4581525"/>
              <a:ext cx="4904627" cy="1695450"/>
              <a:chOff x="5862048" y="676275"/>
              <a:chExt cx="6539502" cy="1695450"/>
            </a:xfrm>
          </p:grpSpPr>
          <p:sp>
            <p:nvSpPr>
              <p:cNvPr id="30" name="Rectangle: Rounded Corners 29">
                <a:extLst>
                  <a:ext uri="{FF2B5EF4-FFF2-40B4-BE49-F238E27FC236}">
                    <a16:creationId xmlns="" xmlns:a16="http://schemas.microsoft.com/office/drawing/2014/main" id="{90261F55-FCEE-4E62-8B1F-00DC53C76233}"/>
                  </a:ext>
                </a:extLst>
              </p:cNvPr>
              <p:cNvSpPr/>
              <p:nvPr/>
            </p:nvSpPr>
            <p:spPr>
              <a:xfrm>
                <a:off x="5862048" y="676275"/>
                <a:ext cx="6539502" cy="169545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Flowchart: Connector 30">
                <a:extLst>
                  <a:ext uri="{FF2B5EF4-FFF2-40B4-BE49-F238E27FC236}">
                    <a16:creationId xmlns="" xmlns:a16="http://schemas.microsoft.com/office/drawing/2014/main" id="{3E3BEA3D-D3DD-46D3-A82E-9463D62B1246}"/>
                  </a:ext>
                </a:extLst>
              </p:cNvPr>
              <p:cNvSpPr/>
              <p:nvPr/>
            </p:nvSpPr>
            <p:spPr>
              <a:xfrm>
                <a:off x="6090942" y="952500"/>
                <a:ext cx="1143000" cy="1143000"/>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3</a:t>
                </a:r>
                <a:endParaRPr lang="vi-VN" sz="4000" dirty="0"/>
              </a:p>
            </p:txBody>
          </p:sp>
        </p:grpSp>
        <p:sp>
          <p:nvSpPr>
            <p:cNvPr id="4" name="Rectangle 3"/>
            <p:cNvSpPr/>
            <p:nvPr/>
          </p:nvSpPr>
          <p:spPr>
            <a:xfrm>
              <a:off x="5257799" y="5075307"/>
              <a:ext cx="3532806" cy="707886"/>
            </a:xfrm>
            <a:prstGeom prst="rect">
              <a:avLst/>
            </a:prstGeom>
          </p:spPr>
          <p:txBody>
            <a:bodyPr wrap="square">
              <a:spAutoFit/>
            </a:bodyPr>
            <a:lstStyle/>
            <a:p>
              <a:r>
                <a:rPr lang="nl-NL" sz="2000" b="1" dirty="0">
                  <a:latin typeface="Times New Roman" pitchFamily="18" charset="0"/>
                  <a:cs typeface="Times New Roman" pitchFamily="18" charset="0"/>
                </a:rPr>
                <a:t>Yêu thích môn học,</a:t>
              </a:r>
              <a:r>
                <a:rPr lang="vi-VN" sz="2000" b="1" dirty="0">
                  <a:latin typeface="Times New Roman" pitchFamily="18" charset="0"/>
                  <a:cs typeface="Times New Roman" pitchFamily="18" charset="0"/>
                </a:rPr>
                <a:t> hăng hái xây dựng bài.</a:t>
              </a:r>
              <a:endParaRPr lang="en-US" sz="20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104510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8" grpId="0" animBg="1"/>
      <p:bldP spid="25"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4916"/>
            <a:ext cx="91694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Rectangle 131"/>
          <p:cNvSpPr>
            <a:spLocks noChangeArrowheads="1"/>
          </p:cNvSpPr>
          <p:nvPr/>
        </p:nvSpPr>
        <p:spPr bwMode="auto">
          <a:xfrm>
            <a:off x="304800" y="44196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FF0000"/>
                </a:solidFill>
                <a:latin typeface=".VnTime" pitchFamily="34" charset="0"/>
              </a:rPr>
              <a:t> </a:t>
            </a:r>
            <a:endParaRPr lang="en-US" sz="2400">
              <a:solidFill>
                <a:schemeClr val="bg1"/>
              </a:solidFill>
              <a:latin typeface="UNI Chu truyen thong" pitchFamily="66" charset="0"/>
            </a:endParaRPr>
          </a:p>
        </p:txBody>
      </p:sp>
      <p:sp>
        <p:nvSpPr>
          <p:cNvPr id="133" name="Rectangle 131"/>
          <p:cNvSpPr txBox="1">
            <a:spLocks noChangeArrowheads="1"/>
          </p:cNvSpPr>
          <p:nvPr/>
        </p:nvSpPr>
        <p:spPr>
          <a:xfrm>
            <a:off x="152400" y="304800"/>
            <a:ext cx="8686800" cy="6370975"/>
          </a:xfrm>
          <a:prstGeom prst="rect">
            <a:avLst/>
          </a:prstGeom>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vi-VN" sz="2800" b="1" dirty="0">
                <a:solidFill>
                  <a:srgbClr val="FF0000"/>
                </a:solidFill>
              </a:rPr>
              <a:t> </a:t>
            </a:r>
            <a:r>
              <a:rPr lang="vi-VN" sz="3600" b="1" dirty="0">
                <a:solidFill>
                  <a:srgbClr val="FF0000"/>
                </a:solidFill>
                <a:latin typeface="+mj-lt"/>
              </a:rPr>
              <a:t>I/ Nhận xét: </a:t>
            </a:r>
            <a:r>
              <a:rPr lang="vi-VN" sz="3600" b="1" i="1" dirty="0">
                <a:solidFill>
                  <a:srgbClr val="FF0000"/>
                </a:solidFill>
                <a:latin typeface="+mj-lt"/>
              </a:rPr>
              <a:t> </a:t>
            </a:r>
            <a:r>
              <a:rPr lang="vi-VN" sz="3600" b="1" i="1" dirty="0">
                <a:solidFill>
                  <a:srgbClr val="7030A0"/>
                </a:solidFill>
                <a:latin typeface="+mj-lt"/>
              </a:rPr>
              <a:t>Trong các câu văn, câu thơ sau  đây, dấu hai chấm có tác dụng gì? </a:t>
            </a:r>
            <a:endParaRPr lang="en-US" sz="3600" b="1" i="1" dirty="0" smtClean="0">
              <a:solidFill>
                <a:srgbClr val="7030A0"/>
              </a:solidFill>
              <a:latin typeface="+mj-lt"/>
            </a:endParaRPr>
          </a:p>
          <a:p>
            <a:endParaRPr lang="vi-VN" sz="2800" i="1" dirty="0">
              <a:solidFill>
                <a:srgbClr val="7030A0"/>
              </a:solidFill>
              <a:latin typeface="+mj-lt"/>
            </a:endParaRPr>
          </a:p>
          <a:p>
            <a:r>
              <a:rPr lang="vi-VN" sz="2800" b="1" i="1" dirty="0">
                <a:latin typeface="+mj-lt"/>
              </a:rPr>
              <a:t>     </a:t>
            </a:r>
            <a:r>
              <a:rPr lang="vi-VN" sz="2800" b="1" dirty="0">
                <a:latin typeface="+mj-lt"/>
              </a:rPr>
              <a:t>a) Chủ tịch Hồ Chí Minh nói : “ Tôi chỉ có một ham muốn, ham muốn tột bậc , là làm sao cho nước ta hoàn toàn độc lập, dân ta hoàn toàn tự do, đồng bào ai cũng có cơm ăn, áo mặc, ai cũng được học hành.” Nguyện  vọng đó chi phối mọi ý nghĩ và hành động trong suốt cuộc đời của </a:t>
            </a:r>
            <a:r>
              <a:rPr lang="vi-VN" sz="2800" b="1" dirty="0" smtClean="0">
                <a:latin typeface="+mj-lt"/>
              </a:rPr>
              <a:t>người</a:t>
            </a:r>
            <a:r>
              <a:rPr lang="vi-VN" sz="2800" b="1" dirty="0">
                <a:latin typeface="+mj-lt"/>
              </a:rPr>
              <a:t>.                        </a:t>
            </a:r>
            <a:endParaRPr lang="en-US" sz="2800" b="1" dirty="0" smtClean="0">
              <a:latin typeface="+mj-lt"/>
            </a:endParaRPr>
          </a:p>
          <a:p>
            <a:pPr algn="r"/>
            <a:r>
              <a:rPr lang="vi-VN" sz="2800" i="1" dirty="0" smtClean="0">
                <a:latin typeface="+mj-lt"/>
              </a:rPr>
              <a:t> </a:t>
            </a:r>
            <a:r>
              <a:rPr lang="vi-VN" sz="2800" i="1" dirty="0">
                <a:solidFill>
                  <a:srgbClr val="002060"/>
                </a:solidFill>
                <a:latin typeface="+mj-lt"/>
              </a:rPr>
              <a:t>Theo: </a:t>
            </a:r>
            <a:r>
              <a:rPr lang="vi-VN" sz="2800" b="1" i="1" dirty="0" smtClean="0">
                <a:solidFill>
                  <a:srgbClr val="002060"/>
                </a:solidFill>
                <a:latin typeface="+mj-lt"/>
              </a:rPr>
              <a:t>Trường </a:t>
            </a:r>
            <a:r>
              <a:rPr lang="vi-VN" sz="2800" b="1" i="1" dirty="0">
                <a:solidFill>
                  <a:srgbClr val="002060"/>
                </a:solidFill>
                <a:latin typeface="+mj-lt"/>
              </a:rPr>
              <a:t>Chinh</a:t>
            </a:r>
          </a:p>
          <a:p>
            <a:r>
              <a:rPr lang="en-US" sz="2800" b="1" dirty="0">
                <a:latin typeface="+mj-lt"/>
              </a:rPr>
              <a:t>       </a:t>
            </a:r>
            <a:r>
              <a:rPr lang="en-US" sz="2800" b="1" dirty="0" smtClean="0">
                <a:latin typeface="+mj-lt"/>
              </a:rPr>
              <a:t>    </a:t>
            </a:r>
          </a:p>
          <a:p>
            <a:r>
              <a:rPr lang="en-US" sz="2800" b="1" dirty="0">
                <a:latin typeface="+mj-lt"/>
              </a:rPr>
              <a:t> </a:t>
            </a:r>
            <a:r>
              <a:rPr lang="en-US" sz="2800" b="1" dirty="0" smtClean="0">
                <a:latin typeface="+mj-lt"/>
              </a:rPr>
              <a:t>     </a:t>
            </a:r>
            <a:r>
              <a:rPr lang="en-US" sz="2800" b="1" dirty="0" smtClean="0">
                <a:solidFill>
                  <a:srgbClr val="C00000"/>
                </a:solidFill>
                <a:latin typeface="+mj-lt"/>
              </a:rPr>
              <a:t>b</a:t>
            </a:r>
            <a:r>
              <a:rPr lang="en-US" sz="2800" b="1" dirty="0">
                <a:solidFill>
                  <a:srgbClr val="C00000"/>
                </a:solidFill>
                <a:latin typeface="+mj-lt"/>
              </a:rPr>
              <a:t>) </a:t>
            </a:r>
            <a:r>
              <a:rPr lang="en-US" sz="2800" b="1" dirty="0" err="1">
                <a:solidFill>
                  <a:srgbClr val="C00000"/>
                </a:solidFill>
                <a:latin typeface="Times New Roman" pitchFamily="18" charset="0"/>
                <a:cs typeface="Times New Roman" pitchFamily="18" charset="0"/>
              </a:rPr>
              <a:t>Tôi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xoè</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cả</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hai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càng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ra</a:t>
            </a:r>
            <a:r>
              <a:rPr lang="en-US" sz="2800" b="1" dirty="0">
                <a:solidFill>
                  <a:srgbClr val="C00000"/>
                </a:solidFill>
                <a:latin typeface="Times New Roman" pitchFamily="18" charset="0"/>
                <a:cs typeface="Times New Roman" pitchFamily="18" charset="0"/>
              </a:rPr>
              <a:t> , </a:t>
            </a:r>
            <a:r>
              <a:rPr lang="en-US" sz="2800" b="1" dirty="0" err="1">
                <a:solidFill>
                  <a:srgbClr val="C00000"/>
                </a:solidFill>
                <a:latin typeface="Times New Roman" pitchFamily="18" charset="0"/>
                <a:cs typeface="Times New Roman" pitchFamily="18" charset="0"/>
              </a:rPr>
              <a:t>bảo</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chị</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Nhà</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Trò</a:t>
            </a:r>
            <a:r>
              <a:rPr lang="en-US" sz="2800" b="1" dirty="0">
                <a:solidFill>
                  <a:srgbClr val="C00000"/>
                </a:solidFill>
                <a:latin typeface="Times New Roman" pitchFamily="18" charset="0"/>
                <a:cs typeface="Times New Roman" pitchFamily="18" charset="0"/>
              </a:rPr>
              <a:t>:</a:t>
            </a:r>
          </a:p>
          <a:p>
            <a:r>
              <a:rPr lang="vi-VN" sz="2800" b="1" dirty="0">
                <a:solidFill>
                  <a:srgbClr val="C00000"/>
                </a:solidFill>
                <a:latin typeface="Times New Roman" pitchFamily="18" charset="0"/>
                <a:cs typeface="Times New Roman" pitchFamily="18" charset="0"/>
              </a:rPr>
              <a:t>        - Em đừng sợ. Hãy trở về cùng với tôi đây.</a:t>
            </a:r>
          </a:p>
          <a:p>
            <a:r>
              <a:rPr lang="en-US" sz="2800" i="1" dirty="0">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Tô</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Hoài</a:t>
            </a:r>
            <a:endParaRPr lang="en-US" sz="2800" b="1" dirty="0">
              <a:solidFill>
                <a:srgbClr val="002060"/>
              </a:solidFill>
              <a:latin typeface="Times New Roman" pitchFamily="18" charset="0"/>
              <a:cs typeface="Times New Roman"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blinds(horizontal)">
                                      <p:cBhvr>
                                        <p:cTn id="7" dur="500"/>
                                        <p:tgtEl>
                                          <p:spTgt spid="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
                                            <p:txEl>
                                              <p:pRg st="2" end="2"/>
                                            </p:txEl>
                                          </p:spTgt>
                                        </p:tgtEl>
                                        <p:attrNameLst>
                                          <p:attrName>style.visibility</p:attrName>
                                        </p:attrNameLst>
                                      </p:cBhvr>
                                      <p:to>
                                        <p:strVal val="visible"/>
                                      </p:to>
                                    </p:set>
                                    <p:animEffect transition="in" filter="blinds(horizontal)">
                                      <p:cBhvr>
                                        <p:cTn id="12" dur="500"/>
                                        <p:tgtEl>
                                          <p:spTgt spid="1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
                                            <p:txEl>
                                              <p:pRg st="3" end="3"/>
                                            </p:txEl>
                                          </p:spTgt>
                                        </p:tgtEl>
                                        <p:attrNameLst>
                                          <p:attrName>style.visibility</p:attrName>
                                        </p:attrNameLst>
                                      </p:cBhvr>
                                      <p:to>
                                        <p:strVal val="visible"/>
                                      </p:to>
                                    </p:set>
                                    <p:animEffect transition="in" filter="blinds(horizontal)">
                                      <p:cBhvr>
                                        <p:cTn id="17" dur="500"/>
                                        <p:tgtEl>
                                          <p:spTgt spid="13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
                                            <p:txEl>
                                              <p:pRg st="4" end="4"/>
                                            </p:txEl>
                                          </p:spTgt>
                                        </p:tgtEl>
                                        <p:attrNameLst>
                                          <p:attrName>style.visibility</p:attrName>
                                        </p:attrNameLst>
                                      </p:cBhvr>
                                      <p:to>
                                        <p:strVal val="visible"/>
                                      </p:to>
                                    </p:set>
                                    <p:animEffect transition="in" filter="blinds(horizontal)">
                                      <p:cBhvr>
                                        <p:cTn id="22" dur="500"/>
                                        <p:tgtEl>
                                          <p:spTgt spid="13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3">
                                            <p:txEl>
                                              <p:pRg st="5" end="5"/>
                                            </p:txEl>
                                          </p:spTgt>
                                        </p:tgtEl>
                                        <p:attrNameLst>
                                          <p:attrName>style.visibility</p:attrName>
                                        </p:attrNameLst>
                                      </p:cBhvr>
                                      <p:to>
                                        <p:strVal val="visible"/>
                                      </p:to>
                                    </p:set>
                                    <p:animEffect transition="in" filter="blinds(horizontal)">
                                      <p:cBhvr>
                                        <p:cTn id="27" dur="500"/>
                                        <p:tgtEl>
                                          <p:spTgt spid="13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3">
                                            <p:txEl>
                                              <p:pRg st="6" end="6"/>
                                            </p:txEl>
                                          </p:spTgt>
                                        </p:tgtEl>
                                        <p:attrNameLst>
                                          <p:attrName>style.visibility</p:attrName>
                                        </p:attrNameLst>
                                      </p:cBhvr>
                                      <p:to>
                                        <p:strVal val="visible"/>
                                      </p:to>
                                    </p:set>
                                    <p:animEffect transition="in" filter="blinds(horizontal)">
                                      <p:cBhvr>
                                        <p:cTn id="32" dur="500"/>
                                        <p:tgtEl>
                                          <p:spTgt spid="13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3">
                                            <p:txEl>
                                              <p:pRg st="7" end="7"/>
                                            </p:txEl>
                                          </p:spTgt>
                                        </p:tgtEl>
                                        <p:attrNameLst>
                                          <p:attrName>style.visibility</p:attrName>
                                        </p:attrNameLst>
                                      </p:cBhvr>
                                      <p:to>
                                        <p:strVal val="visible"/>
                                      </p:to>
                                    </p:set>
                                    <p:animEffect transition="in" filter="blinds(horizontal)">
                                      <p:cBhvr>
                                        <p:cTn id="37" dur="500"/>
                                        <p:tgtEl>
                                          <p:spTgt spid="13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Rectangle 131"/>
          <p:cNvSpPr>
            <a:spLocks noChangeArrowheads="1"/>
          </p:cNvSpPr>
          <p:nvPr/>
        </p:nvSpPr>
        <p:spPr bwMode="auto">
          <a:xfrm>
            <a:off x="381000" y="12954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FF0000"/>
                </a:solidFill>
                <a:latin typeface=".VnTime" pitchFamily="34" charset="0"/>
              </a:rPr>
              <a:t> </a:t>
            </a:r>
            <a:endParaRPr lang="en-US" sz="2400">
              <a:solidFill>
                <a:schemeClr val="bg1"/>
              </a:solidFill>
              <a:latin typeface="UNI Chu truyen thong" pitchFamily="66" charset="0"/>
            </a:endParaRPr>
          </a:p>
        </p:txBody>
      </p:sp>
      <p:sp>
        <p:nvSpPr>
          <p:cNvPr id="133" name="Title 132"/>
          <p:cNvSpPr>
            <a:spLocks noGrp="1"/>
          </p:cNvSpPr>
          <p:nvPr>
            <p:ph type="title"/>
          </p:nvPr>
        </p:nvSpPr>
        <p:spPr>
          <a:xfrm>
            <a:off x="381000" y="1108587"/>
            <a:ext cx="8229600" cy="762000"/>
          </a:xfrm>
        </p:spPr>
        <p:txBody>
          <a:bodyPr>
            <a:noAutofit/>
          </a:bodyPr>
          <a:lstStyle/>
          <a:p>
            <a:pPr algn="l"/>
            <a:r>
              <a:rPr lang="en-US" sz="3200" b="1" dirty="0" smtClean="0">
                <a:solidFill>
                  <a:srgbClr val="FF0000"/>
                </a:solidFill>
                <a:latin typeface="Times New Roman" pitchFamily="18" charset="0"/>
                <a:cs typeface="Times New Roman" pitchFamily="18" charset="0"/>
              </a:rPr>
              <a:t>c</a:t>
            </a:r>
            <a:r>
              <a:rPr lang="vi-VN" sz="3200" b="1" dirty="0">
                <a:latin typeface="Times New Roman" pitchFamily="18" charset="0"/>
                <a:cs typeface="Times New Roman" pitchFamily="18" charset="0"/>
              </a:rPr>
              <a:t>)                   Bà </a:t>
            </a:r>
            <a:r>
              <a:rPr lang="vi-VN" sz="3200" b="1" dirty="0" smtClean="0">
                <a:latin typeface="Times New Roman" pitchFamily="18" charset="0"/>
                <a:cs typeface="Times New Roman" pitchFamily="18" charset="0"/>
              </a:rPr>
              <a:t>thương </a:t>
            </a:r>
            <a:r>
              <a:rPr lang="vi-VN" sz="3200" b="1" dirty="0">
                <a:latin typeface="Times New Roman" pitchFamily="18" charset="0"/>
                <a:cs typeface="Times New Roman" pitchFamily="18" charset="0"/>
              </a:rPr>
              <a:t>không muốn bán</a:t>
            </a:r>
            <a:br>
              <a:rPr lang="vi-VN" sz="3200" b="1" dirty="0">
                <a:latin typeface="Times New Roman" pitchFamily="18" charset="0"/>
                <a:cs typeface="Times New Roman" pitchFamily="18" charset="0"/>
              </a:rPr>
            </a:br>
            <a:r>
              <a:rPr lang="vi-VN" sz="3200" b="1" dirty="0">
                <a:latin typeface="Times New Roman" pitchFamily="18" charset="0"/>
                <a:cs typeface="Times New Roman" pitchFamily="18" charset="0"/>
              </a:rPr>
              <a:t>                      Bèn  thả vào trong chum.</a:t>
            </a:r>
            <a:endParaRPr lang="en-US" sz="3200" b="1" dirty="0" smtClean="0">
              <a:solidFill>
                <a:srgbClr val="FF0000"/>
              </a:solidFill>
              <a:latin typeface="Times New Roman" pitchFamily="18" charset="0"/>
              <a:cs typeface="Times New Roman" pitchFamily="18" charset="0"/>
            </a:endParaRPr>
          </a:p>
        </p:txBody>
      </p:sp>
      <p:sp>
        <p:nvSpPr>
          <p:cNvPr id="134" name="Title 132"/>
          <p:cNvSpPr txBox="1">
            <a:spLocks/>
          </p:cNvSpPr>
          <p:nvPr/>
        </p:nvSpPr>
        <p:spPr>
          <a:xfrm>
            <a:off x="211394" y="1981200"/>
            <a:ext cx="7772400" cy="3200400"/>
          </a:xfrm>
          <a:prstGeom prst="rect">
            <a:avLst/>
          </a:prstGeom>
        </p:spPr>
        <p:txBody>
          <a:bodyPr anchor="ctr">
            <a:normAutofit lnSpcReduction="10000"/>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dirty="0" smtClean="0">
                <a:solidFill>
                  <a:srgbClr val="FFFF00"/>
                </a:solidFill>
                <a:latin typeface=".VnTime" pitchFamily="34" charset="0"/>
              </a:rPr>
              <a:t>                           </a:t>
            </a:r>
            <a:r>
              <a:rPr lang="vi-VN" sz="3200" b="1" dirty="0" smtClean="0">
                <a:latin typeface="Times New Roman" pitchFamily="18" charset="0"/>
                <a:cs typeface="Times New Roman" pitchFamily="18" charset="0"/>
              </a:rPr>
              <a:t>Rồi  </a:t>
            </a:r>
            <a:r>
              <a:rPr lang="vi-VN" sz="3200" b="1" dirty="0">
                <a:latin typeface="Times New Roman" pitchFamily="18" charset="0"/>
                <a:cs typeface="Times New Roman" pitchFamily="18" charset="0"/>
              </a:rPr>
              <a:t>bà lại đi làm</a:t>
            </a:r>
          </a:p>
          <a:p>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lạ</a:t>
            </a:r>
            <a:r>
              <a:rPr lang="en-US" sz="3200" b="1" dirty="0">
                <a:latin typeface="Times New Roman" pitchFamily="18" charset="0"/>
                <a:cs typeface="Times New Roman" pitchFamily="18" charset="0"/>
              </a:rPr>
              <a:t>:</a:t>
            </a:r>
          </a:p>
          <a:p>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quá</a:t>
            </a:r>
            <a:endParaRPr lang="en-US" sz="3200" b="1" dirty="0">
              <a:latin typeface="Times New Roman" pitchFamily="18" charset="0"/>
              <a:cs typeface="Times New Roman" pitchFamily="18" charset="0"/>
            </a:endParaRPr>
          </a:p>
          <a:p>
            <a:r>
              <a:rPr lang="vi-VN" sz="3200" b="1" dirty="0">
                <a:latin typeface="Times New Roman" pitchFamily="18" charset="0"/>
                <a:cs typeface="Times New Roman" pitchFamily="18" charset="0"/>
              </a:rPr>
              <a:t>                        Đàn lợn đã </a:t>
            </a:r>
            <a:r>
              <a:rPr lang="vi-VN" sz="3200" b="1" dirty="0" smtClean="0">
                <a:latin typeface="Times New Roman" pitchFamily="18" charset="0"/>
                <a:cs typeface="Times New Roman" pitchFamily="18" charset="0"/>
              </a:rPr>
              <a:t>được </a:t>
            </a:r>
            <a:r>
              <a:rPr lang="vi-VN" sz="3200" b="1" dirty="0">
                <a:latin typeface="Times New Roman" pitchFamily="18" charset="0"/>
                <a:cs typeface="Times New Roman" pitchFamily="18" charset="0"/>
              </a:rPr>
              <a:t>ăn</a:t>
            </a:r>
          </a:p>
          <a:p>
            <a:r>
              <a:rPr lang="vi-VN" sz="3200" b="1" dirty="0">
                <a:latin typeface="Times New Roman" pitchFamily="18" charset="0"/>
                <a:cs typeface="Times New Roman" pitchFamily="18" charset="0"/>
              </a:rPr>
              <a:t>                        Cơn </a:t>
            </a:r>
            <a:r>
              <a:rPr lang="vi-VN" sz="3200" b="1" dirty="0" smtClean="0">
                <a:latin typeface="Times New Roman" pitchFamily="18" charset="0"/>
                <a:cs typeface="Times New Roman" pitchFamily="18" charset="0"/>
              </a:rPr>
              <a:t>nước </a:t>
            </a:r>
            <a:r>
              <a:rPr lang="vi-VN" sz="3200" b="1" dirty="0">
                <a:latin typeface="Times New Roman" pitchFamily="18" charset="0"/>
                <a:cs typeface="Times New Roman" pitchFamily="18" charset="0"/>
              </a:rPr>
              <a:t>nấu tinh </a:t>
            </a:r>
            <a:r>
              <a:rPr lang="vi-VN" sz="3200" b="1" dirty="0" smtClean="0">
                <a:latin typeface="Times New Roman" pitchFamily="18" charset="0"/>
                <a:cs typeface="Times New Roman" pitchFamily="18" charset="0"/>
              </a:rPr>
              <a:t>tươm</a:t>
            </a:r>
            <a:endParaRPr lang="vi-VN" sz="3200" b="1" dirty="0">
              <a:latin typeface="Times New Roman" pitchFamily="18" charset="0"/>
              <a:cs typeface="Times New Roman" pitchFamily="18" charset="0"/>
            </a:endParaRPr>
          </a:p>
          <a:p>
            <a:r>
              <a:rPr lang="vi-VN"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Vườn </a:t>
            </a:r>
            <a:r>
              <a:rPr lang="vi-VN" sz="3200" b="1" dirty="0">
                <a:latin typeface="Times New Roman" pitchFamily="18" charset="0"/>
                <a:cs typeface="Times New Roman" pitchFamily="18" charset="0"/>
              </a:rPr>
              <a:t>rau </a:t>
            </a:r>
            <a:r>
              <a:rPr lang="vi-VN" sz="3200" b="1" dirty="0" smtClean="0">
                <a:latin typeface="Times New Roman" pitchFamily="18" charset="0"/>
                <a:cs typeface="Times New Roman" pitchFamily="18" charset="0"/>
              </a:rPr>
              <a:t>tươi </a:t>
            </a:r>
            <a:r>
              <a:rPr lang="vi-VN" sz="3200" b="1" dirty="0">
                <a:latin typeface="Times New Roman" pitchFamily="18" charset="0"/>
                <a:cs typeface="Times New Roman" pitchFamily="18" charset="0"/>
              </a:rPr>
              <a:t>sạch cỏ</a:t>
            </a:r>
          </a:p>
          <a:p>
            <a:pPr algn="r"/>
            <a:r>
              <a:rPr lang="en-US" sz="2800" b="1" dirty="0">
                <a:solidFill>
                  <a:srgbClr val="FF0000"/>
                </a:solidFill>
              </a:rPr>
              <a:t>                                        </a:t>
            </a:r>
            <a:r>
              <a:rPr lang="en-US" sz="2800" b="1" i="1" dirty="0" err="1">
                <a:solidFill>
                  <a:srgbClr val="FF0000"/>
                </a:solidFill>
              </a:rPr>
              <a:t>Phan</a:t>
            </a:r>
            <a:r>
              <a:rPr lang="en-US" sz="2800" b="1" i="1" dirty="0">
                <a:solidFill>
                  <a:srgbClr val="FF0000"/>
                </a:solidFill>
              </a:rPr>
              <a:t> </a:t>
            </a:r>
            <a:r>
              <a:rPr lang="en-US" sz="2800" b="1" i="1" dirty="0" err="1">
                <a:solidFill>
                  <a:srgbClr val="FF0000"/>
                </a:solidFill>
              </a:rPr>
              <a:t>Thị</a:t>
            </a:r>
            <a:r>
              <a:rPr lang="en-US" sz="2800" b="1" i="1" dirty="0">
                <a:solidFill>
                  <a:srgbClr val="FF0000"/>
                </a:solidFill>
              </a:rPr>
              <a:t> </a:t>
            </a:r>
            <a:r>
              <a:rPr lang="en-US" sz="2800" b="1" i="1" dirty="0" err="1">
                <a:solidFill>
                  <a:srgbClr val="FF0000"/>
                </a:solidFill>
              </a:rPr>
              <a:t>Thanh</a:t>
            </a:r>
            <a:r>
              <a:rPr lang="en-US" sz="2800" b="1" i="1" dirty="0">
                <a:solidFill>
                  <a:srgbClr val="FF0000"/>
                </a:solidFill>
              </a:rPr>
              <a:t> </a:t>
            </a:r>
            <a:r>
              <a:rPr lang="en-US" sz="2800" b="1" i="1" dirty="0" err="1">
                <a:solidFill>
                  <a:srgbClr val="FF0000"/>
                </a:solidFill>
              </a:rPr>
              <a:t>Nhàn</a:t>
            </a:r>
            <a:endParaRPr lang="en-US" sz="2800" b="1" dirty="0">
              <a:solidFill>
                <a:srgbClr val="FF0000"/>
              </a:solidFill>
            </a:endParaRPr>
          </a:p>
        </p:txBody>
      </p:sp>
    </p:spTree>
  </p:cSld>
  <p:clrMapOvr>
    <a:masterClrMapping/>
  </p:clrMapOvr>
  <p:transition spd="med">
    <p:diamon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69&quot;/&gt;&lt;/object&gt;&lt;object type=&quot;3&quot; unique_id=&quot;10004&quot;&gt;&lt;property id=&quot;20148&quot; value=&quot;5&quot;/&gt;&lt;property id=&quot;20300&quot; value=&quot;Slide 2&quot;/&gt;&lt;property id=&quot;20307&quot; value=&quot;272&quot;/&gt;&lt;/object&gt;&lt;object type=&quot;3&quot; unique_id=&quot;10005&quot;&gt;&lt;property id=&quot;20148&quot; value=&quot;5&quot;/&gt;&lt;property id=&quot;20300&quot; value=&quot;Slide 3&quot;/&gt;&lt;property id=&quot;20307&quot; value=&quot;282&quot;/&gt;&lt;/object&gt;&lt;object type=&quot;3&quot; unique_id=&quot;10006&quot;&gt;&lt;property id=&quot;20148&quot; value=&quot;5&quot;/&gt;&lt;property id=&quot;20300&quot; value=&quot;Slide 4&quot;/&gt;&lt;property id=&quot;20307&quot; value=&quot;284&quot;/&gt;&lt;/object&gt;&lt;object type=&quot;3&quot; unique_id=&quot;10007&quot;&gt;&lt;property id=&quot;20148&quot; value=&quot;5&quot;/&gt;&lt;property id=&quot;20300&quot; value=&quot;Slide 5&quot;/&gt;&lt;property id=&quot;20307&quot; value=&quot;286&quot;/&gt;&lt;/object&gt;&lt;object type=&quot;3&quot; unique_id=&quot;10008&quot;&gt;&lt;property id=&quot;20148&quot; value=&quot;5&quot;/&gt;&lt;property id=&quot;20300&quot; value=&quot;Slide 6 - &amp;quot;Luyện từ và c©u &amp;#x0D;&amp;#x0A;DÊu hai chÊm                                                                  &amp;quot;&quot;/&gt;&lt;property id=&quot;20307&quot; value=&quot;290&quot;/&gt;&lt;/object&gt;&lt;object type=&quot;3&quot; unique_id=&quot;10009&quot;&gt;&lt;property id=&quot;20148&quot; value=&quot;5&quot;/&gt;&lt;property id=&quot;20300&quot; value=&quot;Slide 7 - &amp;quot;c)                   Bµ th­¬ng kh«ng muèn b¸n&amp;#x0D;&amp;#x0A;                      BÌn  th¶ vµo trong chum.&amp;quot;&quot;/&gt;&lt;property id=&quot;20307&quot; value=&quot;298&quot;/&gt;&lt;/object&gt;&lt;object type=&quot;3&quot; unique_id=&quot;10010&quot;&gt;&lt;property id=&quot;20148&quot; value=&quot;5&quot;/&gt;&lt;property id=&quot;20300&quot; value=&quot;Slide 8&quot;/&gt;&lt;property id=&quot;20307&quot; value=&quot;302&quot;/&gt;&lt;/object&gt;&lt;object type=&quot;3&quot; unique_id=&quot;10011&quot;&gt;&lt;property id=&quot;20148&quot; value=&quot;5&quot;/&gt;&lt;property id=&quot;20300&quot; value=&quot;Slide 9&quot;/&gt;&lt;property id=&quot;20307&quot; value=&quot;304&quot;/&gt;&lt;/object&gt;&lt;object type=&quot;3&quot; unique_id=&quot;10012&quot;&gt;&lt;property id=&quot;20148&quot; value=&quot;5&quot;/&gt;&lt;property id=&quot;20300&quot; value=&quot;Slide 10&quot;/&gt;&lt;property id=&quot;20307&quot; value=&quot;306&quot;/&gt;&lt;/object&gt;&lt;object type=&quot;3&quot; unique_id=&quot;10013&quot;&gt;&lt;property id=&quot;20148&quot; value=&quot;5&quot;/&gt;&lt;property id=&quot;20300&quot; value=&quot;Slide 11&quot;/&gt;&lt;property id=&quot;20307&quot; value=&quot;296&quot;/&gt;&lt;/object&gt;&lt;object type=&quot;3&quot; unique_id=&quot;10014&quot;&gt;&lt;property id=&quot;20148&quot; value=&quot;5&quot;/&gt;&lt;property id=&quot;20300&quot; value=&quot;Slide 12&quot;/&gt;&lt;property id=&quot;20307&quot; value=&quot;295&quot;/&gt;&lt;/object&gt;&lt;object type=&quot;3&quot; unique_id=&quot;10015&quot;&gt;&lt;property id=&quot;20148&quot; value=&quot;5&quot;/&gt;&lt;property id=&quot;20300&quot; value=&quot;Slide 13&quot;/&gt;&lt;property id=&quot;20307&quot; value=&quot;294&quot;/&gt;&lt;/object&gt;&lt;object type=&quot;3&quot; unique_id=&quot;10016&quot;&gt;&lt;property id=&quot;20148&quot; value=&quot;5&quot;/&gt;&lt;property id=&quot;20300&quot; value=&quot;Slide 14 - &amp;quot;PHIÕU HäC TËP &amp;#x0D;&amp;#x0A;&amp;#x0D;&amp;#x0A;     * Bµi 1 ( 23): Trong c¸c c©u sau, mçi dÊu hai chÊm cã t¸c gi?&amp;#x0D;&amp;#x0A;     a) T«i thë dµi:&amp;#x0D;&amp;#x0A;         -&quot;/&gt;&lt;property id=&quot;20307&quot; value=&quot;320&quot;/&gt;&lt;/object&gt;&lt;object type=&quot;3&quot; unique_id=&quot;10017&quot;&gt;&lt;property id=&quot;20148&quot; value=&quot;5&quot;/&gt;&lt;property id=&quot;20300&quot; value=&quot;Slide 15&quot;/&gt;&lt;property id=&quot;20307&quot; value=&quot;309&quot;/&gt;&lt;/object&gt;&lt;object type=&quot;3&quot; unique_id=&quot;10018&quot;&gt;&lt;property id=&quot;20148&quot; value=&quot;5&quot;/&gt;&lt;property id=&quot;20300&quot; value=&quot;Slide 16&quot;/&gt;&lt;property id=&quot;20307&quot; value=&quot;310&quot;/&gt;&lt;/object&gt;&lt;object type=&quot;3&quot; unique_id=&quot;10019&quot;&gt;&lt;property id=&quot;20148&quot; value=&quot;5&quot;/&gt;&lt;property id=&quot;20300&quot; value=&quot;Slide 17&quot;/&gt;&lt;property id=&quot;20307&quot; value=&quot;312&quot;/&gt;&lt;/object&gt;&lt;object type=&quot;3&quot; unique_id=&quot;10020&quot;&gt;&lt;property id=&quot;20148&quot; value=&quot;5&quot;/&gt;&lt;property id=&quot;20300&quot; value=&quot;Slide 18 - &amp;quot;&amp;#x0D;&amp;#x0A;Em h·y quan s¸t  c¸c bøc tranh trªn vµ ®Æt mét c©u víi néi dung cña mét tranh, trong ®ã cã sö dông dÊu hai chÊm.&amp;quot;&quot;/&gt;&lt;property id=&quot;20307&quot; value=&quot;313&quot;/&gt;&lt;/object&gt;&lt;object type=&quot;3&quot; unique_id=&quot;10021&quot;&gt;&lt;property id=&quot;20148&quot; value=&quot;5&quot;/&gt;&lt;property id=&quot;20300&quot; value=&quot;Slide 19&quot;/&gt;&lt;property id=&quot;20307&quot; value=&quot;318&quot;/&gt;&lt;/object&gt;&lt;object type=&quot;3&quot; unique_id=&quot;10022&quot;&gt;&lt;property id=&quot;20148&quot; value=&quot;5&quot;/&gt;&lt;property id=&quot;20300&quot; value=&quot;Slide 20&quot;/&gt;&lt;property id=&quot;20307&quot; value=&quot;322&quot;/&gt;&lt;/object&gt;&lt;/object&gt;&lt;object type=&quot;8&quot; unique_id=&quot;1004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TotalTime>
  <Words>1282</Words>
  <Application>Microsoft Office PowerPoint</Application>
  <PresentationFormat>On-screen Show (4:3)</PresentationFormat>
  <Paragraphs>129</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Bà thương không muốn bán                       Bèn  thả vào trong chum.</vt:lpstr>
      <vt:lpstr>PowerPoint Presentation</vt:lpstr>
      <vt:lpstr>PowerPoint Presentation</vt:lpstr>
      <vt:lpstr>PowerPoint Presentation</vt:lpstr>
      <vt:lpstr>PowerPoint Presentation</vt:lpstr>
      <vt:lpstr>PowerPoint Presentation</vt:lpstr>
      <vt:lpstr>PowerPoint Presentation</vt:lpstr>
      <vt:lpstr>PHIẾU HỌC TẬP        * Bài 1 ( 23): Trong các câu sau, mỗi dấu hai chấm có tác gì?      a) Tôi thở dài:          - Còn đứa bị điểm không, nó tả thế nào?          - Nó không tả, không viết gi hết. Nó nộp giấy trắng cho cô. Hôm                                    cho bài cô giận lắm. Cô hỏi: “ Sao cho không chịu làm bài?”           + Dấu hai chấm thứ nhất có tác dụng:……………………………           + Dấu hai chấm thứ hai có tác dụng :……………………………            b) Dưới tầm cánh chú chuồn chuồn  bây giờ là luỹ tre xanh ri rào trong gió, là bờ ao với  nhưng khóm khoai nước rung rinh. Rồi nhưng cảnh tuyệt đẹp của  đất nước  hiện ra: cánh  đồng với nhưng đàn trâu thung thăng gặp cỏ; dòng  sông với  nhưng đoàn thuyền ngược xuôi.         + Dấu hai chấm có tác dụng…………………………………………</vt:lpstr>
      <vt:lpstr>PowerPoint Presentation</vt:lpstr>
      <vt:lpstr>PowerPoint Presentation</vt:lpstr>
      <vt:lpstr>PowerPoint Presentation</vt:lpstr>
      <vt:lpstr> Em hãy quan sát  các bức tranh trên và đặt một câu với nội dung của một tranh, trong đó có sử dụng dấu hai chấm.</vt:lpstr>
      <vt:lpstr>PowerPoint Presentation</vt:lpstr>
      <vt:lpstr>PowerPoint Presentation</vt:lpstr>
    </vt:vector>
  </TitlesOfParts>
  <Company>ABC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Goodluck</dc:creator>
  <cp:lastModifiedBy>MTC</cp:lastModifiedBy>
  <cp:revision>243</cp:revision>
  <dcterms:created xsi:type="dcterms:W3CDTF">2010-08-11T14:57:40Z</dcterms:created>
  <dcterms:modified xsi:type="dcterms:W3CDTF">2021-08-29T01:43:38Z</dcterms:modified>
</cp:coreProperties>
</file>