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86" r:id="rId8"/>
    <p:sldId id="265" r:id="rId9"/>
    <p:sldId id="267" r:id="rId10"/>
    <p:sldId id="287" r:id="rId11"/>
    <p:sldId id="288" r:id="rId12"/>
    <p:sldId id="269" r:id="rId13"/>
    <p:sldId id="289" r:id="rId14"/>
    <p:sldId id="282" r:id="rId15"/>
    <p:sldId id="283" r:id="rId16"/>
    <p:sldId id="292" r:id="rId17"/>
    <p:sldId id="284" r:id="rId18"/>
    <p:sldId id="285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6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8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06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9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50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2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60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14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75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5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87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11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7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7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08/09/2021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4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08/09/2021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5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08/09/2021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1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pPr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0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pPr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2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slide" Target="slide5.xml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17" Type="http://schemas.openxmlformats.org/officeDocument/2006/relationships/slide" Target="slide6.xml"/><Relationship Id="rId2" Type="http://schemas.openxmlformats.org/officeDocument/2006/relationships/image" Target="../media/image1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9.png"/><Relationship Id="rId5" Type="http://schemas.microsoft.com/office/2007/relationships/media" Target="../media/media3.mp3"/><Relationship Id="rId15" Type="http://schemas.openxmlformats.org/officeDocument/2006/relationships/image" Target="../media/image13.png"/><Relationship Id="rId10" Type="http://schemas.openxmlformats.org/officeDocument/2006/relationships/slide" Target="slide2.xml"/><Relationship Id="rId4" Type="http://schemas.openxmlformats.org/officeDocument/2006/relationships/audio" Target="../media/media2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9.png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slide" Target="slide2.xml"/><Relationship Id="rId4" Type="http://schemas.openxmlformats.org/officeDocument/2006/relationships/audio" Target="../media/media2.wav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9592" y="1920738"/>
            <a:ext cx="9995675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Khởi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SVN-Fiolex Girls" panose="020B0606040200020203" pitchFamily="34" charset="0"/>
              </a:rPr>
              <a:t>động</a:t>
            </a:r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endParaRPr lang="vi-VN" sz="6000" dirty="0" smtClean="0">
              <a:solidFill>
                <a:srgbClr val="FF0066"/>
              </a:solidFill>
              <a:latin typeface="SVN-Fiolex Girls" panose="020B0606040200020203" pitchFamily="34" charset="0"/>
            </a:endParaRPr>
          </a:p>
          <a:p>
            <a:pPr algn="ctr"/>
            <a:r>
              <a:rPr lang="vi-VN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Giải cứu khủng long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31"/>
            <a:ext cx="12192001" cy="66934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4080" y="1084217"/>
            <a:ext cx="83058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cột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sang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/>
          <p:nvPr/>
        </p:nvSpPr>
        <p:spPr>
          <a:xfrm>
            <a:off x="518615" y="152401"/>
            <a:ext cx="649178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biểu thức:</a:t>
            </a:r>
          </a:p>
        </p:txBody>
      </p:sp>
      <p:sp>
        <p:nvSpPr>
          <p:cNvPr id="2" name="Text Box 6"/>
          <p:cNvSpPr txBox="1"/>
          <p:nvPr/>
        </p:nvSpPr>
        <p:spPr>
          <a:xfrm>
            <a:off x="237700" y="1431881"/>
            <a:ext cx="33175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3257 + 4659 – 1300 </a:t>
            </a:r>
          </a:p>
        </p:txBody>
      </p:sp>
      <p:sp>
        <p:nvSpPr>
          <p:cNvPr id="8197" name="Text Box 7"/>
          <p:cNvSpPr txBox="1"/>
          <p:nvPr/>
        </p:nvSpPr>
        <p:spPr>
          <a:xfrm>
            <a:off x="6310409" y="1473860"/>
            <a:ext cx="278977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6000 – 1300  x  2 </a:t>
            </a:r>
          </a:p>
        </p:txBody>
      </p:sp>
      <p:sp>
        <p:nvSpPr>
          <p:cNvPr id="8198" name="Text Box 8"/>
          <p:cNvSpPr txBox="1"/>
          <p:nvPr/>
        </p:nvSpPr>
        <p:spPr>
          <a:xfrm>
            <a:off x="237700" y="3354916"/>
            <a:ext cx="313113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70850 – 50230) x 3 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6310409" y="3354914"/>
            <a:ext cx="313113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9000 + 1000 : 2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2160" y="1281757"/>
            <a:ext cx="2906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7916 – 1300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6616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33593" y="1292805"/>
            <a:ext cx="2906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6000 – 2600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3400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7498" y="3124082"/>
            <a:ext cx="2906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20620  x 3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61860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2964" y="3178673"/>
            <a:ext cx="2906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9000 + 500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9500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56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3600" y="457200"/>
            <a:ext cx="82296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chia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>
          <a:xfrm>
            <a:off x="518615" y="152401"/>
            <a:ext cx="522709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5004" y="1146829"/>
            <a:ext cx="2961211" cy="2428884"/>
            <a:chOff x="259308" y="4309042"/>
            <a:chExt cx="2763207" cy="2214592"/>
          </a:xfrm>
        </p:grpSpPr>
        <p:sp>
          <p:nvSpPr>
            <p:cNvPr id="4" name="Rounded Rectangle 3"/>
            <p:cNvSpPr/>
            <p:nvPr/>
          </p:nvSpPr>
          <p:spPr>
            <a:xfrm>
              <a:off x="259308" y="4309042"/>
              <a:ext cx="2688610" cy="221459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8267" y="4551912"/>
              <a:ext cx="22655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+  875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9936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4249" y="4539175"/>
              <a:ext cx="270826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………………………………………....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90134" y="1146829"/>
            <a:ext cx="3103688" cy="2401592"/>
            <a:chOff x="239652" y="4309042"/>
            <a:chExt cx="2708266" cy="2214592"/>
          </a:xfrm>
        </p:grpSpPr>
        <p:sp>
          <p:nvSpPr>
            <p:cNvPr id="8" name="Rounded Rectangle 7"/>
            <p:cNvSpPr/>
            <p:nvPr/>
          </p:nvSpPr>
          <p:spPr>
            <a:xfrm>
              <a:off x="259308" y="4309042"/>
              <a:ext cx="2688610" cy="221459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9112" y="4511883"/>
              <a:ext cx="21959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</a:t>
              </a:r>
              <a:r>
                <a: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725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8259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9652" y="4475671"/>
              <a:ext cx="2708266" cy="16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……………………………………….............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33117" y="4260814"/>
            <a:ext cx="2963155" cy="2385645"/>
            <a:chOff x="259308" y="4297686"/>
            <a:chExt cx="2741084" cy="2225948"/>
          </a:xfrm>
        </p:grpSpPr>
        <p:sp>
          <p:nvSpPr>
            <p:cNvPr id="12" name="Rounded Rectangle 11"/>
            <p:cNvSpPr/>
            <p:nvPr/>
          </p:nvSpPr>
          <p:spPr>
            <a:xfrm>
              <a:off x="259308" y="4309042"/>
              <a:ext cx="2688610" cy="221459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1942" y="4442728"/>
              <a:ext cx="18117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</a:t>
              </a:r>
              <a:r>
                <a:rPr lang="en-US" sz="2400" dirty="0" err="1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2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4826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2126" y="4297686"/>
              <a:ext cx="2708266" cy="163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………………………………………............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90134" y="4268750"/>
            <a:ext cx="3103688" cy="2440255"/>
            <a:chOff x="239652" y="4309042"/>
            <a:chExt cx="2708266" cy="2214592"/>
          </a:xfrm>
        </p:grpSpPr>
        <p:sp>
          <p:nvSpPr>
            <p:cNvPr id="16" name="Rounded Rectangle 15"/>
            <p:cNvSpPr/>
            <p:nvPr/>
          </p:nvSpPr>
          <p:spPr>
            <a:xfrm>
              <a:off x="259308" y="4309042"/>
              <a:ext cx="2688610" cy="221459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1942" y="4551912"/>
              <a:ext cx="17427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 </a:t>
              </a:r>
              <a:r>
                <a: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:</a:t>
              </a:r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1532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9652" y="4421944"/>
              <a:ext cx="2708266" cy="159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……………………………………….............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97241" y="1903923"/>
            <a:ext cx="2592908" cy="1210774"/>
            <a:chOff x="204884" y="5031858"/>
            <a:chExt cx="2592908" cy="1210774"/>
          </a:xfrm>
        </p:grpSpPr>
        <p:sp>
          <p:nvSpPr>
            <p:cNvPr id="21" name="TextBox 20"/>
            <p:cNvSpPr txBox="1"/>
            <p:nvPr/>
          </p:nvSpPr>
          <p:spPr>
            <a:xfrm>
              <a:off x="204884" y="5031858"/>
              <a:ext cx="2592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9936 - 875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4884" y="5596301"/>
              <a:ext cx="2576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9061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89841" y="1818620"/>
            <a:ext cx="2592908" cy="1210774"/>
            <a:chOff x="204884" y="5031858"/>
            <a:chExt cx="2592908" cy="1210774"/>
          </a:xfrm>
        </p:grpSpPr>
        <p:sp>
          <p:nvSpPr>
            <p:cNvPr id="24" name="TextBox 23"/>
            <p:cNvSpPr txBox="1"/>
            <p:nvPr/>
          </p:nvSpPr>
          <p:spPr>
            <a:xfrm>
              <a:off x="204884" y="5031858"/>
              <a:ext cx="2592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8259 </a:t>
              </a: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725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4884" y="5596301"/>
              <a:ext cx="2576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8984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260852" y="4788157"/>
            <a:ext cx="2592908" cy="1210774"/>
            <a:chOff x="204884" y="5031858"/>
            <a:chExt cx="2592908" cy="1210774"/>
          </a:xfrm>
        </p:grpSpPr>
        <p:sp>
          <p:nvSpPr>
            <p:cNvPr id="27" name="TextBox 26"/>
            <p:cNvSpPr txBox="1"/>
            <p:nvPr/>
          </p:nvSpPr>
          <p:spPr>
            <a:xfrm>
              <a:off x="204884" y="5031858"/>
              <a:ext cx="2592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4826 : 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4884" y="5596301"/>
              <a:ext cx="2576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2413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21690" y="4934865"/>
            <a:ext cx="2592908" cy="1210774"/>
            <a:chOff x="204884" y="5031858"/>
            <a:chExt cx="2592908" cy="1210774"/>
          </a:xfrm>
        </p:grpSpPr>
        <p:sp>
          <p:nvSpPr>
            <p:cNvPr id="30" name="TextBox 29"/>
            <p:cNvSpPr txBox="1"/>
            <p:nvPr/>
          </p:nvSpPr>
          <p:spPr>
            <a:xfrm>
              <a:off x="204884" y="5031858"/>
              <a:ext cx="2592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1532 x 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4884" y="5596301"/>
              <a:ext cx="2576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5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     = 4596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18615" y="962163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FF0066"/>
                </a:solidFill>
                <a:latin typeface=".VnCentury Schoolbook" panose="020B7200000000000000" pitchFamily="34" charset="0"/>
              </a:rPr>
              <a:t>A,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60283" y="389148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66"/>
                </a:solidFill>
                <a:latin typeface=".VnCentury Schoolbook" panose="020B7200000000000000" pitchFamily="34" charset="0"/>
              </a:rPr>
              <a:t>B</a:t>
            </a:r>
            <a:r>
              <a:rPr lang="en-US" altLang="en-US" b="1" dirty="0" smtClean="0">
                <a:solidFill>
                  <a:srgbClr val="FF0066"/>
                </a:solidFill>
                <a:latin typeface=".VnCentury Schoolbook" panose="020B7200000000000000" pitchFamily="34" charset="0"/>
              </a:rPr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306" y="286607"/>
            <a:ext cx="11423177" cy="11737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680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024" y="2183642"/>
            <a:ext cx="470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23" y="2906970"/>
            <a:ext cx="4230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chia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1050" y="2115403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2501" y="2860803"/>
            <a:ext cx="621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5511" y="3386217"/>
            <a:ext cx="542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680 : 4 = 170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022" y="3891804"/>
            <a:ext cx="4230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nhân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2501" y="3881603"/>
            <a:ext cx="70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0894" y="4472117"/>
            <a:ext cx="542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170 x 7 = 1190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8852" y="5016250"/>
            <a:ext cx="36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1190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694830" y="2115403"/>
            <a:ext cx="0" cy="3356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3030" y="613133"/>
            <a:ext cx="7996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27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9477" y="2150530"/>
            <a:ext cx="11423177" cy="11737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680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2999" y="539006"/>
            <a:ext cx="11423177" cy="11737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680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3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4024" y="4619409"/>
            <a:ext cx="65675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333333"/>
                </a:solidFill>
                <a:latin typeface="+mj-lt"/>
              </a:rPr>
              <a:t>Bước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1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: 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Tìm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giá trị </a:t>
            </a:r>
            <a:r>
              <a:rPr lang="vi-VN" sz="2800" i="1" dirty="0" smtClean="0">
                <a:solidFill>
                  <a:srgbClr val="333333"/>
                </a:solidFill>
                <a:latin typeface="+mj-lt"/>
              </a:rPr>
              <a:t>1</a:t>
            </a:r>
            <a:r>
              <a:rPr lang="en-US" sz="2800" i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(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phép chia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).</a:t>
            </a:r>
            <a:endParaRPr lang="vi-VN" sz="28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vi-VN" sz="2800" b="1" dirty="0">
                <a:solidFill>
                  <a:srgbClr val="333333"/>
                </a:solidFill>
                <a:latin typeface="+mj-lt"/>
              </a:rPr>
              <a:t> </a:t>
            </a:r>
            <a:endParaRPr lang="en-US" sz="2800" b="1" dirty="0" smtClean="0">
              <a:solidFill>
                <a:srgbClr val="333333"/>
              </a:solidFill>
              <a:latin typeface="+mj-lt"/>
            </a:endParaRPr>
          </a:p>
          <a:p>
            <a:pPr algn="just"/>
            <a:r>
              <a:rPr lang="vi-VN" sz="2800" b="1" dirty="0" smtClean="0">
                <a:solidFill>
                  <a:srgbClr val="333333"/>
                </a:solidFill>
                <a:latin typeface="+mj-lt"/>
              </a:rPr>
              <a:t>Bước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2: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 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Tìm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800" i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(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phép nhân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).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61637" y="4338084"/>
            <a:ext cx="7251405" cy="2083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4024" y="925883"/>
            <a:ext cx="69290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333333"/>
                </a:solidFill>
                <a:latin typeface="+mj-lt"/>
              </a:rPr>
              <a:t> 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Bước </a:t>
            </a:r>
            <a:r>
              <a:rPr lang="vi-VN" sz="2800" b="1" dirty="0" smtClean="0">
                <a:solidFill>
                  <a:srgbClr val="333333"/>
                </a:solidFill>
                <a:latin typeface="+mj-lt"/>
              </a:rPr>
              <a:t>1</a:t>
            </a:r>
            <a:r>
              <a:rPr lang="en-US" sz="2800" dirty="0" smtClean="0">
                <a:solidFill>
                  <a:srgbClr val="333333"/>
                </a:solidFill>
                <a:latin typeface="+mj-lt"/>
              </a:rPr>
              <a:t>: 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Tìm giá trị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8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(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phép chia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).</a:t>
            </a:r>
            <a:endParaRPr lang="en-US" sz="2800" dirty="0" smtClean="0">
              <a:solidFill>
                <a:srgbClr val="333333"/>
              </a:solidFill>
              <a:latin typeface="+mj-lt"/>
            </a:endParaRPr>
          </a:p>
          <a:p>
            <a:pPr algn="just"/>
            <a:endParaRPr lang="vi-VN" sz="28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+mj-lt"/>
              </a:rPr>
              <a:t> 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Bước 2: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 Tìm số phần 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( </a:t>
            </a:r>
            <a:r>
              <a:rPr lang="vi-VN" sz="2800" b="1" dirty="0">
                <a:solidFill>
                  <a:srgbClr val="333333"/>
                </a:solidFill>
                <a:latin typeface="+mj-lt"/>
              </a:rPr>
              <a:t>phép chia</a:t>
            </a:r>
            <a:r>
              <a:rPr lang="vi-VN" sz="2800" dirty="0">
                <a:solidFill>
                  <a:srgbClr val="333333"/>
                </a:solidFill>
                <a:latin typeface="+mj-lt"/>
              </a:rPr>
              <a:t>).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86447" y="513914"/>
            <a:ext cx="7251405" cy="2083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1386" y="1531088"/>
            <a:ext cx="2806995" cy="42886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967" y="2665931"/>
            <a:ext cx="2519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TOÁN RÚT VỀ ĐƠN VỊ 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98381" y="1756880"/>
            <a:ext cx="1063256" cy="1454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98381" y="3211033"/>
            <a:ext cx="1063256" cy="193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13137" y="111380"/>
            <a:ext cx="2509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3137" y="3897037"/>
            <a:ext cx="2509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6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306" y="286607"/>
            <a:ext cx="11423177" cy="11737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680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1190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024" y="2183642"/>
            <a:ext cx="470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23" y="2906970"/>
            <a:ext cx="4230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chia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1050" y="2115403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7349" y="2860803"/>
            <a:ext cx="621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5511" y="3386217"/>
            <a:ext cx="542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680 : 4 = 170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023" y="3891804"/>
            <a:ext cx="3422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chia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1965" y="3881603"/>
            <a:ext cx="72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1190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0894" y="4472117"/>
            <a:ext cx="542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1190 : 7 </a:t>
            </a:r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= 1190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8852" y="5016250"/>
            <a:ext cx="36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1190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694830" y="2115403"/>
            <a:ext cx="0" cy="3356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26534" y="628510"/>
            <a:ext cx="7996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1190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620250" y="3124231"/>
            <a:ext cx="1904975" cy="2331690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6" name="Picture 5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7524" y="56836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0066"/>
                  </a:solidFill>
                  <a:latin typeface="Coiny" panose="02000903060500060000" pitchFamily="2" charset="0"/>
                </a:rPr>
                <a:t>Xin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chào</a:t>
              </a:r>
              <a:r>
                <a:rPr lang="en-US" sz="4000" dirty="0" smtClean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tất</a:t>
              </a:r>
              <a:r>
                <a:rPr lang="en-US" sz="4000" dirty="0" smtClean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cả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các</a:t>
              </a:r>
              <a:r>
                <a:rPr lang="en-US" sz="4000" dirty="0" smtClean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 smtClean="0">
                  <a:solidFill>
                    <a:srgbClr val="FF0066"/>
                  </a:solidFill>
                  <a:latin typeface="Coiny" panose="02000903060500060000" pitchFamily="2" charset="0"/>
                </a:rPr>
                <a:t>bạn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!</a:t>
              </a:r>
              <a:endParaRPr lang="en-US" sz="4000" dirty="0">
                <a:latin typeface="Coiny" panose="02000903060500060000" pitchFamily="2" charset="0"/>
              </a:endParaRPr>
            </a:p>
          </p:txBody>
        </p:sp>
      </p:grpSp>
      <p:pic>
        <p:nvPicPr>
          <p:cNvPr id="4" name="Picture 2" descr="Khủng Long Tyrannosaurus Khủng Khủng Long Tyrannosaurus - Phim hoạt hình  con khủng long liệu png tải về - Miễn phí trong suốt Loài Bò Sát png Tải về.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>
                        <a14:backgroundMark x1="33889" y1="93833" x2="41556" y2="97167"/>
                        <a14:backgroundMark x1="59333" y1="96000" x2="68778" y2="9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51" r="23192"/>
          <a:stretch/>
        </p:blipFill>
        <p:spPr bwMode="auto">
          <a:xfrm>
            <a:off x="4289565" y="1009987"/>
            <a:ext cx="2021289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20000+ Khủng Long Hoạt Hình Hình ảnh tải xuống | vn.lovepik.com Nhiếp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8000" r="96000">
                        <a14:backgroundMark x1="27333" y1="47000" x2="31000" y2="67000"/>
                        <a14:backgroundMark x1="72333" y1="43000" x2="81000" y2="4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726" y="2037645"/>
            <a:ext cx="3575873" cy="37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귀여운 노란 공룡 만화 로열티 무료 사진, 그림, 이미지 그리고 스톡포토그래피. Image 19532802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9216" y1="11846" x2="53186" y2="12769"/>
                        <a14:foregroundMark x1="36642" y1="12769" x2="36642" y2="12769"/>
                        <a14:foregroundMark x1="38113" y1="14231" x2="41912" y2="20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126" y="2714910"/>
            <a:ext cx="1654924" cy="263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>
            <a:hlinkClick r:id="rId17" action="ppaction://hlinksldjump"/>
          </p:cNvPr>
          <p:cNvSpPr/>
          <p:nvPr/>
        </p:nvSpPr>
        <p:spPr>
          <a:xfrm>
            <a:off x="10382250" y="6267450"/>
            <a:ext cx="1809750" cy="59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+mj-lt"/>
              </a:rPr>
              <a:t>Bài mới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71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11165554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chẵn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67272" y="2201510"/>
            <a:ext cx="6766132" cy="188109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66"/>
                </a:solidFill>
                <a:latin typeface="SVN-Fiolex Girls" panose="020B0606040200020203" pitchFamily="34" charset="0"/>
              </a:rPr>
              <a:t>99 998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Trở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11551920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chẵn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5">
            <a:hlinkClick r:id="rId10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Trở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2974" y="3431216"/>
            <a:ext cx="1347333" cy="969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22384" y="3438575"/>
            <a:ext cx="1347333" cy="969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2319130" y="3363759"/>
            <a:ext cx="2495907" cy="965222"/>
            <a:chOff x="407254" y="2465040"/>
            <a:chExt cx="4407783" cy="1863941"/>
          </a:xfrm>
        </p:grpSpPr>
        <p:sp>
          <p:nvSpPr>
            <p:cNvPr id="15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89 </a:t>
              </a:r>
              <a:r>
                <a:rPr lang="vi-VN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998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2039690" y="5088836"/>
            <a:ext cx="2500949" cy="1140866"/>
            <a:chOff x="413731" y="4651605"/>
            <a:chExt cx="4401306" cy="1863939"/>
          </a:xfrm>
        </p:grpSpPr>
        <p:sp>
          <p:nvSpPr>
            <p:cNvPr id="18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89 765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53538" y="3411572"/>
            <a:ext cx="2625350" cy="884156"/>
            <a:chOff x="7376963" y="2465042"/>
            <a:chExt cx="4416325" cy="1863939"/>
          </a:xfrm>
        </p:grpSpPr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89 766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515781" y="4929900"/>
            <a:ext cx="2583906" cy="1126343"/>
            <a:chOff x="7386970" y="4651605"/>
            <a:chExt cx="4403728" cy="1863939"/>
          </a:xfrm>
        </p:grpSpPr>
        <p:sp>
          <p:nvSpPr>
            <p:cNvPr id="24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89 767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03737" y="2544893"/>
            <a:ext cx="487363" cy="487363"/>
          </a:xfrm>
          <a:prstGeom prst="rect">
            <a:avLst/>
          </a:prstGeom>
        </p:spPr>
      </p:pic>
      <p:pic>
        <p:nvPicPr>
          <p:cNvPr id="27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03737" y="3312738"/>
            <a:ext cx="487363" cy="487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5295" y="1749287"/>
            <a:ext cx="525545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99 998 – 10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89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998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9132570" cy="97371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(9000– 1000)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= ? 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 Arrow 5">
            <a:hlinkClick r:id="rId10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Trở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664" y="3436768"/>
            <a:ext cx="1335138" cy="969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638" y="5215980"/>
            <a:ext cx="1347333" cy="963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658" y="3411873"/>
            <a:ext cx="1343589" cy="969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734" y="5206903"/>
            <a:ext cx="1335138" cy="96934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462206" y="5044529"/>
            <a:ext cx="2986952" cy="1328149"/>
            <a:chOff x="418429" y="2465042"/>
            <a:chExt cx="4396608" cy="1871084"/>
          </a:xfrm>
        </p:grpSpPr>
        <p:sp>
          <p:nvSpPr>
            <p:cNvPr id="15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4000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2264927" y="5206903"/>
            <a:ext cx="2550110" cy="1308641"/>
            <a:chOff x="413731" y="4651605"/>
            <a:chExt cx="4401306" cy="1863939"/>
          </a:xfrm>
        </p:grpSpPr>
        <p:sp>
          <p:nvSpPr>
            <p:cNvPr id="18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3000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2256904" y="2831741"/>
            <a:ext cx="2570019" cy="1537676"/>
            <a:chOff x="7363195" y="2465042"/>
            <a:chExt cx="4410376" cy="1864387"/>
          </a:xfrm>
        </p:grpSpPr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1000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459872" y="2973723"/>
            <a:ext cx="2905335" cy="1283807"/>
            <a:chOff x="7386970" y="4651605"/>
            <a:chExt cx="4403728" cy="1863939"/>
          </a:xfrm>
        </p:grpSpPr>
        <p:sp>
          <p:nvSpPr>
            <p:cNvPr id="24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2000</a:t>
              </a:r>
              <a:endParaRPr lang="en-US" sz="3600" b="1" dirty="0">
                <a:solidFill>
                  <a:srgbClr val="9C504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0" y="2486360"/>
            <a:ext cx="487363" cy="487363"/>
          </a:xfrm>
          <a:prstGeom prst="rect">
            <a:avLst/>
          </a:prstGeom>
        </p:spPr>
      </p:pic>
      <p:pic>
        <p:nvPicPr>
          <p:cNvPr id="27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0" y="3193086"/>
            <a:ext cx="487363" cy="48736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20326" y="1244742"/>
            <a:ext cx="707627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smtClean="0"/>
              <a:t>(9000– 1000) </a:t>
            </a:r>
            <a:r>
              <a:rPr lang="en-US" sz="3600" dirty="0" smtClean="0"/>
              <a:t>: 4  = </a:t>
            </a:r>
            <a:r>
              <a:rPr lang="en-US" sz="3600" dirty="0" smtClean="0"/>
              <a:t>8000: </a:t>
            </a:r>
            <a:r>
              <a:rPr lang="en-US" sz="3600" dirty="0" smtClean="0"/>
              <a:t>4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		     = </a:t>
            </a:r>
            <a:r>
              <a:rPr lang="en-US" sz="3600" dirty="0" smtClean="0"/>
              <a:t>2000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7943" y="650789"/>
            <a:ext cx="8729827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Thứ </a:t>
            </a:r>
            <a:r>
              <a:rPr lang="en-US" altLang="en-US" b="1" dirty="0" smtClean="0">
                <a:solidFill>
                  <a:srgbClr val="000000"/>
                </a:solidFill>
                <a:latin typeface="HP001 5 hàng" pitchFamily="34" charset="0"/>
              </a:rPr>
              <a:t>tư ngày 8  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tháng </a:t>
            </a:r>
            <a:r>
              <a:rPr lang="vi-VN" altLang="en-US" b="1" dirty="0">
                <a:solidFill>
                  <a:srgbClr val="000000"/>
                </a:solidFill>
                <a:latin typeface="HP001 5 hàng" pitchFamily="34" charset="0"/>
              </a:rPr>
              <a:t>9</a:t>
            </a:r>
            <a:r>
              <a:rPr lang="en-US" altLang="en-US" b="1" dirty="0" smtClean="0">
                <a:solidFill>
                  <a:srgbClr val="000000"/>
                </a:solidFill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HP001 5 hàng" pitchFamily="34" charset="0"/>
              </a:rPr>
              <a:t>năm</a:t>
            </a:r>
            <a:r>
              <a:rPr lang="en-US" altLang="en-US" b="1" dirty="0">
                <a:solidFill>
                  <a:srgbClr val="000000"/>
                </a:solidFill>
                <a:latin typeface="HP001 5 hàng" pitchFamily="34" charset="0"/>
              </a:rPr>
              <a:t> 2021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 dirty="0" err="1">
                <a:solidFill>
                  <a:srgbClr val="000000"/>
                </a:solidFill>
                <a:latin typeface="HP001 5 hàng" pitchFamily="34" charset="0"/>
              </a:rPr>
              <a:t>Toán</a:t>
            </a:r>
            <a:endParaRPr lang="en-US" altLang="en-US" b="1" dirty="0">
              <a:solidFill>
                <a:srgbClr val="000000"/>
              </a:solidFill>
              <a:latin typeface="HP001 5 hàng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b="1" dirty="0" smtClean="0">
                <a:solidFill>
                  <a:srgbClr val="FF0000"/>
                </a:solidFill>
                <a:latin typeface="HP001 5 hàng" pitchFamily="34" charset="0"/>
              </a:rPr>
              <a:t>Ôn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itchFamily="34" charset="0"/>
              </a:rPr>
              <a:t> tập các số đến 100 000 (tiếp theo)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latin typeface="HP001 5 hàng" pitchFamily="34" charset="0"/>
              </a:rPr>
              <a:t>(tr.5)</a:t>
            </a:r>
            <a:endParaRPr lang="en-US" altLang="en-US" b="1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/>
          <p:nvPr/>
        </p:nvSpPr>
        <p:spPr>
          <a:xfrm>
            <a:off x="576891" y="1622715"/>
            <a:ext cx="914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.VnCentury Schoolbook" panose="020B7200000000000000" pitchFamily="34" charset="0"/>
              </a:rPr>
              <a:t>a)</a:t>
            </a:r>
          </a:p>
        </p:txBody>
      </p:sp>
      <p:sp>
        <p:nvSpPr>
          <p:cNvPr id="3078" name="Text Box 6"/>
          <p:cNvSpPr txBox="1"/>
          <p:nvPr/>
        </p:nvSpPr>
        <p:spPr>
          <a:xfrm>
            <a:off x="3006773" y="537120"/>
            <a:ext cx="598006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 Box 7"/>
          <p:cNvSpPr txBox="1"/>
          <p:nvPr/>
        </p:nvSpPr>
        <p:spPr>
          <a:xfrm>
            <a:off x="264414" y="2291078"/>
            <a:ext cx="4460435" cy="24622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6000 + 2000 –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20 000)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20 000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 Box 8"/>
          <p:cNvSpPr txBox="1"/>
          <p:nvPr/>
        </p:nvSpPr>
        <p:spPr>
          <a:xfrm>
            <a:off x="3545148" y="2291078"/>
            <a:ext cx="213220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4000</a:t>
            </a:r>
          </a:p>
        </p:txBody>
      </p:sp>
      <p:sp>
        <p:nvSpPr>
          <p:cNvPr id="3081" name="Text Box 9"/>
          <p:cNvSpPr txBox="1"/>
          <p:nvPr/>
        </p:nvSpPr>
        <p:spPr>
          <a:xfrm>
            <a:off x="4577925" y="2895518"/>
            <a:ext cx="1905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2" name="Text Box 10"/>
          <p:cNvSpPr txBox="1"/>
          <p:nvPr/>
        </p:nvSpPr>
        <p:spPr>
          <a:xfrm>
            <a:off x="4412372" y="3522184"/>
            <a:ext cx="1905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083" name="Text Box 11"/>
          <p:cNvSpPr txBox="1"/>
          <p:nvPr/>
        </p:nvSpPr>
        <p:spPr>
          <a:xfrm>
            <a:off x="2340544" y="4230071"/>
            <a:ext cx="213220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2000</a:t>
            </a:r>
          </a:p>
        </p:txBody>
      </p:sp>
      <p:sp>
        <p:nvSpPr>
          <p:cNvPr id="10" name="Text Box 5"/>
          <p:cNvSpPr txBox="1"/>
          <p:nvPr/>
        </p:nvSpPr>
        <p:spPr>
          <a:xfrm>
            <a:off x="6388872" y="1767858"/>
            <a:ext cx="914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.VnCentury Schoolbook" panose="020B7200000000000000" pitchFamily="34" charset="0"/>
              </a:rPr>
              <a:t>b</a:t>
            </a:r>
            <a:r>
              <a:rPr lang="en-US" altLang="en-US" sz="2800" b="1" dirty="0" smtClean="0">
                <a:latin typeface=".VnCentury Schoolbook" panose="020B7200000000000000" pitchFamily="34" charset="0"/>
              </a:rPr>
              <a:t>)</a:t>
            </a:r>
            <a:endParaRPr lang="en-US" altLang="en-US" sz="2800" b="1" dirty="0">
              <a:latin typeface=".VnCentury Schoolbook" panose="020B7200000000000000" pitchFamily="34" charset="0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6839901" y="2293175"/>
            <a:ext cx="4722153" cy="24622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21 000 x 3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(9 000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000) x 2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000 – 6 000 : 3  =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995395" y="2288899"/>
            <a:ext cx="22573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63 000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1"/>
          <p:cNvSpPr txBox="1"/>
          <p:nvPr/>
        </p:nvSpPr>
        <p:spPr>
          <a:xfrm>
            <a:off x="9857481" y="2895518"/>
            <a:ext cx="22573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1"/>
          <p:cNvSpPr txBox="1"/>
          <p:nvPr/>
        </p:nvSpPr>
        <p:spPr>
          <a:xfrm>
            <a:off x="10035112" y="3522184"/>
            <a:ext cx="22573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1"/>
          <p:cNvSpPr txBox="1"/>
          <p:nvPr/>
        </p:nvSpPr>
        <p:spPr>
          <a:xfrm>
            <a:off x="9934691" y="4203374"/>
            <a:ext cx="22573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0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0" grpId="0"/>
      <p:bldP spid="3081" grpId="0"/>
      <p:bldP spid="3082" grpId="0"/>
      <p:bldP spid="3083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/>
          <p:nvPr/>
        </p:nvSpPr>
        <p:spPr>
          <a:xfrm>
            <a:off x="2879249" y="407627"/>
            <a:ext cx="5253037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82976"/>
              </p:ext>
            </p:extLst>
          </p:nvPr>
        </p:nvGraphicFramePr>
        <p:xfrm>
          <a:off x="455735" y="1362398"/>
          <a:ext cx="11436824" cy="822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9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531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6083 + 2378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28763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23 359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2570 x 5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40075 : 7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50213" y="3145157"/>
            <a:ext cx="149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2378 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708325" y="3913146"/>
            <a:ext cx="139878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31976" y="394925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8461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1481" y="2369031"/>
            <a:ext cx="1487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6083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6583" y="2609283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dirty="0"/>
          </a:p>
        </p:txBody>
      </p:sp>
      <p:sp>
        <p:nvSpPr>
          <p:cNvPr id="57" name="TextBox 56"/>
          <p:cNvSpPr txBox="1"/>
          <p:nvPr/>
        </p:nvSpPr>
        <p:spPr>
          <a:xfrm>
            <a:off x="3695943" y="3147429"/>
            <a:ext cx="195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23359 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754055" y="3915418"/>
            <a:ext cx="18276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064467" y="3936548"/>
            <a:ext cx="1581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807210" y="2371303"/>
            <a:ext cx="194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28763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494073" y="2652499"/>
            <a:ext cx="61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63" name="TextBox 62"/>
          <p:cNvSpPr txBox="1"/>
          <p:nvPr/>
        </p:nvSpPr>
        <p:spPr>
          <a:xfrm>
            <a:off x="7369967" y="3091874"/>
            <a:ext cx="826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6308471" y="3863099"/>
            <a:ext cx="18276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377442" y="3981386"/>
            <a:ext cx="1581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12850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61880" y="2318984"/>
            <a:ext cx="194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2570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48743" y="2600180"/>
            <a:ext cx="61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8787616" y="1947454"/>
            <a:ext cx="2410012" cy="1066017"/>
            <a:chOff x="6468527" y="912246"/>
            <a:chExt cx="1565061" cy="1066017"/>
          </a:xfrm>
        </p:grpSpPr>
        <p:sp>
          <p:nvSpPr>
            <p:cNvPr id="69" name="TextBox 68"/>
            <p:cNvSpPr txBox="1"/>
            <p:nvPr/>
          </p:nvSpPr>
          <p:spPr>
            <a:xfrm>
              <a:off x="7286864" y="912246"/>
              <a:ext cx="7136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84370" y="1270377"/>
              <a:ext cx="4492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68527" y="1263348"/>
              <a:ext cx="10909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40075 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0324002" y="2390922"/>
            <a:ext cx="0" cy="12894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324002" y="2894614"/>
            <a:ext cx="11591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9065348" y="2791214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454255" y="3219826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671214" y="3680371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867688" y="4119650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289965" y="2853260"/>
            <a:ext cx="1345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 Box 5"/>
          <p:cNvSpPr txBox="1"/>
          <p:nvPr/>
        </p:nvSpPr>
        <p:spPr>
          <a:xfrm>
            <a:off x="0" y="1361105"/>
            <a:ext cx="914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.VnCentury Schoolbook" panose="020B7200000000000000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82111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" grpId="0"/>
      <p:bldP spid="53" grpId="0"/>
      <p:bldP spid="54" grpId="0"/>
      <p:bldP spid="55" grpId="0"/>
      <p:bldP spid="57" grpId="0"/>
      <p:bldP spid="59" grpId="0"/>
      <p:bldP spid="60" grpId="0"/>
      <p:bldP spid="61" grpId="0"/>
      <p:bldP spid="63" grpId="0"/>
      <p:bldP spid="65" grpId="0"/>
      <p:bldP spid="66" grpId="0"/>
      <p:bldP spid="67" grpId="0"/>
      <p:bldP spid="85" grpId="0"/>
      <p:bldP spid="86" grpId="0"/>
      <p:bldP spid="88" grpId="0"/>
      <p:bldP spid="89" grpId="0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/>
          <p:nvPr/>
        </p:nvSpPr>
        <p:spPr>
          <a:xfrm>
            <a:off x="2879249" y="407627"/>
            <a:ext cx="5253037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10800"/>
              </p:ext>
            </p:extLst>
          </p:nvPr>
        </p:nvGraphicFramePr>
        <p:xfrm>
          <a:off x="455735" y="1362398"/>
          <a:ext cx="11436824" cy="822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9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531">
                <a:tc>
                  <a:txBody>
                    <a:bodyPr/>
                    <a:lstStyle/>
                    <a:p>
                      <a:pPr algn="l"/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56346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2854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43000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vi-VN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21308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13065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x </a:t>
                      </a:r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65040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r>
                        <a:rPr lang="vi-VN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50213" y="3145157"/>
            <a:ext cx="149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2854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708325" y="3913146"/>
            <a:ext cx="139878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16583" y="3913146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59200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6583" y="2369031"/>
            <a:ext cx="1732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56346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9980" y="2737931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95943" y="3147429"/>
            <a:ext cx="195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21308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754055" y="3915418"/>
            <a:ext cx="18276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807210" y="3913146"/>
            <a:ext cx="1581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21692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807210" y="2371303"/>
            <a:ext cx="194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43000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494073" y="2652499"/>
            <a:ext cx="61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33807" y="3145157"/>
            <a:ext cx="826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6308471" y="3863099"/>
            <a:ext cx="18276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550508" y="3863099"/>
            <a:ext cx="1581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52260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61880" y="2318984"/>
            <a:ext cx="194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13065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48743" y="2600180"/>
            <a:ext cx="61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dirty="0">
              <a:solidFill>
                <a:prstClr val="black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8787616" y="1947454"/>
            <a:ext cx="2410012" cy="1066017"/>
            <a:chOff x="6468527" y="912246"/>
            <a:chExt cx="1565061" cy="1066017"/>
          </a:xfrm>
        </p:grpSpPr>
        <p:sp>
          <p:nvSpPr>
            <p:cNvPr id="69" name="TextBox 68"/>
            <p:cNvSpPr txBox="1"/>
            <p:nvPr/>
          </p:nvSpPr>
          <p:spPr>
            <a:xfrm>
              <a:off x="7286864" y="912246"/>
              <a:ext cx="7136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84370" y="1270377"/>
              <a:ext cx="4492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68527" y="1263348"/>
              <a:ext cx="10909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65040</a:t>
              </a:r>
              <a:r>
                <a:rPr lang="en-US" sz="4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0324002" y="2390922"/>
            <a:ext cx="0" cy="12894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324002" y="2894614"/>
            <a:ext cx="11591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787616" y="2791214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52534" y="3207532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343997" y="3674113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602770" y="4119650"/>
            <a:ext cx="8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289965" y="2853260"/>
            <a:ext cx="1902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82856" y="462103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/>
          </a:p>
        </p:txBody>
      </p:sp>
      <p:sp>
        <p:nvSpPr>
          <p:cNvPr id="31" name="Text Box 5"/>
          <p:cNvSpPr txBox="1"/>
          <p:nvPr/>
        </p:nvSpPr>
        <p:spPr>
          <a:xfrm>
            <a:off x="0" y="1361105"/>
            <a:ext cx="914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vi-VN" altLang="en-US" sz="2800" b="1" dirty="0">
                <a:latin typeface=".VnCentury Schoolbook" panose="020B7200000000000000" pitchFamily="34" charset="0"/>
              </a:rPr>
              <a:t>b</a:t>
            </a:r>
            <a:r>
              <a:rPr lang="en-US" altLang="en-US" sz="2800" b="1" dirty="0" smtClean="0">
                <a:latin typeface=".VnCentury Schoolbook" panose="020B7200000000000000" pitchFamily="34" charset="0"/>
              </a:rPr>
              <a:t>)</a:t>
            </a:r>
            <a:endParaRPr lang="en-US" altLang="en-US" sz="2800" b="1" dirty="0">
              <a:latin typeface=".VnCentury Schoolbook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" grpId="0"/>
      <p:bldP spid="53" grpId="0"/>
      <p:bldP spid="54" grpId="0"/>
      <p:bldP spid="55" grpId="0"/>
      <p:bldP spid="57" grpId="0"/>
      <p:bldP spid="59" grpId="0"/>
      <p:bldP spid="60" grpId="0"/>
      <p:bldP spid="61" grpId="0"/>
      <p:bldP spid="63" grpId="0"/>
      <p:bldP spid="65" grpId="0"/>
      <p:bldP spid="66" grpId="0"/>
      <p:bldP spid="67" grpId="0"/>
      <p:bldP spid="85" grpId="0"/>
      <p:bldP spid="86" grpId="0"/>
      <p:bldP spid="88" grpId="0"/>
      <p:bldP spid="89" grpId="0"/>
      <p:bldP spid="90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971</Words>
  <Application>Microsoft Office PowerPoint</Application>
  <PresentationFormat>Widescreen</PresentationFormat>
  <Paragraphs>178</Paragraphs>
  <Slides>18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SimSun</vt:lpstr>
      <vt:lpstr>.VnCentury Schoolbook</vt:lpstr>
      <vt:lpstr>Arial</vt:lpstr>
      <vt:lpstr>Calibri</vt:lpstr>
      <vt:lpstr>Calibri Light</vt:lpstr>
      <vt:lpstr>Coiny</vt:lpstr>
      <vt:lpstr>HP001 5 hàng</vt:lpstr>
      <vt:lpstr>inpin heiti</vt:lpstr>
      <vt:lpstr>SVN-Fiolex Girls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40</cp:revision>
  <dcterms:created xsi:type="dcterms:W3CDTF">2021-06-10T01:59:48Z</dcterms:created>
  <dcterms:modified xsi:type="dcterms:W3CDTF">2021-09-08T01:37:03Z</dcterms:modified>
</cp:coreProperties>
</file>