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8" r:id="rId2"/>
    <p:sldId id="257" r:id="rId3"/>
    <p:sldId id="264" r:id="rId4"/>
    <p:sldId id="265" r:id="rId5"/>
    <p:sldId id="294" r:id="rId6"/>
    <p:sldId id="295" r:id="rId7"/>
    <p:sldId id="296" r:id="rId8"/>
    <p:sldId id="271" r:id="rId9"/>
    <p:sldId id="300" r:id="rId10"/>
    <p:sldId id="274" r:id="rId11"/>
    <p:sldId id="302" r:id="rId12"/>
    <p:sldId id="278" r:id="rId13"/>
    <p:sldId id="279" r:id="rId14"/>
    <p:sldId id="280" r:id="rId15"/>
    <p:sldId id="281" r:id="rId16"/>
    <p:sldId id="282" r:id="rId17"/>
    <p:sldId id="284" r:id="rId18"/>
    <p:sldId id="286" r:id="rId19"/>
    <p:sldId id="287" r:id="rId20"/>
    <p:sldId id="290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D60093"/>
    <a:srgbClr val="00FF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7E9A9-5FF9-4DD9-8DD6-28238E86FA19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476AA24-4FAC-46D1-8A4E-8A24AAD25442}" type="slidenum">
              <a:rPr lang="en-US" sz="1200">
                <a:cs typeface="Arial" pitchFamily="34" charset="0"/>
              </a:rPr>
              <a:pPr algn="r"/>
              <a:t>12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1E8D-27FD-4A16-AB26-A0D9173CA49A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BA87A45-BE1E-45AC-9DC5-F9BCEA127E36}" type="slidenum">
              <a:rPr lang="en-US" sz="1200">
                <a:cs typeface="Arial" pitchFamily="34" charset="0"/>
              </a:rPr>
              <a:pPr algn="r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A1C7A-5D26-499F-897D-686CEEC0E72B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5F33454-952E-4B19-9433-A51BD5DC6D69}" type="slidenum">
              <a:rPr lang="en-US" sz="1200">
                <a:cs typeface="Arial" pitchFamily="34" charset="0"/>
              </a:rPr>
              <a:pPr algn="r"/>
              <a:t>21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77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TẬP ĐỌC</a:t>
            </a:r>
            <a:endParaRPr lang="en-US" sz="6000" b="1"/>
          </a:p>
        </p:txBody>
      </p:sp>
      <p:sp>
        <p:nvSpPr>
          <p:cNvPr id="6" name="TextBox 5"/>
          <p:cNvSpPr txBox="1"/>
          <p:nvPr/>
        </p:nvSpPr>
        <p:spPr>
          <a:xfrm>
            <a:off x="2019300" y="2069068"/>
            <a:ext cx="5257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2971800"/>
            <a:ext cx="8610600" cy="1311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Tìm những chi tiết cho thấy chị Nhà Trò rất yếu ớt?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7500" y="4572000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Nêu nội dung chính của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“Dế mèn bênh vực kẻ yếu” ?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82191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4249740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5334000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04887" y="1169035"/>
            <a:ext cx="4805713" cy="2185491"/>
            <a:chOff x="3804887" y="1169035"/>
            <a:chExt cx="4805713" cy="2185491"/>
          </a:xfrm>
        </p:grpSpPr>
        <p:sp>
          <p:nvSpPr>
            <p:cNvPr id="5" name="TextBox 4"/>
            <p:cNvSpPr txBox="1"/>
            <p:nvPr/>
          </p:nvSpPr>
          <p:spPr>
            <a:xfrm>
              <a:off x="3886200" y="1600200"/>
              <a:ext cx="4724400" cy="17543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 1: Em </a:t>
              </a:r>
              <a:r>
                <a:rPr lang="en-US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hiểu những câu thơ sau đây muốn nói điều gì ?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804887" y="1169035"/>
              <a:ext cx="323850" cy="10477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1000" y="4608981"/>
            <a:ext cx="8305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 câu thơ trên cho biết mẹ bạn nhỏ bị ốm: trầu không ăn được, Truyện Kiều gấp lại và ruộng vườn vắng mẹ.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00" y="3771364"/>
            <a:ext cx="243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  <p:bldP spid="9" grpId="0"/>
      <p:bldP spid="9" grpId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838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 bác xóm làng đến thăm</a:t>
            </a:r>
          </a:p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 cho trứng người cho cam</a:t>
            </a:r>
          </a:p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 anh y sĩ đã mang thuốc vào.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" y="4038600"/>
            <a:ext cx="243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7075" y="1085394"/>
            <a:ext cx="8259225" cy="2496007"/>
            <a:chOff x="237075" y="1085394"/>
            <a:chExt cx="8259225" cy="249600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342900" y="1411883"/>
              <a:ext cx="8153400" cy="21695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3400" b="1" i="1" u="sng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 2:</a:t>
              </a:r>
              <a:r>
                <a:rPr lang="en-US" sz="3400" b="1" i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400" b="1" i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US" sz="3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tâm chăm sóc của </a:t>
              </a:r>
              <a:r>
                <a:rPr lang="en-US" sz="3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xóm làng đối </a:t>
              </a:r>
              <a:r>
                <a:rPr lang="en-US" sz="3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 mẹ của bạn nhỏ được thể hiện qua những câu thơ nào </a:t>
              </a:r>
              <a:r>
                <a:rPr lang="en-US" sz="3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37075" y="1085394"/>
              <a:ext cx="323850" cy="104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3885570" y="1169035"/>
            <a:ext cx="4585330" cy="2682695"/>
            <a:chOff x="3885570" y="1169035"/>
            <a:chExt cx="4585330" cy="2682695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3975100" y="1498600"/>
              <a:ext cx="4495800" cy="23531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36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 3: Đọc </a:t>
              </a:r>
              <a:r>
                <a:rPr lang="en-US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 thơ </a:t>
              </a:r>
              <a:r>
                <a:rPr lang="en-US" sz="36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4, 5 </a:t>
              </a:r>
              <a:r>
                <a:rPr lang="en-US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 cho biết bạn nhỏ đã làm gì để mẹ vui khỏe?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885570" y="1169035"/>
              <a:ext cx="323850" cy="104775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66700" y="4800600"/>
            <a:ext cx="8001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 nhỏ ngâm thơ, kể chuyện, múa ca rồi diễn kịch để mẹ vui, khỏe.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4038600"/>
            <a:ext cx="243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3810000" cy="3181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" y="3470276"/>
            <a:ext cx="8458200" cy="2778124"/>
            <a:chOff x="228600" y="3470276"/>
            <a:chExt cx="8458200" cy="2778124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28600" y="3994150"/>
              <a:ext cx="8458200" cy="2254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 chi </a:t>
              </a:r>
              <a:r>
                <a:rPr lang="en-US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tiết nào trong bài thơ bộc lộ tình yêu thương sâu sắc của bạn nhỏ đối với mẹ 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464181" y="3470276"/>
              <a:ext cx="323850" cy="1047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19050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400" y="990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indent="228600" algn="ctr">
              <a:buFont typeface="Arial" pitchFamily="34" charset="0"/>
              <a:buChar char="•"/>
              <a:defRPr/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xót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thương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mong mẹ khỏe dần dần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38" y="2971800"/>
            <a:ext cx="90598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029325"/>
            <a:ext cx="88392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38" y="1905000"/>
            <a:ext cx="8564562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defRPr/>
            </a:pPr>
            <a:r>
              <a:rPr lang="en-US" sz="36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700" y="4829175"/>
            <a:ext cx="86106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sz="36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44269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nhỏ mong mẹ sớm chóng khỏe: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238125"/>
            <a:ext cx="8305800" cy="1847314"/>
            <a:chOff x="304800" y="238125"/>
            <a:chExt cx="8305800" cy="184731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762000"/>
              <a:ext cx="8305800" cy="13234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 thơ thể hiện tình cảm của bạn nhỏ đối với mẹ như thế nào?</a:t>
              </a:r>
              <a:endPara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400683" y="238125"/>
              <a:ext cx="323850" cy="10477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85800" y="2967335"/>
            <a:ext cx="73914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 thể hiện tình cảm yêu thương sâu sắc và tấm lòng hiếu thảo biết ơn của bạn nhỏ với người mẹ bị ốm.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6700" y="1347787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Sáng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đổ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mưa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rào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</a:t>
            </a:r>
            <a:r>
              <a:rPr lang="en-US" sz="3600" ker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Cả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3600" ker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giường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" y="3938587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Ngâm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múa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</a:p>
          <a:p>
            <a:pPr>
              <a:defRPr/>
            </a:pP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Rồi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kịch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chèo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2362200" y="1955800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637" y="185271"/>
            <a:ext cx="4876800" cy="1816894"/>
            <a:chOff x="1981200" y="215106"/>
            <a:chExt cx="4876800" cy="1816894"/>
          </a:xfrm>
        </p:grpSpPr>
        <p:pic>
          <p:nvPicPr>
            <p:cNvPr id="40962" name="Picture 10" descr="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84200"/>
              <a:ext cx="9906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3" name="Picture 13" descr="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55600"/>
              <a:ext cx="4572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16" descr="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508000"/>
              <a:ext cx="914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17" descr="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84200"/>
              <a:ext cx="685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20" descr="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84200"/>
              <a:ext cx="8382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1" descr="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31800"/>
              <a:ext cx="4572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25" descr="v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48000" y="215106"/>
              <a:ext cx="75565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24" descr="o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55600"/>
              <a:ext cx="304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2" descr="o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0" y="1752600"/>
              <a:ext cx="304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5" name="WordArt 5"/>
          <p:cNvSpPr>
            <a:spLocks noChangeArrowheads="1" noChangeShapeType="1" noTextEdit="1"/>
          </p:cNvSpPr>
          <p:nvPr/>
        </p:nvSpPr>
        <p:spPr bwMode="auto">
          <a:xfrm>
            <a:off x="609600" y="2032000"/>
            <a:ext cx="8001000" cy="249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3600" b="1" kern="10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</a:t>
            </a:r>
            <a:r>
              <a:rPr lang="vi-VN" sz="3600" b="1" kern="10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THUỘC </a:t>
            </a:r>
            <a:r>
              <a:rPr lang="vi-VN" sz="3600" b="1" kern="10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LÒNG </a:t>
            </a:r>
            <a:endParaRPr lang="en-US" sz="3600" b="1" kern="10" cap="all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vi-VN" sz="3600" b="1" kern="10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BÀI </a:t>
            </a:r>
            <a:r>
              <a:rPr lang="vi-VN" sz="3600" b="1" kern="10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THƠ</a:t>
            </a:r>
            <a:endParaRPr lang="en-US" sz="3600" b="1" kern="10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790700" cy="1666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79070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76750"/>
            <a:ext cx="6238875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19300" y="2104228"/>
            <a:ext cx="4800600" cy="1006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MẸ ỐM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242" y="762000"/>
            <a:ext cx="777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TẬP ĐỌC</a:t>
            </a:r>
            <a:endParaRPr lang="en-US" sz="6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68" y="2382836"/>
            <a:ext cx="4721832" cy="3136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61709" y="3140956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Trần Đăng Khoa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" y="1981200"/>
            <a:ext cx="7926472" cy="4495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306513"/>
            <a:ext cx="8343900" cy="301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thơ thể hiện tình cảm yêu thương sâu sắc và tấm lòng hiếu thảo biết ơn của bạn nhỏ với người mẹ bị ốm.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BÀI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5950"/>
            <a:ext cx="8763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981200" y="2598737"/>
            <a:ext cx="5638800" cy="3241675"/>
          </a:xfrm>
        </p:spPr>
        <p:txBody>
          <a:bodyPr>
            <a:normAutofit/>
          </a:bodyPr>
          <a:lstStyle/>
          <a:p>
            <a:pPr marL="273050" indent="-273050" algn="ctr">
              <a:buFont typeface="Wingdings" pitchFamily="2" charset="2"/>
              <a:buNone/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Học thuộc lòng bài thơ: Mẹ ốm</a:t>
            </a:r>
          </a:p>
          <a:p>
            <a:pPr marL="273050" indent="-273050" algn="ctr">
              <a:buFont typeface="Wingdings" pitchFamily="2" charset="2"/>
              <a:buNone/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Chuẩn bị: Dế Mèn bênh vực kẻ yếu (tiếp theo)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2" y="4259685"/>
            <a:ext cx="2354524" cy="2613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586001"/>
            <a:ext cx="2667000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20036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óng</a:t>
            </a: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62665"/>
            <a:ext cx="2426213" cy="249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2326" y="1857038"/>
            <a:ext cx="158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đau</a:t>
            </a:r>
          </a:p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uốt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0" y="1532294"/>
            <a:ext cx="2536510" cy="21672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6945" y="211236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ánh</a:t>
            </a:r>
          </a:p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5544" y="4718229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gọt ng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76" y="4186326"/>
            <a:ext cx="2354524" cy="2613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0300" y="471822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ầu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7" grpId="0"/>
      <p:bldP spid="22" grpId="0"/>
      <p:bldP spid="2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92100" y="1662142"/>
            <a:ext cx="8318500" cy="427809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Lá trầu  khô giữa cơi trầu </a:t>
            </a:r>
          </a:p>
          <a:p>
            <a:pPr algn="ctr"/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 Kiều gấp lại trên đầu bấy nay </a:t>
            </a:r>
          </a:p>
          <a:p>
            <a:pPr algn="ctr"/>
            <a:endParaRPr lang="en-US" sz="3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Cánh màn  khép lỏng cả ngày</a:t>
            </a:r>
          </a:p>
          <a:p>
            <a:pPr algn="ctr"/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 vườn vắng mẹ cuốc cày sớm trưa</a:t>
            </a:r>
          </a:p>
          <a:p>
            <a:pPr algn="ctr"/>
            <a:endParaRPr lang="en-US" sz="3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 nay trời đổ mưa rào</a:t>
            </a:r>
          </a:p>
          <a:p>
            <a:pPr algn="ctr"/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 </a:t>
            </a:r>
            <a:r>
              <a:rPr lang="en-US" sz="3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 chín ngọt ngào bay </a:t>
            </a:r>
            <a:r>
              <a:rPr lang="en-US" sz="3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536950" y="1703065"/>
            <a:ext cx="114300" cy="462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87595" y="252407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5201" y="3458289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35088" y="3991688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40200" y="5597336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0000"/>
            <a:ext cx="5553559" cy="491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5817" y="27432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CƠI TRẦU</a:t>
            </a:r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81800" y="27305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SĨ</a:t>
            </a:r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903099" cy="421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4470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06900" y="3276600"/>
            <a:ext cx="41148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i="1">
                <a:solidFill>
                  <a:schemeClr val="accent3"/>
                </a:solidFill>
                <a:latin typeface="+mj-lt"/>
                <a:cs typeface="Arial" pitchFamily="34" charset="0"/>
              </a:rPr>
              <a:t>Truyện Kiều </a:t>
            </a:r>
            <a:r>
              <a:rPr lang="vi-VN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là tên gọi phổ biến của tác phẩm </a:t>
            </a:r>
            <a:r>
              <a:rPr lang="vi-VN" sz="2800" b="1" i="1">
                <a:solidFill>
                  <a:schemeClr val="accent3"/>
                </a:solidFill>
                <a:latin typeface="+mj-lt"/>
                <a:cs typeface="Arial" pitchFamily="34" charset="0"/>
              </a:rPr>
              <a:t>Đoạn Trường Tân Thanh</a:t>
            </a:r>
            <a:r>
              <a:rPr lang="en-US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của đại thi hào Nguyễn Du</a:t>
            </a:r>
            <a:r>
              <a:rPr lang="vi-VN" sz="2800" b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.</a:t>
            </a:r>
            <a:endParaRPr lang="en-US" sz="28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199070"/>
            <a:ext cx="2209800" cy="186347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 KIỀU</a:t>
            </a:r>
            <a:endParaRPr lang="en-US" sz="25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516563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NỐI TIẾP</a:t>
            </a:r>
            <a:endParaRPr lang="en-US" sz="4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066800" y="2940049"/>
            <a:ext cx="619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 1,2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 trầm buồn vì mẹ ốm.</a:t>
            </a:r>
            <a:endParaRPr lang="vi-VN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157287" y="3497263"/>
            <a:ext cx="647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 3: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 lo lắng do mẹ sốt cao, xóm làng đến thăm.</a:t>
            </a:r>
            <a:endParaRPr lang="vi-VN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257300" y="4507707"/>
            <a:ext cx="617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 4,5: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 hơn vì mẹ đã khỏe, em diễn trò  cho mẹ xem</a:t>
            </a:r>
            <a:endParaRPr lang="vi-VN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331912" y="5337969"/>
            <a:ext cx="630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 6,7: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 thiết tha thể hiện lòng biết ơn của bạn nhỏ đối với mẹ.</a:t>
            </a:r>
            <a:endParaRPr lang="vi-VN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524000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NHÓM ĐÔI</a:t>
            </a:r>
            <a:endParaRPr lang="en-US" sz="4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971800"/>
            <a:ext cx="4762500" cy="249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4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347</TotalTime>
  <Words>691</Words>
  <Application>Microsoft Office PowerPoint</Application>
  <PresentationFormat>On-screen Show (4:3)</PresentationFormat>
  <Paragraphs>100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Huong Anh</cp:lastModifiedBy>
  <cp:revision>71</cp:revision>
  <dcterms:created xsi:type="dcterms:W3CDTF">2002-01-02T21:05:36Z</dcterms:created>
  <dcterms:modified xsi:type="dcterms:W3CDTF">2013-09-10T02:16:57Z</dcterms:modified>
</cp:coreProperties>
</file>