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77" r:id="rId6"/>
    <p:sldId id="278" r:id="rId7"/>
    <p:sldId id="280" r:id="rId8"/>
    <p:sldId id="281" r:id="rId9"/>
    <p:sldId id="266" r:id="rId10"/>
    <p:sldId id="282" r:id="rId11"/>
    <p:sldId id="283" r:id="rId12"/>
    <p:sldId id="284" r:id="rId13"/>
    <p:sldId id="290" r:id="rId14"/>
    <p:sldId id="288" r:id="rId15"/>
    <p:sldId id="289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9AD0A-698B-4260-9128-8DDC4E3034D5}" type="datetimeFigureOut">
              <a:rPr lang="en-US" smtClean="0"/>
              <a:t>07/12/2021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29001-A89D-4147-BA5C-11531CE31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23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846A7DA-A967-4011-871F-44A62BB9149C}" type="datetime10">
              <a:rPr lang="en-GB" smtClean="0"/>
              <a:t>13:23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964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8A5A60D-43E5-48E7-873F-48EF5B01DF33}" type="datetime10">
              <a:rPr lang="en-GB" smtClean="0"/>
              <a:t>13:24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066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9936020-9A85-4650-BA5C-C2A3E12FFB67}" type="datetime10">
              <a:rPr lang="en-GB" smtClean="0"/>
              <a:t>13:24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389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9936020-9A85-4650-BA5C-C2A3E12FFB67}" type="datetime10">
              <a:rPr lang="en-GB" smtClean="0"/>
              <a:t>13:24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253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7EA3D59-6E54-4BCC-8C4F-33B360A596BA}" type="datetime10">
              <a:rPr lang="en-GB" smtClean="0"/>
              <a:t>13:24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06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16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8220C73-AE32-4159-923A-1A7F0FBDC81E}" type="datetime10">
              <a:rPr lang="en-GB" smtClean="0"/>
              <a:t>13:24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731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07/12/2021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1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07/12/2021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37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07/12/2021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2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07/12/2021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1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07/12/2021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6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07/12/2021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19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07/12/2021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07/12/2021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93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07/12/2021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91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07/12/2021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4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07/12/2021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37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7B243-751C-449D-9796-D53BC2711924}" type="datetimeFigureOut">
              <a:rPr lang="en-US" smtClean="0"/>
              <a:t>07/12/2021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5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7" y="3960789"/>
            <a:ext cx="3386757" cy="2904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847" y="4043597"/>
            <a:ext cx="3053803" cy="3012467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20598"/>
            <a:ext cx="2172466" cy="2191726"/>
          </a:xfrm>
          <a:prstGeom prst="rect">
            <a:avLst/>
          </a:prstGeom>
        </p:spPr>
      </p:pic>
      <p:grpSp>
        <p:nvGrpSpPr>
          <p:cNvPr id="16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2426501" y="1419582"/>
            <a:ext cx="7724086" cy="2939431"/>
            <a:chOff x="1513192" y="1554345"/>
            <a:chExt cx="9542584" cy="2489152"/>
          </a:xfrm>
        </p:grpSpPr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21" name="图片 4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7288" y="737926"/>
            <a:ext cx="3692229" cy="1987501"/>
          </a:xfrm>
          <a:prstGeom prst="rect">
            <a:avLst/>
          </a:prstGeom>
        </p:spPr>
      </p:pic>
      <p:pic>
        <p:nvPicPr>
          <p:cNvPr id="24" name="图片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57837" y="-170038"/>
            <a:ext cx="2392073" cy="2392073"/>
          </a:xfrm>
          <a:prstGeom prst="rect">
            <a:avLst/>
          </a:prstGeom>
        </p:spPr>
      </p:pic>
      <p:sp>
        <p:nvSpPr>
          <p:cNvPr id="29" name="文本框 3"/>
          <p:cNvSpPr txBox="1"/>
          <p:nvPr/>
        </p:nvSpPr>
        <p:spPr>
          <a:xfrm>
            <a:off x="5747560" y="1800683"/>
            <a:ext cx="1279516" cy="835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600" b="1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微软雅黑" panose="020B0503020204020204" pitchFamily="34" charset="-122"/>
                <a:cs typeface="+mn-cs"/>
              </a:rPr>
              <a:t>Toán</a:t>
            </a:r>
            <a:r>
              <a:rPr kumimoji="0" lang="en-GB" altLang="zh-CN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54" y="6252686"/>
            <a:ext cx="2848981" cy="6053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018025" y="5046224"/>
            <a:ext cx="2495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SGK/77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085CA-4AB6-4C17-80B1-E3AF6A7F6CC9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13:23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4849" y="2950722"/>
            <a:ext cx="7429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CHO SỐ CÓ MỘT CHỮ SỐ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1008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734095" y="218941"/>
            <a:ext cx="5536076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4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76400" y="1371600"/>
            <a:ext cx="8763000" cy="6096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 dirty="0" smtClean="0">
                <a:latin typeface="Dosis Medium" pitchFamily="2" charset="0"/>
              </a:rPr>
              <a:t> </a:t>
            </a:r>
            <a:r>
              <a:rPr lang="en-US" altLang="en-US" sz="3600" b="1" dirty="0" smtClean="0">
                <a:solidFill>
                  <a:srgbClr val="0000FF"/>
                </a:solidFill>
                <a:latin typeface="Dosis Medium" pitchFamily="2" charset="0"/>
              </a:rPr>
              <a:t>a) 278157: 3                                 304968 : 4</a:t>
            </a:r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3352800" y="3124200"/>
            <a:ext cx="0" cy="914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Dosis Medium" pitchFamily="2" charset="0"/>
            </a:endParaRPr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 flipV="1">
            <a:off x="3352800" y="3505200"/>
            <a:ext cx="1143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Dosis Medium" pitchFamily="2" charset="0"/>
            </a:endParaRPr>
          </a:p>
        </p:txBody>
      </p:sp>
      <p:sp>
        <p:nvSpPr>
          <p:cNvPr id="54285" name="Line 13"/>
          <p:cNvSpPr>
            <a:spLocks noChangeShapeType="1"/>
          </p:cNvSpPr>
          <p:nvPr/>
        </p:nvSpPr>
        <p:spPr bwMode="auto">
          <a:xfrm>
            <a:off x="8534400" y="3200400"/>
            <a:ext cx="0" cy="838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Dosis Medium" pitchFamily="2" charset="0"/>
            </a:endParaRPr>
          </a:p>
        </p:txBody>
      </p:sp>
      <p:sp>
        <p:nvSpPr>
          <p:cNvPr id="54286" name="Line 14"/>
          <p:cNvSpPr>
            <a:spLocks noChangeShapeType="1"/>
          </p:cNvSpPr>
          <p:nvPr/>
        </p:nvSpPr>
        <p:spPr bwMode="auto">
          <a:xfrm>
            <a:off x="8534400" y="3581400"/>
            <a:ext cx="1219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Dosis Medium" pitchFamily="2" charset="0"/>
            </a:endParaRPr>
          </a:p>
        </p:txBody>
      </p:sp>
      <p:sp>
        <p:nvSpPr>
          <p:cNvPr id="54325" name="Rectangle 53"/>
          <p:cNvSpPr>
            <a:spLocks noChangeArrowheads="1"/>
          </p:cNvSpPr>
          <p:nvPr/>
        </p:nvSpPr>
        <p:spPr bwMode="auto">
          <a:xfrm>
            <a:off x="1828800" y="2057400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Dosis Medium" pitchFamily="2" charset="0"/>
              </a:rPr>
              <a:t>b) 158735 : 3	                           475908 : 5</a:t>
            </a:r>
          </a:p>
        </p:txBody>
      </p:sp>
      <p:sp>
        <p:nvSpPr>
          <p:cNvPr id="54346" name="Text Box 74"/>
          <p:cNvSpPr txBox="1">
            <a:spLocks noChangeArrowheads="1"/>
          </p:cNvSpPr>
          <p:nvPr/>
        </p:nvSpPr>
        <p:spPr bwMode="auto">
          <a:xfrm>
            <a:off x="2104574" y="3124200"/>
            <a:ext cx="2514600" cy="311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Dosis Medium" pitchFamily="2" charset="0"/>
              </a:rPr>
              <a:t>278157  3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Dosis Medium" pitchFamily="2" charset="0"/>
              </a:rPr>
              <a:t>  08        </a:t>
            </a:r>
            <a:r>
              <a:rPr lang="en-US" altLang="en-US" sz="3200" b="1" dirty="0">
                <a:solidFill>
                  <a:srgbClr val="CC0000"/>
                </a:solidFill>
                <a:latin typeface="Dosis Medium" pitchFamily="2" charset="0"/>
              </a:rPr>
              <a:t>92719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Dosis Medium" pitchFamily="2" charset="0"/>
              </a:rPr>
              <a:t>    21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Dosis Medium" pitchFamily="2" charset="0"/>
              </a:rPr>
              <a:t>      05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Dosis Medium" pitchFamily="2" charset="0"/>
              </a:rPr>
              <a:t>        27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Dosis Medium" pitchFamily="2" charset="0"/>
              </a:rPr>
              <a:t>          0</a:t>
            </a:r>
          </a:p>
        </p:txBody>
      </p:sp>
      <p:sp>
        <p:nvSpPr>
          <p:cNvPr id="54347" name="Text Box 75"/>
          <p:cNvSpPr txBox="1">
            <a:spLocks noChangeArrowheads="1"/>
          </p:cNvSpPr>
          <p:nvPr/>
        </p:nvSpPr>
        <p:spPr bwMode="auto">
          <a:xfrm>
            <a:off x="7124700" y="3284539"/>
            <a:ext cx="2819400" cy="311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Dosis Medium" pitchFamily="2" charset="0"/>
              </a:rPr>
              <a:t>304968    4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Dosis Medium" pitchFamily="2" charset="0"/>
              </a:rPr>
              <a:t>  24          </a:t>
            </a:r>
            <a:r>
              <a:rPr lang="en-US" altLang="en-US" sz="3200" b="1" dirty="0">
                <a:solidFill>
                  <a:srgbClr val="CC0000"/>
                </a:solidFill>
                <a:latin typeface="Dosis Medium" pitchFamily="2" charset="0"/>
              </a:rPr>
              <a:t>76242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Dosis Medium" pitchFamily="2" charset="0"/>
              </a:rPr>
              <a:t>    09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Dosis Medium" pitchFamily="2" charset="0"/>
              </a:rPr>
              <a:t>      16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Dosis Medium" pitchFamily="2" charset="0"/>
              </a:rPr>
              <a:t>        08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Dosis Medium" pitchFamily="2" charset="0"/>
              </a:rPr>
              <a:t>          0</a:t>
            </a:r>
          </a:p>
        </p:txBody>
      </p:sp>
      <p:pic>
        <p:nvPicPr>
          <p:cNvPr id="11" name="图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2" y="4590474"/>
            <a:ext cx="2024195" cy="2442994"/>
          </a:xfrm>
          <a:prstGeom prst="rect">
            <a:avLst/>
          </a:prstGeom>
        </p:spPr>
      </p:pic>
      <p:pic>
        <p:nvPicPr>
          <p:cNvPr id="12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735" y="4270607"/>
            <a:ext cx="2787729" cy="23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72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nimBg="1"/>
      <p:bldP spid="54275" grpId="0" build="p"/>
      <p:bldP spid="54277" grpId="0" animBg="1"/>
      <p:bldP spid="54278" grpId="0" animBg="1"/>
      <p:bldP spid="54285" grpId="0" animBg="1"/>
      <p:bldP spid="54286" grpId="0" animBg="1"/>
      <p:bldP spid="54325" grpId="0"/>
      <p:bldP spid="54346" grpId="0"/>
      <p:bldP spid="543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3"/>
          <p:cNvSpPr>
            <a:spLocks noChangeArrowheads="1"/>
          </p:cNvSpPr>
          <p:nvPr/>
        </p:nvSpPr>
        <p:spPr bwMode="auto">
          <a:xfrm>
            <a:off x="2057400" y="533400"/>
            <a:ext cx="807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Dosis Medium" pitchFamily="2" charset="0"/>
              </a:rPr>
              <a:t>b) 158735 : 3	                         475908 : 5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939636" y="2273294"/>
            <a:ext cx="3225800" cy="349249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Dosis Medium" pitchFamily="2" charset="0"/>
              </a:rPr>
              <a:t>158735    3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Dosis Medium" pitchFamily="2" charset="0"/>
              </a:rPr>
              <a:t>  08          </a:t>
            </a:r>
            <a:r>
              <a:rPr lang="en-US" altLang="en-US" sz="3600" b="1" dirty="0">
                <a:solidFill>
                  <a:srgbClr val="CC0000"/>
                </a:solidFill>
                <a:latin typeface="Dosis Medium" pitchFamily="2" charset="0"/>
              </a:rPr>
              <a:t>52911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Dosis Medium" pitchFamily="2" charset="0"/>
              </a:rPr>
              <a:t>    27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Dosis Medium" pitchFamily="2" charset="0"/>
              </a:rPr>
              <a:t>      03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Dosis Medium" pitchFamily="2" charset="0"/>
              </a:rPr>
              <a:t>        05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Dosis Medium" pitchFamily="2" charset="0"/>
              </a:rPr>
              <a:t>          2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796955" y="2115128"/>
            <a:ext cx="2845809" cy="347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Dosis Medium" pitchFamily="2" charset="0"/>
              </a:rPr>
              <a:t>475908    5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Dosis Medium" pitchFamily="2" charset="0"/>
              </a:rPr>
              <a:t>  25          </a:t>
            </a:r>
            <a:r>
              <a:rPr lang="en-US" altLang="en-US" sz="3600" b="1" dirty="0" smtClean="0">
                <a:solidFill>
                  <a:srgbClr val="0000FF"/>
                </a:solidFill>
                <a:latin typeface="Dosis Medium" pitchFamily="2" charset="0"/>
              </a:rPr>
              <a:t> </a:t>
            </a:r>
            <a:r>
              <a:rPr lang="en-US" altLang="en-US" sz="3600" b="1" dirty="0" smtClean="0">
                <a:solidFill>
                  <a:srgbClr val="CC0000"/>
                </a:solidFill>
                <a:latin typeface="Dosis Medium" pitchFamily="2" charset="0"/>
              </a:rPr>
              <a:t>95181</a:t>
            </a:r>
            <a:endParaRPr lang="en-US" altLang="en-US" sz="3600" b="1" dirty="0">
              <a:solidFill>
                <a:srgbClr val="CC0000"/>
              </a:solidFill>
              <a:latin typeface="Dosis Medium" pitchFamily="2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Dosis Medium" pitchFamily="2" charset="0"/>
              </a:rPr>
              <a:t>    09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Dosis Medium" pitchFamily="2" charset="0"/>
              </a:rPr>
              <a:t>      40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Dosis Medium" pitchFamily="2" charset="0"/>
              </a:rPr>
              <a:t>        08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Dosis Medium" pitchFamily="2" charset="0"/>
              </a:rPr>
              <a:t>          3</a:t>
            </a:r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3429000" y="2133599"/>
            <a:ext cx="0" cy="98829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Dosis Medium" pitchFamily="2" charset="0"/>
            </a:endParaRP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>
            <a:off x="3429000" y="2590800"/>
            <a:ext cx="914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Dosis Medium" pitchFamily="2" charset="0"/>
            </a:endParaRPr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flipH="1">
            <a:off x="8382000" y="2438400"/>
            <a:ext cx="914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Dosis Medium" pitchFamily="2" charset="0"/>
            </a:endParaRPr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8382000" y="1981199"/>
            <a:ext cx="0" cy="100214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Dosis Medium" pitchFamily="2" charset="0"/>
            </a:endParaRPr>
          </a:p>
        </p:txBody>
      </p:sp>
      <p:pic>
        <p:nvPicPr>
          <p:cNvPr id="9" name="图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8110"/>
            <a:ext cx="2100725" cy="2535358"/>
          </a:xfrm>
          <a:prstGeom prst="rect">
            <a:avLst/>
          </a:prstGeom>
        </p:spPr>
      </p:pic>
      <p:pic>
        <p:nvPicPr>
          <p:cNvPr id="10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276" y="4314422"/>
            <a:ext cx="2787729" cy="23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68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584915" y="60187"/>
            <a:ext cx="11121981" cy="16547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lgDashDotDot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6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128 610l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981199" y="2368640"/>
            <a:ext cx="35700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600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600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646063" y="3088902"/>
            <a:ext cx="439387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128610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646062" y="3668676"/>
            <a:ext cx="39366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294" name="Line 9"/>
          <p:cNvSpPr>
            <a:spLocks noChangeShapeType="1"/>
          </p:cNvSpPr>
          <p:nvPr/>
        </p:nvSpPr>
        <p:spPr bwMode="auto">
          <a:xfrm>
            <a:off x="5129816" y="2252040"/>
            <a:ext cx="3810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Dosis Medium" pitchFamily="2" charset="0"/>
            </a:endParaRP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5867399" y="2292441"/>
            <a:ext cx="3386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4000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5257799" y="3130640"/>
            <a:ext cx="60415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lít xăng ở mỗi bể có là :</a:t>
            </a: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5715000" y="3800436"/>
            <a:ext cx="5950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128 610 : 6 = 21 435 ( 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6994990" y="4416032"/>
            <a:ext cx="558387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21 435 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7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5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/>
      <p:bldP spid="65542" grpId="0"/>
      <p:bldP spid="65546" grpId="0"/>
      <p:bldP spid="655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09248" y="1546947"/>
            <a:ext cx="7205663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b="1" dirty="0">
              <a:latin typeface="+mj-lt"/>
            </a:endParaRPr>
          </a:p>
          <a:p>
            <a:pPr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Tóm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tắt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:  </a:t>
            </a:r>
            <a:r>
              <a:rPr lang="en-US" altLang="en-US" b="1" dirty="0">
                <a:latin typeface="+mj-lt"/>
              </a:rPr>
              <a:t>8 </a:t>
            </a:r>
            <a:r>
              <a:rPr lang="en-US" altLang="en-US" b="1" dirty="0" err="1" smtClean="0">
                <a:latin typeface="+mj-lt"/>
              </a:rPr>
              <a:t>áo</a:t>
            </a:r>
            <a:r>
              <a:rPr lang="en-US" altLang="en-US" b="1" dirty="0" smtClean="0">
                <a:latin typeface="+mj-lt"/>
              </a:rPr>
              <a:t> : </a:t>
            </a:r>
            <a:r>
              <a:rPr lang="en-US" altLang="en-US" b="1" dirty="0">
                <a:latin typeface="+mj-lt"/>
              </a:rPr>
              <a:t>1 </a:t>
            </a:r>
            <a:r>
              <a:rPr lang="en-US" altLang="en-US" b="1" dirty="0" err="1">
                <a:latin typeface="+mj-lt"/>
              </a:rPr>
              <a:t>hộp</a:t>
            </a:r>
            <a:endParaRPr lang="en-US" altLang="en-US" b="1" dirty="0">
              <a:latin typeface="+mj-lt"/>
            </a:endParaRPr>
          </a:p>
          <a:p>
            <a:pPr>
              <a:buFontTx/>
              <a:buNone/>
            </a:pPr>
            <a:r>
              <a:rPr lang="en-US" altLang="en-US" b="1" dirty="0">
                <a:latin typeface="+mj-lt"/>
              </a:rPr>
              <a:t>                187250 </a:t>
            </a:r>
            <a:r>
              <a:rPr lang="en-US" altLang="en-US" b="1" dirty="0" err="1">
                <a:latin typeface="+mj-lt"/>
              </a:rPr>
              <a:t>áo</a:t>
            </a:r>
            <a:r>
              <a:rPr lang="en-US" altLang="en-US" b="1" dirty="0">
                <a:latin typeface="+mj-lt"/>
              </a:rPr>
              <a:t>: ... </a:t>
            </a:r>
            <a:r>
              <a:rPr lang="en-US" altLang="en-US" b="1" dirty="0" err="1">
                <a:latin typeface="+mj-lt"/>
              </a:rPr>
              <a:t>hộp</a:t>
            </a:r>
            <a:r>
              <a:rPr lang="en-US" altLang="en-US" b="1" dirty="0">
                <a:latin typeface="+mj-lt"/>
              </a:rPr>
              <a:t> </a:t>
            </a:r>
            <a:r>
              <a:rPr lang="en-US" altLang="en-US" b="1" dirty="0" err="1">
                <a:latin typeface="+mj-lt"/>
              </a:rPr>
              <a:t>thừa</a:t>
            </a:r>
            <a:r>
              <a:rPr lang="en-US" altLang="en-US" b="1" dirty="0">
                <a:latin typeface="+mj-lt"/>
              </a:rPr>
              <a:t>... </a:t>
            </a:r>
            <a:r>
              <a:rPr lang="en-US" altLang="en-US" b="1" dirty="0" err="1">
                <a:latin typeface="+mj-lt"/>
              </a:rPr>
              <a:t>áo</a:t>
            </a:r>
            <a:r>
              <a:rPr lang="en-US" altLang="en-US" b="1" dirty="0">
                <a:latin typeface="+mj-lt"/>
              </a:rPr>
              <a:t> 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>
              <a:latin typeface="+mj-lt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133582" y="2909016"/>
            <a:ext cx="11430000" cy="303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b="1" dirty="0">
              <a:latin typeface="+mj-lt"/>
            </a:endParaRPr>
          </a:p>
          <a:p>
            <a:pPr algn="ctr">
              <a:buFontTx/>
              <a:buNone/>
            </a:pPr>
            <a:r>
              <a:rPr lang="en-US" altLang="en-US" b="1" u="sng" dirty="0" err="1">
                <a:solidFill>
                  <a:srgbClr val="0000FF"/>
                </a:solidFill>
                <a:latin typeface="+mj-lt"/>
              </a:rPr>
              <a:t>Bài</a:t>
            </a:r>
            <a:r>
              <a:rPr lang="en-US" altLang="en-US" b="1" u="sng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b="1" u="sng" dirty="0" err="1" smtClean="0">
                <a:solidFill>
                  <a:srgbClr val="0000FF"/>
                </a:solidFill>
                <a:latin typeface="+mj-lt"/>
              </a:rPr>
              <a:t>giải</a:t>
            </a:r>
            <a:endParaRPr lang="en-US" altLang="en-US" b="1" u="sng" dirty="0">
              <a:solidFill>
                <a:srgbClr val="0000FF"/>
              </a:solidFill>
              <a:latin typeface="+mj-lt"/>
            </a:endParaRPr>
          </a:p>
          <a:p>
            <a:pPr algn="just">
              <a:buFontTx/>
              <a:buNone/>
            </a:pPr>
            <a:r>
              <a:rPr lang="en-US" altLang="en-US" b="1" dirty="0" smtClean="0">
                <a:latin typeface="+mj-lt"/>
              </a:rPr>
              <a:t>Ta </a:t>
            </a:r>
            <a:r>
              <a:rPr lang="en-US" altLang="en-US" b="1" dirty="0" err="1" smtClean="0">
                <a:latin typeface="+mj-lt"/>
              </a:rPr>
              <a:t>có</a:t>
            </a:r>
            <a:r>
              <a:rPr lang="en-US" altLang="en-US" b="1" dirty="0" smtClean="0">
                <a:latin typeface="+mj-lt"/>
              </a:rPr>
              <a:t>: 187 250 : 8 = 23 406 (</a:t>
            </a:r>
            <a:r>
              <a:rPr lang="en-US" altLang="en-US" b="1" dirty="0" err="1" smtClean="0">
                <a:latin typeface="+mj-lt"/>
              </a:rPr>
              <a:t>dư</a:t>
            </a:r>
            <a:r>
              <a:rPr lang="en-US" altLang="en-US" b="1" dirty="0" smtClean="0">
                <a:latin typeface="+mj-lt"/>
              </a:rPr>
              <a:t> 2)</a:t>
            </a:r>
          </a:p>
          <a:p>
            <a:pPr algn="just">
              <a:buFontTx/>
              <a:buNone/>
            </a:pPr>
            <a:r>
              <a:rPr lang="en-US" altLang="en-US" b="1" dirty="0" err="1" smtClean="0">
                <a:latin typeface="+mj-lt"/>
              </a:rPr>
              <a:t>Vậy</a:t>
            </a:r>
            <a:r>
              <a:rPr lang="en-US" altLang="en-US" b="1" dirty="0" smtClean="0">
                <a:latin typeface="+mj-lt"/>
              </a:rPr>
              <a:t> </a:t>
            </a:r>
            <a:r>
              <a:rPr lang="en-US" altLang="en-US" b="1" dirty="0" err="1" smtClean="0">
                <a:latin typeface="+mj-lt"/>
              </a:rPr>
              <a:t>có</a:t>
            </a:r>
            <a:r>
              <a:rPr lang="en-US" altLang="en-US" b="1" dirty="0" smtClean="0">
                <a:latin typeface="+mj-lt"/>
              </a:rPr>
              <a:t> </a:t>
            </a:r>
            <a:r>
              <a:rPr lang="en-US" altLang="en-US" b="1" dirty="0" err="1" smtClean="0">
                <a:latin typeface="+mj-lt"/>
              </a:rPr>
              <a:t>thể</a:t>
            </a:r>
            <a:r>
              <a:rPr lang="en-US" altLang="en-US" b="1" dirty="0" smtClean="0">
                <a:latin typeface="+mj-lt"/>
              </a:rPr>
              <a:t> </a:t>
            </a:r>
            <a:r>
              <a:rPr lang="en-US" altLang="en-US" b="1" dirty="0" err="1" smtClean="0">
                <a:latin typeface="+mj-lt"/>
              </a:rPr>
              <a:t>xếp</a:t>
            </a:r>
            <a:r>
              <a:rPr lang="en-US" altLang="en-US" b="1" dirty="0" smtClean="0">
                <a:latin typeface="+mj-lt"/>
              </a:rPr>
              <a:t> </a:t>
            </a:r>
            <a:r>
              <a:rPr lang="en-US" altLang="en-US" b="1" dirty="0" err="1" smtClean="0">
                <a:latin typeface="+mj-lt"/>
              </a:rPr>
              <a:t>được</a:t>
            </a:r>
            <a:r>
              <a:rPr lang="en-US" altLang="en-US" b="1" dirty="0" smtClean="0">
                <a:latin typeface="+mj-lt"/>
              </a:rPr>
              <a:t> </a:t>
            </a:r>
            <a:r>
              <a:rPr lang="en-US" altLang="en-US" b="1" dirty="0" err="1" smtClean="0">
                <a:latin typeface="+mj-lt"/>
              </a:rPr>
              <a:t>nhiều</a:t>
            </a:r>
            <a:r>
              <a:rPr lang="en-US" altLang="en-US" b="1" dirty="0" smtClean="0">
                <a:latin typeface="+mj-lt"/>
              </a:rPr>
              <a:t> </a:t>
            </a:r>
            <a:r>
              <a:rPr lang="en-US" altLang="en-US" b="1" dirty="0" err="1" smtClean="0">
                <a:latin typeface="+mj-lt"/>
              </a:rPr>
              <a:t>nhất</a:t>
            </a:r>
            <a:r>
              <a:rPr lang="en-US" altLang="en-US" b="1" dirty="0" smtClean="0">
                <a:latin typeface="+mj-lt"/>
              </a:rPr>
              <a:t> </a:t>
            </a:r>
            <a:r>
              <a:rPr lang="en-US" altLang="en-US" b="1" dirty="0" err="1" smtClean="0">
                <a:latin typeface="+mj-lt"/>
              </a:rPr>
              <a:t>là</a:t>
            </a:r>
            <a:r>
              <a:rPr lang="en-US" altLang="en-US" b="1" dirty="0" smtClean="0">
                <a:latin typeface="+mj-lt"/>
              </a:rPr>
              <a:t> 23 406 </a:t>
            </a:r>
            <a:r>
              <a:rPr lang="en-US" altLang="en-US" b="1" dirty="0" err="1" smtClean="0">
                <a:latin typeface="+mj-lt"/>
              </a:rPr>
              <a:t>hộp</a:t>
            </a:r>
            <a:r>
              <a:rPr lang="en-US" altLang="en-US" b="1" dirty="0" smtClean="0">
                <a:latin typeface="+mj-lt"/>
              </a:rPr>
              <a:t> </a:t>
            </a:r>
            <a:r>
              <a:rPr lang="en-US" altLang="en-US" b="1" dirty="0" err="1" smtClean="0">
                <a:latin typeface="+mj-lt"/>
              </a:rPr>
              <a:t>và</a:t>
            </a:r>
            <a:r>
              <a:rPr lang="en-US" altLang="en-US" b="1" dirty="0" smtClean="0">
                <a:latin typeface="+mj-lt"/>
              </a:rPr>
              <a:t> </a:t>
            </a:r>
            <a:r>
              <a:rPr lang="en-US" altLang="en-US" b="1" dirty="0" err="1" smtClean="0">
                <a:latin typeface="+mj-lt"/>
              </a:rPr>
              <a:t>còn</a:t>
            </a:r>
            <a:r>
              <a:rPr lang="en-US" altLang="en-US" b="1" dirty="0" smtClean="0">
                <a:latin typeface="+mj-lt"/>
              </a:rPr>
              <a:t> </a:t>
            </a:r>
            <a:r>
              <a:rPr lang="en-US" altLang="en-US" b="1" dirty="0" err="1" smtClean="0">
                <a:latin typeface="+mj-lt"/>
              </a:rPr>
              <a:t>thừa</a:t>
            </a:r>
            <a:r>
              <a:rPr lang="en-US" altLang="en-US" b="1" dirty="0" smtClean="0">
                <a:latin typeface="+mj-lt"/>
              </a:rPr>
              <a:t> 2 </a:t>
            </a:r>
            <a:r>
              <a:rPr lang="en-US" altLang="en-US" b="1" dirty="0" err="1">
                <a:latin typeface="+mj-lt"/>
              </a:rPr>
              <a:t>cái</a:t>
            </a:r>
            <a:r>
              <a:rPr lang="en-US" altLang="en-US" b="1" dirty="0">
                <a:latin typeface="+mj-lt"/>
              </a:rPr>
              <a:t> </a:t>
            </a:r>
            <a:r>
              <a:rPr lang="en-US" altLang="en-US" b="1" dirty="0" err="1">
                <a:latin typeface="+mj-lt"/>
              </a:rPr>
              <a:t>áo</a:t>
            </a:r>
            <a:r>
              <a:rPr lang="en-US" altLang="en-US" b="1" dirty="0">
                <a:latin typeface="+mj-lt"/>
              </a:rPr>
              <a:t>.</a:t>
            </a:r>
          </a:p>
          <a:p>
            <a:pPr>
              <a:buFontTx/>
              <a:buNone/>
            </a:pPr>
            <a:r>
              <a:rPr lang="en-US" altLang="en-US" b="1" dirty="0">
                <a:latin typeface="+mj-lt"/>
              </a:rPr>
              <a:t>                            </a:t>
            </a:r>
            <a:r>
              <a:rPr lang="en-US" altLang="en-US" b="1" dirty="0" err="1">
                <a:latin typeface="+mj-lt"/>
              </a:rPr>
              <a:t>Đáp</a:t>
            </a:r>
            <a:r>
              <a:rPr lang="en-US" altLang="en-US" b="1" dirty="0">
                <a:latin typeface="+mj-lt"/>
              </a:rPr>
              <a:t> </a:t>
            </a:r>
            <a:r>
              <a:rPr lang="en-US" altLang="en-US" b="1" dirty="0" err="1">
                <a:latin typeface="+mj-lt"/>
              </a:rPr>
              <a:t>số</a:t>
            </a:r>
            <a:r>
              <a:rPr lang="en-US" altLang="en-US" b="1" dirty="0">
                <a:latin typeface="+mj-lt"/>
              </a:rPr>
              <a:t>: 23406 </a:t>
            </a:r>
            <a:r>
              <a:rPr lang="en-US" altLang="en-US" b="1" dirty="0" err="1">
                <a:latin typeface="+mj-lt"/>
              </a:rPr>
              <a:t>hộp</a:t>
            </a:r>
            <a:r>
              <a:rPr lang="en-US" altLang="en-US" b="1" dirty="0">
                <a:latin typeface="+mj-lt"/>
              </a:rPr>
              <a:t>, </a:t>
            </a:r>
            <a:r>
              <a:rPr lang="en-US" altLang="en-US" b="1" dirty="0" err="1">
                <a:latin typeface="+mj-lt"/>
              </a:rPr>
              <a:t>còn</a:t>
            </a:r>
            <a:r>
              <a:rPr lang="en-US" altLang="en-US" b="1" dirty="0">
                <a:latin typeface="+mj-lt"/>
              </a:rPr>
              <a:t> </a:t>
            </a:r>
            <a:r>
              <a:rPr lang="en-US" altLang="en-US" b="1" dirty="0" err="1">
                <a:latin typeface="+mj-lt"/>
              </a:rPr>
              <a:t>thừa</a:t>
            </a:r>
            <a:r>
              <a:rPr lang="en-US" altLang="en-US" b="1" dirty="0">
                <a:latin typeface="+mj-lt"/>
              </a:rPr>
              <a:t> 2 </a:t>
            </a:r>
            <a:r>
              <a:rPr lang="en-US" altLang="en-US" b="1" dirty="0" err="1">
                <a:latin typeface="+mj-lt"/>
              </a:rPr>
              <a:t>áo</a:t>
            </a:r>
            <a:endParaRPr lang="en-US" altLang="en-US" b="1" dirty="0">
              <a:latin typeface="+mj-lt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>
              <a:latin typeface="+mj-lt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57206" y="60187"/>
            <a:ext cx="11302285" cy="16947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prstDash val="lgDashDotDot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endParaRPr lang="en-US" altLang="en-US" sz="3600" b="1" dirty="0">
              <a:solidFill>
                <a:srgbClr val="0000FF"/>
              </a:solidFill>
              <a:latin typeface="Dosis Medium" pitchFamily="2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709248" y="226513"/>
            <a:ext cx="10721109" cy="1362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187 250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196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22" y="174864"/>
            <a:ext cx="8685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3600" b="1" dirty="0" err="1" smtClean="0">
                <a:latin typeface="Dosis Medium" pitchFamily="2" charset="0"/>
                <a:cs typeface="Times New Roman" panose="02020603050405020304" pitchFamily="18" charset="0"/>
              </a:rPr>
              <a:t>Câu</a:t>
            </a:r>
            <a:r>
              <a:rPr lang="en-BZ" sz="3600" b="1" dirty="0" smtClean="0">
                <a:latin typeface="Dosis Medium" pitchFamily="2" charset="0"/>
                <a:cs typeface="Times New Roman" panose="02020603050405020304" pitchFamily="18" charset="0"/>
              </a:rPr>
              <a:t> 1: </a:t>
            </a:r>
            <a:r>
              <a:rPr lang="en-BZ" sz="3600" b="1" dirty="0" err="1" smtClean="0">
                <a:latin typeface="Dosis Medium" pitchFamily="2" charset="0"/>
                <a:cs typeface="Times New Roman" panose="02020603050405020304" pitchFamily="18" charset="0"/>
              </a:rPr>
              <a:t>Tính</a:t>
            </a:r>
            <a:r>
              <a:rPr lang="en-BZ" sz="3600" b="1" dirty="0" smtClean="0">
                <a:latin typeface="Dosis Medium" pitchFamily="2" charset="0"/>
                <a:cs typeface="Times New Roman" panose="02020603050405020304" pitchFamily="18" charset="0"/>
              </a:rPr>
              <a:t> 426127 : 2</a:t>
            </a:r>
            <a:endParaRPr lang="en-US" sz="3600" dirty="0">
              <a:latin typeface="Dosis Medium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6310" y="1676136"/>
            <a:ext cx="4785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0000FF"/>
                </a:solidFill>
                <a:latin typeface="Dosis Medium" pitchFamily="2" charset="0"/>
              </a:rPr>
              <a:t>213 063 (</a:t>
            </a:r>
            <a:r>
              <a:rPr lang="en-US" altLang="en-US" sz="3600" dirty="0" err="1" smtClean="0">
                <a:solidFill>
                  <a:srgbClr val="0000FF"/>
                </a:solidFill>
                <a:latin typeface="Dosis Medium" pitchFamily="2" charset="0"/>
              </a:rPr>
              <a:t>dư</a:t>
            </a:r>
            <a:r>
              <a:rPr lang="en-US" altLang="en-US" sz="3600" dirty="0" smtClean="0">
                <a:solidFill>
                  <a:srgbClr val="0000FF"/>
                </a:solidFill>
                <a:latin typeface="Dosis Medium" pitchFamily="2" charset="0"/>
              </a:rPr>
              <a:t> 1)</a:t>
            </a:r>
            <a:endParaRPr lang="en-US" altLang="en-US" sz="3600" dirty="0">
              <a:solidFill>
                <a:srgbClr val="0000FF"/>
              </a:solidFill>
              <a:latin typeface="Dosis Medium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17387" y="1751408"/>
            <a:ext cx="4277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0000FF"/>
                </a:solidFill>
                <a:latin typeface="Dosis Medium" pitchFamily="2" charset="0"/>
              </a:rPr>
              <a:t>213 061 (</a:t>
            </a:r>
            <a:r>
              <a:rPr lang="en-US" altLang="en-US" sz="3600" dirty="0" err="1" smtClean="0">
                <a:solidFill>
                  <a:srgbClr val="0000FF"/>
                </a:solidFill>
                <a:latin typeface="Dosis Medium" pitchFamily="2" charset="0"/>
              </a:rPr>
              <a:t>dư</a:t>
            </a:r>
            <a:r>
              <a:rPr lang="en-US" altLang="en-US" sz="3600" dirty="0" smtClean="0">
                <a:solidFill>
                  <a:srgbClr val="0000FF"/>
                </a:solidFill>
                <a:latin typeface="Dosis Medium" pitchFamily="2" charset="0"/>
              </a:rPr>
              <a:t> 5)</a:t>
            </a:r>
            <a:endParaRPr lang="en-US" altLang="en-US" sz="3600" dirty="0">
              <a:solidFill>
                <a:srgbClr val="0000FF"/>
              </a:solidFill>
              <a:latin typeface="Dosis Medium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17387" y="2589692"/>
            <a:ext cx="4147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0000FF"/>
                </a:solidFill>
                <a:latin typeface="Dosis Medium" pitchFamily="2" charset="0"/>
              </a:rPr>
              <a:t>213 061 (</a:t>
            </a:r>
            <a:r>
              <a:rPr lang="en-US" altLang="en-US" sz="3600" dirty="0" err="1" smtClean="0">
                <a:solidFill>
                  <a:srgbClr val="0000FF"/>
                </a:solidFill>
                <a:latin typeface="Dosis Medium" pitchFamily="2" charset="0"/>
              </a:rPr>
              <a:t>dư</a:t>
            </a:r>
            <a:r>
              <a:rPr lang="en-US" altLang="en-US" sz="3600" dirty="0" smtClean="0">
                <a:solidFill>
                  <a:srgbClr val="0000FF"/>
                </a:solidFill>
                <a:latin typeface="Dosis Medium" pitchFamily="2" charset="0"/>
              </a:rPr>
              <a:t> 6)</a:t>
            </a:r>
            <a:endParaRPr lang="en-US" altLang="en-US" sz="3600" dirty="0">
              <a:solidFill>
                <a:srgbClr val="0000FF"/>
              </a:solidFill>
              <a:latin typeface="Dosis Medium" pitchFamily="2" charset="0"/>
            </a:endParaRPr>
          </a:p>
        </p:txBody>
      </p:sp>
      <p:sp>
        <p:nvSpPr>
          <p:cNvPr id="19" name="10-Point Star 18"/>
          <p:cNvSpPr/>
          <p:nvPr/>
        </p:nvSpPr>
        <p:spPr>
          <a:xfrm>
            <a:off x="9413110" y="22826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1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67512" y="2480855"/>
            <a:ext cx="42375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dirty="0" smtClean="0">
                <a:solidFill>
                  <a:srgbClr val="0000FF"/>
                </a:solidFill>
                <a:latin typeface="Dosis Medium" pitchFamily="2" charset="0"/>
              </a:rPr>
              <a:t>213 062 (</a:t>
            </a:r>
            <a:r>
              <a:rPr lang="en-US" altLang="en-US" sz="3600" dirty="0" err="1" smtClean="0">
                <a:solidFill>
                  <a:srgbClr val="0000FF"/>
                </a:solidFill>
                <a:latin typeface="Dosis Medium" pitchFamily="2" charset="0"/>
              </a:rPr>
              <a:t>dư</a:t>
            </a:r>
            <a:r>
              <a:rPr lang="en-US" altLang="en-US" sz="3600" dirty="0" smtClean="0">
                <a:solidFill>
                  <a:srgbClr val="0000FF"/>
                </a:solidFill>
                <a:latin typeface="Dosis Medium" pitchFamily="2" charset="0"/>
              </a:rPr>
              <a:t> 3)</a:t>
            </a:r>
            <a:r>
              <a:rPr lang="nl-NL" sz="3600" dirty="0">
                <a:latin typeface="Dosis Medium" pitchFamily="2" charset="0"/>
              </a:rPr>
              <a:t>	</a:t>
            </a:r>
            <a:endParaRPr lang="en-US" sz="3600" dirty="0">
              <a:effectLst/>
              <a:latin typeface="Dosis Medium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90311" y="1711350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Dosis Medium" pitchFamily="2" charset="0"/>
                <a:cs typeface="Times New Roman" panose="02020603050405020304" pitchFamily="18" charset="0"/>
              </a:rPr>
              <a:t>A</a:t>
            </a:r>
            <a:endParaRPr lang="en-US" sz="3600" dirty="0">
              <a:latin typeface="Dosis Medium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340760" y="2578983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Dosis Medium" pitchFamily="2" charset="0"/>
                <a:cs typeface="Times New Roman" panose="02020603050405020304" pitchFamily="18" charset="0"/>
              </a:rPr>
              <a:t>D</a:t>
            </a:r>
            <a:endParaRPr lang="en-US" sz="3600" dirty="0">
              <a:latin typeface="Dosis Medium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340761" y="1804182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Dosis Medium" pitchFamily="2" charset="0"/>
                <a:cs typeface="Times New Roman" panose="02020603050405020304" pitchFamily="18" charset="0"/>
              </a:rPr>
              <a:t>B</a:t>
            </a:r>
            <a:endParaRPr lang="en-US" sz="3600" dirty="0">
              <a:latin typeface="Dosis Medium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44216" y="2529919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Dosis Medium" pitchFamily="2" charset="0"/>
                <a:cs typeface="Times New Roman" panose="02020603050405020304" pitchFamily="18" charset="0"/>
              </a:rPr>
              <a:t>C</a:t>
            </a:r>
            <a:endParaRPr lang="en-US" sz="3600" dirty="0">
              <a:latin typeface="Dosis Medium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90311" y="1725200"/>
            <a:ext cx="745999" cy="640536"/>
          </a:xfrm>
          <a:prstGeom prst="ellipse">
            <a:avLst/>
          </a:prstGeom>
          <a:solidFill>
            <a:srgbClr val="C0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Dosis Medium" pitchFamily="2" charset="0"/>
                <a:cs typeface="Times New Roman" panose="02020603050405020304" pitchFamily="18" charset="0"/>
              </a:rPr>
              <a:t>A</a:t>
            </a:r>
            <a:endParaRPr lang="en-US" sz="3600" dirty="0">
              <a:latin typeface="Dosis Medium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09099" y="4167057"/>
            <a:ext cx="3166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Dosis Medium" pitchFamily="2" charset="0"/>
                <a:cs typeface="Times New Roman" panose="02020603050405020304" pitchFamily="18" charset="0"/>
              </a:rPr>
              <a:t>EM GIỎI LẮM</a:t>
            </a:r>
          </a:p>
        </p:txBody>
      </p:sp>
      <p:sp>
        <p:nvSpPr>
          <p:cNvPr id="27" name="Smiley Face 26"/>
          <p:cNvSpPr/>
          <p:nvPr/>
        </p:nvSpPr>
        <p:spPr>
          <a:xfrm>
            <a:off x="2818834" y="4989201"/>
            <a:ext cx="966651" cy="757646"/>
          </a:xfrm>
          <a:prstGeom prst="smileyFac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Dosis Medium" pitchFamily="2" charset="0"/>
            </a:endParaRPr>
          </a:p>
        </p:txBody>
      </p:sp>
      <p:sp>
        <p:nvSpPr>
          <p:cNvPr id="28" name="10-Point Star 27"/>
          <p:cNvSpPr/>
          <p:nvPr/>
        </p:nvSpPr>
        <p:spPr>
          <a:xfrm>
            <a:off x="9437519" y="261682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>
                <a:latin typeface="Dosis Medium" pitchFamily="2" charset="0"/>
              </a:rPr>
              <a:t>2</a:t>
            </a:r>
          </a:p>
        </p:txBody>
      </p:sp>
      <p:sp>
        <p:nvSpPr>
          <p:cNvPr id="29" name="10-Point Star 28"/>
          <p:cNvSpPr/>
          <p:nvPr/>
        </p:nvSpPr>
        <p:spPr>
          <a:xfrm>
            <a:off x="9425302" y="218559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3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30" name="10-Point Star 29"/>
          <p:cNvSpPr/>
          <p:nvPr/>
        </p:nvSpPr>
        <p:spPr>
          <a:xfrm>
            <a:off x="9463351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4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31" name="10-Point Star 30"/>
          <p:cNvSpPr/>
          <p:nvPr/>
        </p:nvSpPr>
        <p:spPr>
          <a:xfrm>
            <a:off x="9450673" y="23517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5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32" name="10-Point Star 31"/>
          <p:cNvSpPr/>
          <p:nvPr/>
        </p:nvSpPr>
        <p:spPr>
          <a:xfrm>
            <a:off x="9461928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6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33" name="10-Point Star 32"/>
          <p:cNvSpPr/>
          <p:nvPr/>
        </p:nvSpPr>
        <p:spPr>
          <a:xfrm>
            <a:off x="9473183" y="22686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7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34" name="10-Point Star 33"/>
          <p:cNvSpPr/>
          <p:nvPr/>
        </p:nvSpPr>
        <p:spPr>
          <a:xfrm>
            <a:off x="9454856" y="236716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8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35" name="10-Point Star 34"/>
          <p:cNvSpPr/>
          <p:nvPr/>
        </p:nvSpPr>
        <p:spPr>
          <a:xfrm>
            <a:off x="9478914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9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36" name="10-Point Star 35"/>
          <p:cNvSpPr/>
          <p:nvPr/>
        </p:nvSpPr>
        <p:spPr>
          <a:xfrm>
            <a:off x="9473308" y="192053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10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38" name="Horizontal Scroll 37"/>
          <p:cNvSpPr/>
          <p:nvPr/>
        </p:nvSpPr>
        <p:spPr>
          <a:xfrm>
            <a:off x="8910271" y="144268"/>
            <a:ext cx="26873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Dosis Medium" pitchFamily="2" charset="0"/>
                <a:cs typeface="Times New Roman" panose="02020603050405020304" pitchFamily="18" charset="0"/>
              </a:rPr>
              <a:t>HẾT GIỜ</a:t>
            </a:r>
            <a:endParaRPr lang="en-US" sz="4400" b="1" dirty="0">
              <a:solidFill>
                <a:srgbClr val="FF0000"/>
              </a:solidFill>
              <a:latin typeface="Dosis Medium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Horizontal Scroll 40"/>
          <p:cNvSpPr/>
          <p:nvPr/>
        </p:nvSpPr>
        <p:spPr>
          <a:xfrm>
            <a:off x="6524770" y="3879273"/>
            <a:ext cx="4355666" cy="1574138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Dosis Medium" pitchFamily="2" charset="0"/>
                <a:cs typeface="Times New Roman" panose="02020603050405020304" pitchFamily="18" charset="0"/>
              </a:rPr>
              <a:t>KHÔNG CHÍNH XÁC</a:t>
            </a:r>
            <a:endParaRPr lang="en-US" sz="4400" b="1" dirty="0">
              <a:solidFill>
                <a:srgbClr val="FF0000"/>
              </a:solidFill>
              <a:latin typeface="Dosis Medium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7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7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6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9" grpId="0" animBg="1"/>
      <p:bldP spid="19" grpId="1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22" y="174864"/>
            <a:ext cx="8685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3600" b="1" dirty="0" err="1" smtClean="0">
                <a:latin typeface="Dosis Medium" pitchFamily="2" charset="0"/>
                <a:cs typeface="Times New Roman" panose="02020603050405020304" pitchFamily="18" charset="0"/>
              </a:rPr>
              <a:t>Câu</a:t>
            </a:r>
            <a:r>
              <a:rPr lang="en-BZ" sz="3600" b="1" dirty="0" smtClean="0">
                <a:latin typeface="Dosis Medium" pitchFamily="2" charset="0"/>
                <a:cs typeface="Times New Roman" panose="02020603050405020304" pitchFamily="18" charset="0"/>
              </a:rPr>
              <a:t> 2: </a:t>
            </a:r>
            <a:r>
              <a:rPr lang="en-BZ" sz="3600" b="1" dirty="0" err="1" smtClean="0">
                <a:latin typeface="Dosis Medium" pitchFamily="2" charset="0"/>
                <a:cs typeface="Times New Roman" panose="02020603050405020304" pitchFamily="18" charset="0"/>
              </a:rPr>
              <a:t>Chọn</a:t>
            </a:r>
            <a:r>
              <a:rPr lang="en-BZ" sz="3600" b="1" dirty="0" smtClean="0">
                <a:latin typeface="Dosis Medium" pitchFamily="2" charset="0"/>
                <a:cs typeface="Times New Roman" panose="02020603050405020304" pitchFamily="18" charset="0"/>
              </a:rPr>
              <a:t> ý </a:t>
            </a:r>
            <a:r>
              <a:rPr lang="en-BZ" sz="3600" b="1" dirty="0" err="1" smtClean="0">
                <a:latin typeface="Dosis Medium" pitchFamily="2" charset="0"/>
                <a:cs typeface="Times New Roman" panose="02020603050405020304" pitchFamily="18" charset="0"/>
              </a:rPr>
              <a:t>đúng</a:t>
            </a:r>
            <a:endParaRPr lang="en-US" sz="3600" dirty="0">
              <a:latin typeface="Dosis Medium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10-Point Star 18"/>
          <p:cNvSpPr/>
          <p:nvPr/>
        </p:nvSpPr>
        <p:spPr>
          <a:xfrm>
            <a:off x="9413110" y="22826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1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473910" y="3782259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Dosis Medium" pitchFamily="2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2" name="Oval 21"/>
          <p:cNvSpPr/>
          <p:nvPr/>
        </p:nvSpPr>
        <p:spPr>
          <a:xfrm>
            <a:off x="562236" y="1016500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Dosis Medium" pitchFamily="2" charset="0"/>
                <a:cs typeface="Times New Roman" panose="02020603050405020304" pitchFamily="18" charset="0"/>
              </a:rPr>
              <a:t>A</a:t>
            </a:r>
            <a:endParaRPr lang="en-US" sz="3600" dirty="0">
              <a:latin typeface="Dosis Medium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606243" y="1242876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Dosis Medium" pitchFamily="2" charset="0"/>
                <a:cs typeface="Times New Roman" panose="02020603050405020304" pitchFamily="18" charset="0"/>
              </a:rPr>
              <a:t>B</a:t>
            </a:r>
            <a:endParaRPr lang="en-US" sz="3600" dirty="0">
              <a:latin typeface="Dosis Medium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43429" y="3278033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Dosis Medium" pitchFamily="2" charset="0"/>
                <a:cs typeface="Times New Roman" panose="02020603050405020304" pitchFamily="18" charset="0"/>
              </a:rPr>
              <a:t>C</a:t>
            </a:r>
            <a:endParaRPr lang="en-US" sz="3600" dirty="0">
              <a:latin typeface="Dosis Medium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493018" y="3768936"/>
            <a:ext cx="745999" cy="640536"/>
          </a:xfrm>
          <a:prstGeom prst="ellipse">
            <a:avLst/>
          </a:prstGeom>
          <a:solidFill>
            <a:srgbClr val="C0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Dosis Medium" pitchFamily="2" charset="0"/>
                <a:cs typeface="Times New Roman" panose="02020603050405020304" pitchFamily="18" charset="0"/>
              </a:rPr>
              <a:t>D</a:t>
            </a:r>
            <a:endParaRPr lang="en-US" sz="3600" dirty="0">
              <a:latin typeface="Dosis Medium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94246" y="5327356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Dosis Medium" pitchFamily="2" charset="0"/>
                <a:cs typeface="Times New Roman" panose="02020603050405020304" pitchFamily="18" charset="0"/>
              </a:rPr>
              <a:t>EM GIỎI LẮM</a:t>
            </a:r>
          </a:p>
        </p:txBody>
      </p:sp>
      <p:sp>
        <p:nvSpPr>
          <p:cNvPr id="27" name="Smiley Face 26"/>
          <p:cNvSpPr/>
          <p:nvPr/>
        </p:nvSpPr>
        <p:spPr>
          <a:xfrm>
            <a:off x="2673826" y="5935214"/>
            <a:ext cx="966651" cy="757646"/>
          </a:xfrm>
          <a:prstGeom prst="smileyFac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Dosis Medium" pitchFamily="2" charset="0"/>
            </a:endParaRPr>
          </a:p>
        </p:txBody>
      </p:sp>
      <p:sp>
        <p:nvSpPr>
          <p:cNvPr id="28" name="10-Point Star 27"/>
          <p:cNvSpPr/>
          <p:nvPr/>
        </p:nvSpPr>
        <p:spPr>
          <a:xfrm>
            <a:off x="9437519" y="261682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>
                <a:latin typeface="Dosis Medium" pitchFamily="2" charset="0"/>
              </a:rPr>
              <a:t>2</a:t>
            </a:r>
          </a:p>
        </p:txBody>
      </p:sp>
      <p:sp>
        <p:nvSpPr>
          <p:cNvPr id="29" name="10-Point Star 28"/>
          <p:cNvSpPr/>
          <p:nvPr/>
        </p:nvSpPr>
        <p:spPr>
          <a:xfrm>
            <a:off x="9425302" y="218559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3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30" name="10-Point Star 29"/>
          <p:cNvSpPr/>
          <p:nvPr/>
        </p:nvSpPr>
        <p:spPr>
          <a:xfrm>
            <a:off x="9463351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4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31" name="10-Point Star 30"/>
          <p:cNvSpPr/>
          <p:nvPr/>
        </p:nvSpPr>
        <p:spPr>
          <a:xfrm>
            <a:off x="9450673" y="23517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5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32" name="10-Point Star 31"/>
          <p:cNvSpPr/>
          <p:nvPr/>
        </p:nvSpPr>
        <p:spPr>
          <a:xfrm>
            <a:off x="9461928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6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33" name="10-Point Star 32"/>
          <p:cNvSpPr/>
          <p:nvPr/>
        </p:nvSpPr>
        <p:spPr>
          <a:xfrm>
            <a:off x="9473183" y="22686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7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34" name="10-Point Star 33"/>
          <p:cNvSpPr/>
          <p:nvPr/>
        </p:nvSpPr>
        <p:spPr>
          <a:xfrm>
            <a:off x="9454856" y="236716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8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35" name="10-Point Star 34"/>
          <p:cNvSpPr/>
          <p:nvPr/>
        </p:nvSpPr>
        <p:spPr>
          <a:xfrm>
            <a:off x="9478914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9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36" name="10-Point Star 35"/>
          <p:cNvSpPr/>
          <p:nvPr/>
        </p:nvSpPr>
        <p:spPr>
          <a:xfrm>
            <a:off x="9473308" y="192053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latin typeface="Dosis Medium" pitchFamily="2" charset="0"/>
              </a:rPr>
              <a:t>10</a:t>
            </a:r>
            <a:endParaRPr lang="en-US" sz="8800" b="1" dirty="0">
              <a:latin typeface="Dosis Medium" pitchFamily="2" charset="0"/>
            </a:endParaRPr>
          </a:p>
        </p:txBody>
      </p:sp>
      <p:sp>
        <p:nvSpPr>
          <p:cNvPr id="38" name="Horizontal Scroll 37"/>
          <p:cNvSpPr/>
          <p:nvPr/>
        </p:nvSpPr>
        <p:spPr>
          <a:xfrm>
            <a:off x="9046213" y="-130349"/>
            <a:ext cx="26873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Dosis Medium" pitchFamily="2" charset="0"/>
                <a:cs typeface="Times New Roman" panose="02020603050405020304" pitchFamily="18" charset="0"/>
              </a:rPr>
              <a:t>HẾT GIỜ</a:t>
            </a:r>
            <a:endParaRPr lang="en-US" sz="4400" b="1" dirty="0">
              <a:solidFill>
                <a:srgbClr val="FF0000"/>
              </a:solidFill>
              <a:latin typeface="Dosis Medium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Horizontal Scroll 40"/>
          <p:cNvSpPr/>
          <p:nvPr/>
        </p:nvSpPr>
        <p:spPr>
          <a:xfrm>
            <a:off x="6345578" y="5117048"/>
            <a:ext cx="38961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Dosis Medium" pitchFamily="2" charset="0"/>
                <a:cs typeface="Times New Roman" panose="02020603050405020304" pitchFamily="18" charset="0"/>
              </a:rPr>
              <a:t>KHÔNG CHÍNH XÁC</a:t>
            </a:r>
            <a:endParaRPr lang="en-US" sz="3600" b="1" dirty="0">
              <a:solidFill>
                <a:srgbClr val="FF0000"/>
              </a:solidFill>
              <a:latin typeface="Dosis Medium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Line 6"/>
          <p:cNvSpPr>
            <a:spLocks noChangeShapeType="1"/>
          </p:cNvSpPr>
          <p:nvPr/>
        </p:nvSpPr>
        <p:spPr bwMode="auto">
          <a:xfrm flipH="1">
            <a:off x="3554661" y="1401539"/>
            <a:ext cx="0" cy="685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Dosis Medium" pitchFamily="2" charset="0"/>
            </a:endParaRPr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3554661" y="1782539"/>
            <a:ext cx="457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Dosis Medium" pitchFamily="2" charset="0"/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1344860" y="990149"/>
            <a:ext cx="3661565" cy="20621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00FF"/>
                </a:solidFill>
                <a:latin typeface="Dosis Medium" pitchFamily="2" charset="0"/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Dosis Medium" pitchFamily="2" charset="0"/>
              </a:rPr>
              <a:t>	    </a:t>
            </a:r>
            <a:r>
              <a:rPr lang="en-US" altLang="en-US" sz="3200" dirty="0" smtClean="0">
                <a:latin typeface="Dosis Medium" pitchFamily="2" charset="0"/>
              </a:rPr>
              <a:t>067</a:t>
            </a:r>
            <a:r>
              <a:rPr lang="en-US" altLang="en-US" sz="3200" dirty="0">
                <a:latin typeface="Dosis Medium" pitchFamily="2" charset="0"/>
              </a:rPr>
              <a:t> </a:t>
            </a:r>
            <a:r>
              <a:rPr lang="en-US" altLang="en-US" sz="3200" dirty="0" smtClean="0">
                <a:latin typeface="Dosis Medium" pitchFamily="2" charset="0"/>
              </a:rPr>
              <a:t> 57</a:t>
            </a:r>
            <a:endParaRPr lang="en-US" altLang="en-US" sz="3200" dirty="0">
              <a:latin typeface="Dosis Medium" pitchFamily="2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Dosis Medium" pitchFamily="2" charset="0"/>
              </a:rPr>
              <a:t>	        4</a:t>
            </a:r>
          </a:p>
        </p:txBody>
      </p:sp>
      <p:sp>
        <p:nvSpPr>
          <p:cNvPr id="42" name="Line 24"/>
          <p:cNvSpPr>
            <a:spLocks noChangeShapeType="1"/>
          </p:cNvSpPr>
          <p:nvPr/>
        </p:nvSpPr>
        <p:spPr bwMode="auto">
          <a:xfrm>
            <a:off x="3402261" y="1169569"/>
            <a:ext cx="0" cy="99173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Dosis Medium" pitchFamily="2" charset="0"/>
            </a:endParaRPr>
          </a:p>
        </p:txBody>
      </p:sp>
      <p:sp>
        <p:nvSpPr>
          <p:cNvPr id="43" name="Line 25"/>
          <p:cNvSpPr>
            <a:spLocks noChangeShapeType="1"/>
          </p:cNvSpPr>
          <p:nvPr/>
        </p:nvSpPr>
        <p:spPr bwMode="auto">
          <a:xfrm>
            <a:off x="3402261" y="1607214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Dosis Medium" pitchFamily="2" charset="0"/>
            </a:endParaRPr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1249829" y="3128452"/>
            <a:ext cx="3814647" cy="20621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00FF"/>
                </a:solidFill>
                <a:latin typeface="Dosis Medium" pitchFamily="2" charset="0"/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Dosis Medium" pitchFamily="2" charset="0"/>
              </a:rPr>
              <a:t>	    </a:t>
            </a:r>
            <a:r>
              <a:rPr lang="en-US" altLang="en-US" sz="3200" dirty="0" smtClean="0">
                <a:latin typeface="Dosis Medium" pitchFamily="2" charset="0"/>
              </a:rPr>
              <a:t>067    506</a:t>
            </a:r>
            <a:endParaRPr lang="en-US" altLang="en-US" sz="3200" dirty="0">
              <a:latin typeface="Dosis Medium" pitchFamily="2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Dosis Medium" pitchFamily="2" charset="0"/>
              </a:rPr>
              <a:t>	      13</a:t>
            </a:r>
          </a:p>
        </p:txBody>
      </p:sp>
      <p:sp>
        <p:nvSpPr>
          <p:cNvPr id="46" name="Line 28"/>
          <p:cNvSpPr>
            <a:spLocks noChangeShapeType="1"/>
          </p:cNvSpPr>
          <p:nvPr/>
        </p:nvSpPr>
        <p:spPr bwMode="auto">
          <a:xfrm flipH="1">
            <a:off x="3453514" y="3308969"/>
            <a:ext cx="10277" cy="9465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Dosis Medium" pitchFamily="2" charset="0"/>
            </a:endParaRPr>
          </a:p>
        </p:txBody>
      </p:sp>
      <p:sp>
        <p:nvSpPr>
          <p:cNvPr id="47" name="Line 29"/>
          <p:cNvSpPr>
            <a:spLocks noChangeShapeType="1"/>
          </p:cNvSpPr>
          <p:nvPr/>
        </p:nvSpPr>
        <p:spPr bwMode="auto">
          <a:xfrm>
            <a:off x="3453514" y="3768936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Dosis Medium" pitchFamily="2" charset="0"/>
            </a:endParaRPr>
          </a:p>
        </p:txBody>
      </p: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6491774" y="3156569"/>
            <a:ext cx="3124200" cy="20621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00FF"/>
                </a:solidFill>
                <a:latin typeface="Dosis Medium" pitchFamily="2" charset="0"/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Dosis Medium" pitchFamily="2" charset="0"/>
              </a:rPr>
              <a:t>	 </a:t>
            </a:r>
            <a:r>
              <a:rPr lang="en-US" altLang="en-US" sz="3200" dirty="0" smtClean="0">
                <a:latin typeface="Dosis Medium" pitchFamily="2" charset="0"/>
              </a:rPr>
              <a:t>067</a:t>
            </a:r>
            <a:r>
              <a:rPr lang="en-US" altLang="en-US" sz="3200" dirty="0">
                <a:latin typeface="Dosis Medium" pitchFamily="2" charset="0"/>
              </a:rPr>
              <a:t>	  507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Dosis Medium" pitchFamily="2" charset="0"/>
              </a:rPr>
              <a:t>	     </a:t>
            </a:r>
            <a:r>
              <a:rPr lang="en-US" altLang="en-US" sz="3200" dirty="0" smtClean="0">
                <a:latin typeface="Dosis Medium" pitchFamily="2" charset="0"/>
              </a:rPr>
              <a:t> 4       </a:t>
            </a:r>
            <a:endParaRPr lang="en-US" altLang="en-US" sz="3200" dirty="0">
              <a:latin typeface="Dosis Medium" pitchFamily="2" charset="0"/>
            </a:endParaRPr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 flipH="1">
            <a:off x="8395285" y="3232769"/>
            <a:ext cx="1489" cy="102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Dosis Medium" pitchFamily="2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416787" y="376205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Dosis Medium" pitchFamily="2" charset="0"/>
            </a:endParaRPr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6494469" y="1168567"/>
            <a:ext cx="3121505" cy="20621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00FF"/>
                </a:solidFill>
                <a:latin typeface="Dosis Medium" pitchFamily="2" charset="0"/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Dosis Medium" pitchFamily="2" charset="0"/>
              </a:rPr>
              <a:t>	 0 67	  </a:t>
            </a:r>
            <a:r>
              <a:rPr lang="en-US" altLang="en-US" sz="3200" dirty="0" smtClean="0">
                <a:latin typeface="Dosis Medium" pitchFamily="2" charset="0"/>
              </a:rPr>
              <a:t>57</a:t>
            </a:r>
            <a:endParaRPr lang="en-US" altLang="en-US" sz="3200" dirty="0">
              <a:latin typeface="Dosis Medium" pitchFamily="2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Dosis Medium" pitchFamily="2" charset="0"/>
              </a:rPr>
              <a:t>	     </a:t>
            </a:r>
            <a:r>
              <a:rPr lang="en-US" altLang="en-US" sz="3200" dirty="0" smtClean="0">
                <a:latin typeface="Dosis Medium" pitchFamily="2" charset="0"/>
              </a:rPr>
              <a:t>5       </a:t>
            </a:r>
            <a:endParaRPr lang="en-US" altLang="en-US" sz="3200" dirty="0">
              <a:latin typeface="Dosis Medium" pitchFamily="2" charset="0"/>
            </a:endParaRPr>
          </a:p>
        </p:txBody>
      </p:sp>
      <p:sp>
        <p:nvSpPr>
          <p:cNvPr id="55" name="Line 26"/>
          <p:cNvSpPr>
            <a:spLocks noChangeShapeType="1"/>
          </p:cNvSpPr>
          <p:nvPr/>
        </p:nvSpPr>
        <p:spPr bwMode="auto">
          <a:xfrm flipH="1">
            <a:off x="8395285" y="1244765"/>
            <a:ext cx="4183" cy="1028627"/>
          </a:xfrm>
          <a:prstGeom prst="line">
            <a:avLst/>
          </a:prstGeom>
          <a:ln w="38100"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2400">
              <a:latin typeface="Dosis Medium" pitchFamily="2" charset="0"/>
            </a:endParaRPr>
          </a:p>
        </p:txBody>
      </p:sp>
      <p:sp>
        <p:nvSpPr>
          <p:cNvPr id="56" name="Line 27"/>
          <p:cNvSpPr>
            <a:spLocks noChangeShapeType="1"/>
          </p:cNvSpPr>
          <p:nvPr/>
        </p:nvSpPr>
        <p:spPr bwMode="auto">
          <a:xfrm>
            <a:off x="8395285" y="1722536"/>
            <a:ext cx="685800" cy="0"/>
          </a:xfrm>
          <a:prstGeom prst="line">
            <a:avLst/>
          </a:prstGeom>
          <a:ln w="38100"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2400"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8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xit" presetSubtype="2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7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6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19" grpId="1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0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4" grpId="0" animBg="1"/>
      <p:bldP spid="55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17" name="Picture 5" descr="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54" y="1944938"/>
            <a:ext cx="6948710" cy="487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102334" y="2718009"/>
            <a:ext cx="274404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7200" b="1" dirty="0" smtClean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Dặn dò</a:t>
            </a:r>
            <a:endParaRPr lang="en-US" sz="7200" b="1" dirty="0">
              <a:ln w="22225">
                <a:solidFill>
                  <a:srgbClr val="FD7F77">
                    <a:lumMod val="75000"/>
                  </a:srgbClr>
                </a:solidFill>
                <a:prstDash val="solid"/>
              </a:ln>
              <a:solidFill>
                <a:srgbClr val="FD7F77">
                  <a:lumMod val="60000"/>
                  <a:lumOff val="40000"/>
                </a:srgbClr>
              </a:solidFill>
              <a:latin typeface="iCiel Cadena" panose="02000503000000020004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616402" y="902934"/>
            <a:ext cx="5296154" cy="1815075"/>
            <a:chOff x="1804022" y="3652025"/>
            <a:chExt cx="8823534" cy="1056159"/>
          </a:xfrm>
        </p:grpSpPr>
        <p:sp>
          <p:nvSpPr>
            <p:cNvPr id="20" name="Rounded Rectangle 19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14482" y="3855397"/>
              <a:ext cx="6813076" cy="8059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Xem lại</a:t>
              </a:r>
              <a:r>
                <a:rPr kumimoji="0" lang="en-US" sz="2800" b="0" i="0" u="none" strike="noStrike" kern="1200" cap="none" spc="0" normalizeH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phần kiến thức vừa học</a:t>
              </a:r>
              <a:endParaRPr kumimoji="0" lang="en-US" sz="28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6402" y="3048464"/>
            <a:ext cx="5296154" cy="1815075"/>
            <a:chOff x="1804022" y="3652025"/>
            <a:chExt cx="8823534" cy="1056159"/>
          </a:xfrm>
        </p:grpSpPr>
        <p:sp>
          <p:nvSpPr>
            <p:cNvPr id="23" name="Rounded Rectangle 22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57656" y="3979588"/>
              <a:ext cx="7669902" cy="3984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Hoàn</a:t>
              </a:r>
              <a:r>
                <a:rPr kumimoji="0" lang="en-US" sz="2800" b="0" i="0" u="none" strike="noStrike" kern="1200" cap="none" spc="0" normalizeH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thành </a:t>
              </a:r>
              <a:r>
                <a:rPr lang="en-US" sz="2800" dirty="0" smtClean="0">
                  <a:ln w="0"/>
                  <a:solidFill>
                    <a:srgbClr val="00206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VBT Toán</a:t>
              </a:r>
              <a:r>
                <a:rPr kumimoji="0" lang="en-US" sz="2800" b="0" i="0" u="none" strike="noStrike" kern="1200" cap="none" spc="0" normalizeH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.</a:t>
              </a:r>
              <a:endParaRPr kumimoji="0" lang="en-US" sz="28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752A4-147A-43A0-A499-FB57DA165A32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13:24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54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46" y="571709"/>
            <a:ext cx="8501145" cy="47043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grpSp>
        <p:nvGrpSpPr>
          <p:cNvPr id="4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D79C07-16BD-4ECD-BA41-D87802FBB0BB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13:24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3350" y="3541508"/>
            <a:ext cx="8149935" cy="141175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570793"/>
              </a:avLst>
            </a:prstTxWarp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Hẹn</a:t>
            </a:r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gặp</a:t>
            </a:r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lại</a:t>
            </a:r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các</a:t>
            </a:r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em</a:t>
            </a:r>
            <a:endParaRPr lang="en-US" sz="6600" b="1" dirty="0" smtClean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6021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245" y="1888431"/>
            <a:ext cx="12129756" cy="4665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785AB1A-D371-B84B-8854-AA85B6D3F139}"/>
              </a:ext>
            </a:extLst>
          </p:cNvPr>
          <p:cNvSpPr txBox="1">
            <a:spLocks/>
          </p:cNvSpPr>
          <p:nvPr/>
        </p:nvSpPr>
        <p:spPr>
          <a:xfrm>
            <a:off x="705393" y="3035828"/>
            <a:ext cx="91558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được phép chia một số có nhiều chữ số cho số có một chữ số (chia hết, chia có dư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8A6690-26D0-9F47-AE1F-CEC5C2608B79}"/>
              </a:ext>
            </a:extLst>
          </p:cNvPr>
          <p:cNvSpPr txBox="1">
            <a:spLocks/>
          </p:cNvSpPr>
          <p:nvPr/>
        </p:nvSpPr>
        <p:spPr>
          <a:xfrm>
            <a:off x="705394" y="2291286"/>
            <a:ext cx="11486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chia số có nhiều chữ  số cho số có một chữ 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A57075-BC02-4444-8188-B3B7204CB8F0}"/>
              </a:ext>
            </a:extLst>
          </p:cNvPr>
          <p:cNvSpPr txBox="1">
            <a:spLocks/>
          </p:cNvSpPr>
          <p:nvPr/>
        </p:nvSpPr>
        <p:spPr>
          <a:xfrm>
            <a:off x="858778" y="4086406"/>
            <a:ext cx="8510509" cy="2081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PC, NL:</a:t>
            </a: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HS tích cực, cẩn thận khi làm bài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lực tự học, NL giải quyết vấn đề và sáng tạo, NL tư duy - lập luận logic.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6923BA-ABC9-3B4D-AC07-0902F66DC3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1" b="92842" l="7270" r="94504">
                        <a14:foregroundMark x1="51064" y1="29067" x2="51064" y2="29067"/>
                        <a14:foregroundMark x1="60993" y1="30152" x2="60993" y2="30152"/>
                        <a14:foregroundMark x1="68972" y1="49241" x2="68972" y2="49241"/>
                        <a14:foregroundMark x1="67021" y1="44902" x2="83511" y2="42299"/>
                        <a14:foregroundMark x1="83511" y1="42299" x2="89007" y2="47505"/>
                        <a14:foregroundMark x1="89007" y1="47505" x2="88830" y2="55965"/>
                        <a14:foregroundMark x1="88830" y1="55965" x2="92376" y2="62907"/>
                        <a14:foregroundMark x1="92376" y1="62907" x2="87589" y2="68330"/>
                        <a14:foregroundMark x1="87589" y1="68330" x2="87411" y2="68330"/>
                        <a14:foregroundMark x1="68085" y1="44902" x2="77128" y2="43384"/>
                        <a14:foregroundMark x1="77128" y1="43384" x2="83865" y2="43601"/>
                        <a14:foregroundMark x1="83865" y1="43601" x2="89362" y2="48590"/>
                        <a14:foregroundMark x1="89362" y1="48590" x2="89539" y2="49241"/>
                        <a14:foregroundMark x1="69149" y1="45119" x2="83688" y2="40781"/>
                        <a14:foregroundMark x1="83688" y1="40781" x2="89716" y2="44469"/>
                        <a14:foregroundMark x1="89716" y1="44469" x2="89894" y2="49892"/>
                        <a14:foregroundMark x1="67908" y1="44252" x2="74645" y2="44469"/>
                        <a14:foregroundMark x1="74645" y1="44469" x2="89716" y2="40781"/>
                        <a14:foregroundMark x1="89716" y1="40781" x2="90426" y2="49892"/>
                        <a14:foregroundMark x1="90426" y1="49892" x2="89007" y2="58134"/>
                        <a14:foregroundMark x1="89007" y1="58134" x2="90248" y2="59002"/>
                        <a14:foregroundMark x1="73582" y1="39696" x2="76064" y2="31236"/>
                        <a14:foregroundMark x1="76064" y1="31236" x2="70922" y2="15184"/>
                        <a14:foregroundMark x1="70922" y1="15184" x2="65780" y2="9111"/>
                        <a14:foregroundMark x1="65780" y1="9111" x2="58511" y2="8026"/>
                        <a14:foregroundMark x1="58511" y1="8026" x2="51773" y2="9328"/>
                        <a14:foregroundMark x1="51773" y1="9328" x2="45922" y2="13449"/>
                        <a14:foregroundMark x1="45922" y1="13449" x2="39539" y2="36876"/>
                        <a14:foregroundMark x1="39539" y1="36876" x2="40071" y2="45119"/>
                        <a14:foregroundMark x1="40071" y1="45119" x2="35106" y2="29501"/>
                        <a14:foregroundMark x1="35106" y1="29501" x2="29255" y2="25380"/>
                        <a14:foregroundMark x1="29255" y1="25380" x2="28723" y2="33623"/>
                        <a14:foregroundMark x1="28723" y1="33623" x2="24291" y2="26898"/>
                        <a14:foregroundMark x1="24291" y1="26898" x2="18085" y2="22993"/>
                        <a14:foregroundMark x1="18085" y1="22993" x2="6383" y2="31453"/>
                        <a14:foregroundMark x1="6383" y1="31453" x2="7624" y2="42082"/>
                        <a14:foregroundMark x1="7624" y1="42082" x2="11348" y2="49458"/>
                        <a14:foregroundMark x1="11348" y1="49458" x2="11348" y2="57918"/>
                        <a14:foregroundMark x1="11348" y1="57918" x2="7270" y2="64642"/>
                        <a14:foregroundMark x1="7270" y1="64642" x2="10106" y2="68764"/>
                        <a14:foregroundMark x1="10816" y1="68980" x2="10993" y2="85683"/>
                        <a14:foregroundMark x1="10993" y1="85683" x2="12943" y2="69631"/>
                        <a14:foregroundMark x1="9752" y1="82213" x2="8865" y2="89805"/>
                        <a14:foregroundMark x1="14894" y1="88286" x2="11525" y2="88720"/>
                        <a14:foregroundMark x1="9043" y1="89805" x2="33688" y2="85683"/>
                        <a14:foregroundMark x1="33688" y1="85683" x2="54610" y2="86768"/>
                        <a14:foregroundMark x1="54610" y1="86768" x2="58688" y2="86551"/>
                        <a14:foregroundMark x1="12057" y1="90239" x2="29787" y2="92842"/>
                        <a14:foregroundMark x1="29787" y1="92842" x2="58865" y2="87852"/>
                        <a14:foregroundMark x1="58865" y1="87852" x2="60461" y2="87852"/>
                        <a14:foregroundMark x1="47340" y1="89805" x2="64184" y2="90022"/>
                        <a14:foregroundMark x1="64184" y1="90022" x2="78901" y2="86985"/>
                        <a14:foregroundMark x1="78901" y1="86985" x2="85284" y2="90022"/>
                        <a14:foregroundMark x1="85284" y1="90022" x2="92376" y2="88503"/>
                        <a14:foregroundMark x1="92376" y1="88503" x2="94326" y2="88937"/>
                        <a14:foregroundMark x1="64716" y1="90672" x2="78546" y2="89588"/>
                        <a14:foregroundMark x1="78546" y1="89588" x2="83688" y2="90889"/>
                        <a14:foregroundMark x1="92730" y1="86768" x2="89894" y2="78742"/>
                        <a14:foregroundMark x1="89894" y1="78742" x2="89716" y2="70282"/>
                        <a14:foregroundMark x1="89716" y1="70282" x2="93794" y2="62690"/>
                        <a14:foregroundMark x1="91489" y1="68980" x2="94326" y2="63774"/>
                        <a14:foregroundMark x1="91135" y1="69414" x2="93972" y2="63774"/>
                        <a14:foregroundMark x1="92199" y1="69197" x2="94504" y2="62473"/>
                        <a14:foregroundMark x1="17908" y1="68764" x2="18085" y2="79826"/>
                        <a14:foregroundMark x1="42553" y1="22777" x2="44681" y2="14534"/>
                        <a14:foregroundMark x1="44681" y1="14534" x2="45035" y2="14100"/>
                        <a14:foregroundMark x1="50887" y1="10629" x2="58511" y2="10846"/>
                        <a14:foregroundMark x1="58511" y1="10846" x2="65248" y2="9111"/>
                        <a14:foregroundMark x1="65248" y1="9111" x2="66489" y2="9978"/>
                        <a14:foregroundMark x1="27660" y1="50325" x2="28723" y2="41432"/>
                        <a14:foregroundMark x1="28723" y1="41432" x2="28369" y2="47289"/>
                        <a14:foregroundMark x1="19681" y1="50976" x2="13298" y2="47939"/>
                        <a14:foregroundMark x1="13298" y1="47939" x2="9574" y2="40564"/>
                        <a14:foregroundMark x1="9574" y1="40564" x2="10993" y2="32104"/>
                        <a14:foregroundMark x1="10993" y1="32104" x2="9752" y2="39479"/>
                        <a14:foregroundMark x1="50532" y1="70065" x2="50532" y2="79610"/>
                        <a14:foregroundMark x1="50532" y1="79610" x2="50532" y2="70499"/>
                        <a14:foregroundMark x1="50532" y1="70499" x2="50887" y2="75054"/>
                        <a14:foregroundMark x1="64894" y1="69631" x2="65426" y2="77874"/>
                        <a14:foregroundMark x1="65426" y1="77874" x2="65071" y2="69414"/>
                        <a14:foregroundMark x1="65071" y1="69414" x2="67553" y2="75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7" t="7683" r="4168" b="8316"/>
          <a:stretch/>
        </p:blipFill>
        <p:spPr>
          <a:xfrm>
            <a:off x="8966478" y="3805219"/>
            <a:ext cx="3075916" cy="25599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5FF556-51AE-4960-BF47-82EEEF0CD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07" y="-636745"/>
            <a:ext cx="3631819" cy="23572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3" y="2562322"/>
            <a:ext cx="633848" cy="633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9" y="3305607"/>
            <a:ext cx="633848" cy="633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9" y="4196333"/>
            <a:ext cx="633848" cy="63384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9E491-7037-4EC9-ACF3-5B379B8CB6B9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13:24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5833" y="287491"/>
            <a:ext cx="5423524" cy="12076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-93"/>
              </a:rPr>
              <a:t>Yêu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-93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-93"/>
              </a:rPr>
              <a:t>cầu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-93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-93"/>
              </a:rPr>
              <a:t>cần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-93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-93"/>
              </a:rPr>
              <a:t>đạt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-93"/>
              </a:rPr>
              <a:t>: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4761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C45D-238A-4021-BC3F-9A7A28984108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13:24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6207" y="3178487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Khởi</a:t>
            </a:r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động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571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5856206" y="197300"/>
            <a:ext cx="3017338" cy="1891171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6357706" y="901691"/>
            <a:ext cx="2670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(35 – 20) : 5</a:t>
            </a:r>
            <a:endParaRPr lang="en-US" altLang="en-US" sz="3200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67328" y="2321791"/>
            <a:ext cx="475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 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" y="17590"/>
            <a:ext cx="3634253" cy="21156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04" y="1269811"/>
            <a:ext cx="1742418" cy="18129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6869" y="747228"/>
            <a:ext cx="3371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13534" y="531784"/>
            <a:ext cx="221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1" descr="1-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" y="1248981"/>
            <a:ext cx="809074" cy="90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00085"/>
            <a:ext cx="12192000" cy="464049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403431" y="4359359"/>
            <a:ext cx="26974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A.5</a:t>
            </a:r>
            <a:endParaRPr lang="en-US" altLang="en-US" sz="2800" baseline="300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16082" y="4685192"/>
            <a:ext cx="31120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B.3</a:t>
            </a:r>
            <a:endParaRPr lang="en-US" altLang="en-US" sz="2800" baseline="300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777622" y="4685191"/>
            <a:ext cx="27942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C.10</a:t>
            </a:r>
            <a:endParaRPr lang="en-US" altLang="en-US" sz="2800" baseline="300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916082" y="4685193"/>
            <a:ext cx="31120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B.3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0288-8DB0-461D-B2E0-0D34F785B02E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13:24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42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  <p:bldP spid="28" grpId="0"/>
      <p:bldP spid="30" grpId="0"/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C45D-238A-4021-BC3F-9A7A28984108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13:24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6207" y="3178487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P001 4 hàng" panose="020B0603050302020204" pitchFamily="34" charset="-93"/>
              </a:rPr>
              <a:t>Khám</a:t>
            </a:r>
            <a:r>
              <a:rPr lang="en-US" sz="9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96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P001 4 hàng" panose="020B0603050302020204" pitchFamily="34" charset="-93"/>
              </a:rPr>
              <a:t>phá</a:t>
            </a:r>
            <a:endParaRPr lang="en-US" sz="9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113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516885" y="772809"/>
            <a:ext cx="25908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: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128 472 : 6 = ?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202685" y="2212671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128472</a:t>
            </a:r>
          </a:p>
        </p:txBody>
      </p:sp>
      <p:sp>
        <p:nvSpPr>
          <p:cNvPr id="6148" name="Line 6"/>
          <p:cNvSpPr>
            <a:spLocks noChangeShapeType="1"/>
          </p:cNvSpPr>
          <p:nvPr/>
        </p:nvSpPr>
        <p:spPr bwMode="auto">
          <a:xfrm>
            <a:off x="4793485" y="1534808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3421885" y="2220608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>
            <a:off x="3421885" y="2525408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3498085" y="2144408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5022086" y="1222071"/>
            <a:ext cx="5584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rgbClr val="CC0000"/>
                </a:solidFill>
                <a:latin typeface="Times New Roman" panose="02020603050405020304" pitchFamily="18" charset="0"/>
              </a:rPr>
              <a:t>Chia theo thứ tự từ trái sang phải :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4869685" y="1679271"/>
            <a:ext cx="4827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- 12 chia 6 được 2, viết 2.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3421885" y="2449208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4869685" y="2060271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. 2 nhân 6 bằng 12;12 trừ 12 bằng 0, viết 0.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2355085" y="2525408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4945886" y="2517471"/>
            <a:ext cx="1419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-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Hạ 8;</a:t>
            </a:r>
            <a:r>
              <a:rPr lang="en-US" altLang="en-US" sz="2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6165086" y="2525408"/>
            <a:ext cx="3217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8 chia 6 được 1, viết 1.</a:t>
            </a:r>
          </a:p>
        </p:txBody>
      </p:sp>
      <p:sp>
        <p:nvSpPr>
          <p:cNvPr id="63505" name="Text Box 17"/>
          <p:cNvSpPr txBox="1">
            <a:spLocks noChangeArrowheads="1"/>
          </p:cNvSpPr>
          <p:nvPr/>
        </p:nvSpPr>
        <p:spPr bwMode="auto">
          <a:xfrm>
            <a:off x="3574285" y="244920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2507485" y="252540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4945885" y="2898471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 nhân 6 bằng 6; 8 trừ 6 bằng 2, viết 2.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2507485" y="2906408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4945886" y="3355671"/>
            <a:ext cx="2365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 Hạ 4, được 24;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2659885" y="290640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7349361" y="3363608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24 chia 6 được 4, viết 4.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3726685" y="244920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3513" name="Text Box 25"/>
          <p:cNvSpPr txBox="1">
            <a:spLocks noChangeArrowheads="1"/>
          </p:cNvSpPr>
          <p:nvPr/>
        </p:nvSpPr>
        <p:spPr bwMode="auto">
          <a:xfrm>
            <a:off x="4945885" y="3736671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6 nhân 4 bằng 24; 24 trừ 24 bằng 0, viết 0.</a:t>
            </a:r>
          </a:p>
        </p:txBody>
      </p:sp>
      <p:sp>
        <p:nvSpPr>
          <p:cNvPr id="63514" name="Text Box 26"/>
          <p:cNvSpPr txBox="1">
            <a:spLocks noChangeArrowheads="1"/>
          </p:cNvSpPr>
          <p:nvPr/>
        </p:nvSpPr>
        <p:spPr bwMode="auto">
          <a:xfrm>
            <a:off x="2644010" y="321120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515" name="Text Box 27"/>
          <p:cNvSpPr txBox="1">
            <a:spLocks noChangeArrowheads="1"/>
          </p:cNvSpPr>
          <p:nvPr/>
        </p:nvSpPr>
        <p:spPr bwMode="auto">
          <a:xfrm>
            <a:off x="4945886" y="4117671"/>
            <a:ext cx="2176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-Hạ 7;</a:t>
            </a:r>
          </a:p>
        </p:txBody>
      </p:sp>
      <p:sp>
        <p:nvSpPr>
          <p:cNvPr id="63516" name="Text Box 28"/>
          <p:cNvSpPr txBox="1">
            <a:spLocks noChangeArrowheads="1"/>
          </p:cNvSpPr>
          <p:nvPr/>
        </p:nvSpPr>
        <p:spPr bwMode="auto">
          <a:xfrm>
            <a:off x="2812285" y="321120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63517" name="Text Box 29"/>
          <p:cNvSpPr txBox="1">
            <a:spLocks noChangeArrowheads="1"/>
          </p:cNvSpPr>
          <p:nvPr/>
        </p:nvSpPr>
        <p:spPr bwMode="auto">
          <a:xfrm>
            <a:off x="6088885" y="4125608"/>
            <a:ext cx="3881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7 chia 6 được 1, viết 1.</a:t>
            </a:r>
          </a:p>
        </p:txBody>
      </p:sp>
      <p:sp>
        <p:nvSpPr>
          <p:cNvPr id="63518" name="Text Box 30"/>
          <p:cNvSpPr txBox="1">
            <a:spLocks noChangeArrowheads="1"/>
          </p:cNvSpPr>
          <p:nvPr/>
        </p:nvSpPr>
        <p:spPr bwMode="auto">
          <a:xfrm>
            <a:off x="3879085" y="244920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3519" name="Text Box 31"/>
          <p:cNvSpPr txBox="1">
            <a:spLocks noChangeArrowheads="1"/>
          </p:cNvSpPr>
          <p:nvPr/>
        </p:nvSpPr>
        <p:spPr bwMode="auto">
          <a:xfrm>
            <a:off x="4945885" y="4506608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 nhân 6 bằng 6; 7 trừ 6 bằng 1, viết 1.</a:t>
            </a:r>
          </a:p>
        </p:txBody>
      </p:sp>
      <p:sp>
        <p:nvSpPr>
          <p:cNvPr id="63520" name="Text Box 32"/>
          <p:cNvSpPr txBox="1">
            <a:spLocks noChangeArrowheads="1"/>
          </p:cNvSpPr>
          <p:nvPr/>
        </p:nvSpPr>
        <p:spPr bwMode="auto">
          <a:xfrm>
            <a:off x="2812285" y="3516008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3521" name="Text Box 33"/>
          <p:cNvSpPr txBox="1">
            <a:spLocks noChangeArrowheads="1"/>
          </p:cNvSpPr>
          <p:nvPr/>
        </p:nvSpPr>
        <p:spPr bwMode="auto">
          <a:xfrm>
            <a:off x="4945885" y="4879671"/>
            <a:ext cx="284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 Hạ 2, được 12;</a:t>
            </a:r>
          </a:p>
        </p:txBody>
      </p:sp>
      <p:sp>
        <p:nvSpPr>
          <p:cNvPr id="63522" name="Text Box 34"/>
          <p:cNvSpPr txBox="1">
            <a:spLocks noChangeArrowheads="1"/>
          </p:cNvSpPr>
          <p:nvPr/>
        </p:nvSpPr>
        <p:spPr bwMode="auto">
          <a:xfrm>
            <a:off x="2964685" y="351600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23" name="Text Box 35"/>
          <p:cNvSpPr txBox="1">
            <a:spLocks noChangeArrowheads="1"/>
          </p:cNvSpPr>
          <p:nvPr/>
        </p:nvSpPr>
        <p:spPr bwMode="auto">
          <a:xfrm>
            <a:off x="7308085" y="4887608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12 chia 6 được 2, viết 2.</a:t>
            </a:r>
          </a:p>
        </p:txBody>
      </p:sp>
      <p:sp>
        <p:nvSpPr>
          <p:cNvPr id="63524" name="Text Box 36"/>
          <p:cNvSpPr txBox="1">
            <a:spLocks noChangeArrowheads="1"/>
          </p:cNvSpPr>
          <p:nvPr/>
        </p:nvSpPr>
        <p:spPr bwMode="auto">
          <a:xfrm>
            <a:off x="4945885" y="5336871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2 nhân 6 bằng 12; 12 trừ 12 bằng 0, viết 0.</a:t>
            </a:r>
          </a:p>
        </p:txBody>
      </p:sp>
      <p:sp>
        <p:nvSpPr>
          <p:cNvPr id="63525" name="Text Box 37"/>
          <p:cNvSpPr txBox="1">
            <a:spLocks noChangeArrowheads="1"/>
          </p:cNvSpPr>
          <p:nvPr/>
        </p:nvSpPr>
        <p:spPr bwMode="auto">
          <a:xfrm>
            <a:off x="4031485" y="244920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26" name="Text Box 38"/>
          <p:cNvSpPr txBox="1">
            <a:spLocks noChangeArrowheads="1"/>
          </p:cNvSpPr>
          <p:nvPr/>
        </p:nvSpPr>
        <p:spPr bwMode="auto">
          <a:xfrm>
            <a:off x="2948810" y="382080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527" name="Text Box 39"/>
          <p:cNvSpPr txBox="1">
            <a:spLocks noChangeArrowheads="1"/>
          </p:cNvSpPr>
          <p:nvPr/>
        </p:nvSpPr>
        <p:spPr bwMode="auto">
          <a:xfrm>
            <a:off x="1897885" y="4498671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128472 : 6 = 21412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51B8126-1F35-409F-8993-FFC782C53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811" y="197951"/>
            <a:ext cx="1534545" cy="1534545"/>
          </a:xfrm>
          <a:prstGeom prst="rect">
            <a:avLst/>
          </a:prstGeom>
        </p:spPr>
      </p:pic>
      <p:pic>
        <p:nvPicPr>
          <p:cNvPr id="41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022" y="5430947"/>
            <a:ext cx="1780427" cy="1429924"/>
          </a:xfrm>
          <a:prstGeom prst="rect">
            <a:avLst/>
          </a:prstGeom>
        </p:spPr>
      </p:pic>
      <p:pic>
        <p:nvPicPr>
          <p:cNvPr id="42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4495"/>
            <a:ext cx="1697278" cy="2048439"/>
          </a:xfrm>
          <a:prstGeom prst="rect">
            <a:avLst/>
          </a:prstGeom>
        </p:spPr>
      </p:pic>
      <p:pic>
        <p:nvPicPr>
          <p:cNvPr id="43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431" y="85463"/>
            <a:ext cx="2451182" cy="14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8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3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3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63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3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63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3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3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6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3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3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63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3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3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63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3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3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6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5" dur="500"/>
                                        <p:tgtEl>
                                          <p:spTgt spid="63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6" dur="500"/>
                                        <p:tgtEl>
                                          <p:spTgt spid="63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6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500"/>
                                        <p:tgtEl>
                                          <p:spTgt spid="63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6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6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  <p:bldP spid="63495" grpId="0" animBg="1"/>
      <p:bldP spid="63496" grpId="0" animBg="1"/>
      <p:bldP spid="63497" grpId="0"/>
      <p:bldP spid="63498" grpId="0"/>
      <p:bldP spid="63499" grpId="0"/>
      <p:bldP spid="63502" grpId="0"/>
      <p:bldP spid="63503" grpId="0"/>
      <p:bldP spid="63504" grpId="0"/>
      <p:bldP spid="63507" grpId="0"/>
      <p:bldP spid="63513" grpId="0"/>
      <p:bldP spid="63520" grpId="0"/>
      <p:bldP spid="63522" grpId="0"/>
      <p:bldP spid="63523" grpId="0"/>
      <p:bldP spid="635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1676400" y="1676401"/>
            <a:ext cx="350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   230 859 : 5 = ?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828800" y="31242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230859 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3124200" y="3124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>
            <a:off x="2971800" y="3200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>
            <a:off x="2971800" y="3505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1981200" y="3505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2133600" y="3886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2286000" y="4267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2438400" y="4648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2590800" y="5029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1676400" y="56388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230859 </a:t>
            </a: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2667000" y="5638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: 5</a:t>
            </a:r>
          </a:p>
        </p:txBody>
      </p:sp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3048000" y="5638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60433" name="Text Box 17"/>
          <p:cNvSpPr txBox="1">
            <a:spLocks noChangeArrowheads="1"/>
          </p:cNvSpPr>
          <p:nvPr/>
        </p:nvSpPr>
        <p:spPr bwMode="auto">
          <a:xfrm>
            <a:off x="2971800" y="3505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3276600" y="5638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46171( dư 4) </a:t>
            </a:r>
          </a:p>
        </p:txBody>
      </p:sp>
      <p:sp>
        <p:nvSpPr>
          <p:cNvPr id="7185" name="Line 19"/>
          <p:cNvSpPr>
            <a:spLocks noChangeShapeType="1"/>
          </p:cNvSpPr>
          <p:nvPr/>
        </p:nvSpPr>
        <p:spPr bwMode="auto">
          <a:xfrm>
            <a:off x="5105400" y="22098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6" name="Text Box 20"/>
          <p:cNvSpPr txBox="1">
            <a:spLocks noChangeArrowheads="1"/>
          </p:cNvSpPr>
          <p:nvPr/>
        </p:nvSpPr>
        <p:spPr bwMode="auto">
          <a:xfrm>
            <a:off x="5257800" y="1066801"/>
            <a:ext cx="510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Chia theo thứ tự từ trái sang phải</a:t>
            </a:r>
          </a:p>
        </p:txBody>
      </p:sp>
      <p:sp>
        <p:nvSpPr>
          <p:cNvPr id="60437" name="Text Box 21"/>
          <p:cNvSpPr txBox="1">
            <a:spLocks noChangeArrowheads="1"/>
          </p:cNvSpPr>
          <p:nvPr/>
        </p:nvSpPr>
        <p:spPr bwMode="auto">
          <a:xfrm>
            <a:off x="5257800" y="1676401"/>
            <a:ext cx="510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- 23 chia 5 được 4, viết 4;</a:t>
            </a:r>
          </a:p>
        </p:txBody>
      </p:sp>
      <p:sp>
        <p:nvSpPr>
          <p:cNvPr id="60438" name="Text Box 22"/>
          <p:cNvSpPr txBox="1">
            <a:spLocks noChangeArrowheads="1"/>
          </p:cNvSpPr>
          <p:nvPr/>
        </p:nvSpPr>
        <p:spPr bwMode="auto">
          <a:xfrm>
            <a:off x="5257800" y="2209801"/>
            <a:ext cx="541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 nhân 5 bằng 20; 23 trừ 20 bằng 3, viết 3.</a:t>
            </a:r>
          </a:p>
        </p:txBody>
      </p:sp>
      <p:sp>
        <p:nvSpPr>
          <p:cNvPr id="60439" name="Text Box 23"/>
          <p:cNvSpPr txBox="1">
            <a:spLocks noChangeArrowheads="1"/>
          </p:cNvSpPr>
          <p:nvPr/>
        </p:nvSpPr>
        <p:spPr bwMode="auto">
          <a:xfrm>
            <a:off x="5181600" y="2743201"/>
            <a:ext cx="518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Hạ 0; 30 chia 5 được 6, viết 6;</a:t>
            </a:r>
          </a:p>
        </p:txBody>
      </p:sp>
      <p:sp>
        <p:nvSpPr>
          <p:cNvPr id="60440" name="Text Box 24"/>
          <p:cNvSpPr txBox="1">
            <a:spLocks noChangeArrowheads="1"/>
          </p:cNvSpPr>
          <p:nvPr/>
        </p:nvSpPr>
        <p:spPr bwMode="auto">
          <a:xfrm>
            <a:off x="5257800" y="3352801"/>
            <a:ext cx="541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6 nhân 5 bằng 30; 30 trừ 30 bằng 0, viết 0.</a:t>
            </a:r>
          </a:p>
        </p:txBody>
      </p:sp>
      <p:sp>
        <p:nvSpPr>
          <p:cNvPr id="60441" name="Text Box 25"/>
          <p:cNvSpPr txBox="1">
            <a:spLocks noChangeArrowheads="1"/>
          </p:cNvSpPr>
          <p:nvPr/>
        </p:nvSpPr>
        <p:spPr bwMode="auto">
          <a:xfrm>
            <a:off x="5257800" y="39624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Hạ 8; 8 chia 5 được 1, viết 1;</a:t>
            </a:r>
          </a:p>
        </p:txBody>
      </p:sp>
      <p:sp>
        <p:nvSpPr>
          <p:cNvPr id="60442" name="Text Box 26"/>
          <p:cNvSpPr txBox="1">
            <a:spLocks noChangeArrowheads="1"/>
          </p:cNvSpPr>
          <p:nvPr/>
        </p:nvSpPr>
        <p:spPr bwMode="auto">
          <a:xfrm>
            <a:off x="5257800" y="44196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 nhân 5 bằng 5; 8 trừ 5 bằng 3, viết 3.</a:t>
            </a:r>
          </a:p>
        </p:txBody>
      </p:sp>
      <p:sp>
        <p:nvSpPr>
          <p:cNvPr id="60443" name="Text Box 27"/>
          <p:cNvSpPr txBox="1">
            <a:spLocks noChangeArrowheads="1"/>
          </p:cNvSpPr>
          <p:nvPr/>
        </p:nvSpPr>
        <p:spPr bwMode="auto">
          <a:xfrm>
            <a:off x="5257800" y="48006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Hạ 5,được 35; 35 chia 5 được 7, viết 7;</a:t>
            </a:r>
          </a:p>
        </p:txBody>
      </p:sp>
      <p:sp>
        <p:nvSpPr>
          <p:cNvPr id="60444" name="Text Box 28"/>
          <p:cNvSpPr txBox="1">
            <a:spLocks noChangeArrowheads="1"/>
          </p:cNvSpPr>
          <p:nvPr/>
        </p:nvSpPr>
        <p:spPr bwMode="auto">
          <a:xfrm>
            <a:off x="5257800" y="52578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7 nhân 5 bằng 35; 35 trừ 35 bằng 0, viết 0.</a:t>
            </a:r>
          </a:p>
        </p:txBody>
      </p:sp>
      <p:sp>
        <p:nvSpPr>
          <p:cNvPr id="60445" name="Text Box 29"/>
          <p:cNvSpPr txBox="1">
            <a:spLocks noChangeArrowheads="1"/>
          </p:cNvSpPr>
          <p:nvPr/>
        </p:nvSpPr>
        <p:spPr bwMode="auto">
          <a:xfrm>
            <a:off x="5257800" y="57150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Hạ 9; 9 chia 5 được1, viết 1;</a:t>
            </a:r>
          </a:p>
        </p:txBody>
      </p:sp>
      <p:sp>
        <p:nvSpPr>
          <p:cNvPr id="60446" name="Text Box 30"/>
          <p:cNvSpPr txBox="1">
            <a:spLocks noChangeArrowheads="1"/>
          </p:cNvSpPr>
          <p:nvPr/>
        </p:nvSpPr>
        <p:spPr bwMode="auto">
          <a:xfrm>
            <a:off x="5257800" y="60960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 nhân 5 bằng 5; 9 trừ 5 bằng 4, viết 4.</a:t>
            </a:r>
          </a:p>
        </p:txBody>
      </p:sp>
      <p:sp>
        <p:nvSpPr>
          <p:cNvPr id="60448" name="Text Box 32"/>
          <p:cNvSpPr txBox="1">
            <a:spLocks noChangeArrowheads="1"/>
          </p:cNvSpPr>
          <p:nvPr/>
        </p:nvSpPr>
        <p:spPr bwMode="auto">
          <a:xfrm>
            <a:off x="2133600" y="3505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0449" name="Text Box 33"/>
          <p:cNvSpPr txBox="1">
            <a:spLocks noChangeArrowheads="1"/>
          </p:cNvSpPr>
          <p:nvPr/>
        </p:nvSpPr>
        <p:spPr bwMode="auto">
          <a:xfrm>
            <a:off x="2286000" y="3886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60450" name="Text Box 34"/>
          <p:cNvSpPr txBox="1">
            <a:spLocks noChangeArrowheads="1"/>
          </p:cNvSpPr>
          <p:nvPr/>
        </p:nvSpPr>
        <p:spPr bwMode="auto">
          <a:xfrm>
            <a:off x="2438400" y="4267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0451" name="Text Box 35"/>
          <p:cNvSpPr txBox="1">
            <a:spLocks noChangeArrowheads="1"/>
          </p:cNvSpPr>
          <p:nvPr/>
        </p:nvSpPr>
        <p:spPr bwMode="auto">
          <a:xfrm>
            <a:off x="2590800" y="4648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60452" name="Text Box 36"/>
          <p:cNvSpPr txBox="1">
            <a:spLocks noChangeArrowheads="1"/>
          </p:cNvSpPr>
          <p:nvPr/>
        </p:nvSpPr>
        <p:spPr bwMode="auto">
          <a:xfrm>
            <a:off x="3124200" y="3505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60453" name="Text Box 37"/>
          <p:cNvSpPr txBox="1">
            <a:spLocks noChangeArrowheads="1"/>
          </p:cNvSpPr>
          <p:nvPr/>
        </p:nvSpPr>
        <p:spPr bwMode="auto">
          <a:xfrm>
            <a:off x="3276600" y="3505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0454" name="Text Box 38"/>
          <p:cNvSpPr txBox="1">
            <a:spLocks noChangeArrowheads="1"/>
          </p:cNvSpPr>
          <p:nvPr/>
        </p:nvSpPr>
        <p:spPr bwMode="auto">
          <a:xfrm>
            <a:off x="3429000" y="3505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60455" name="Text Box 39"/>
          <p:cNvSpPr txBox="1">
            <a:spLocks noChangeArrowheads="1"/>
          </p:cNvSpPr>
          <p:nvPr/>
        </p:nvSpPr>
        <p:spPr bwMode="auto">
          <a:xfrm>
            <a:off x="3581400" y="3505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205" name="TextBox 42"/>
          <p:cNvSpPr txBox="1">
            <a:spLocks noChangeArrowheads="1"/>
          </p:cNvSpPr>
          <p:nvPr/>
        </p:nvSpPr>
        <p:spPr bwMode="auto">
          <a:xfrm>
            <a:off x="1828800" y="990601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2: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51B8126-1F35-409F-8993-FFC782C53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6" y="248729"/>
            <a:ext cx="1534545" cy="1534545"/>
          </a:xfrm>
          <a:prstGeom prst="rect">
            <a:avLst/>
          </a:prstGeom>
        </p:spPr>
      </p:pic>
      <p:pic>
        <p:nvPicPr>
          <p:cNvPr id="39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" y="4876800"/>
            <a:ext cx="1712584" cy="2066912"/>
          </a:xfrm>
          <a:prstGeom prst="rect">
            <a:avLst/>
          </a:prstGeom>
        </p:spPr>
      </p:pic>
      <p:pic>
        <p:nvPicPr>
          <p:cNvPr id="4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820" y="5498485"/>
            <a:ext cx="1780427" cy="142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4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60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0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2000"/>
                                        <p:tgtEl>
                                          <p:spTgt spid="60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60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0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2000"/>
                                        <p:tgtEl>
                                          <p:spTgt spid="60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60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2000"/>
                                        <p:tgtEl>
                                          <p:spTgt spid="60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2000"/>
                                        <p:tgtEl>
                                          <p:spTgt spid="60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60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60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60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60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2000"/>
                                        <p:tgtEl>
                                          <p:spTgt spid="60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2000"/>
                                        <p:tgtEl>
                                          <p:spTgt spid="60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60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60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2000"/>
                                        <p:tgtEl>
                                          <p:spTgt spid="60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2000"/>
                                        <p:tgtEl>
                                          <p:spTgt spid="60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2000"/>
                                        <p:tgtEl>
                                          <p:spTgt spid="60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20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0" dur="20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60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/>
      <p:bldP spid="60421" grpId="0"/>
      <p:bldP spid="60422" grpId="0"/>
      <p:bldP spid="60423" grpId="0" animBg="1"/>
      <p:bldP spid="60424" grpId="0" animBg="1"/>
      <p:bldP spid="60425" grpId="0"/>
      <p:bldP spid="60426" grpId="0"/>
      <p:bldP spid="60427" grpId="0"/>
      <p:bldP spid="60428" grpId="0"/>
      <p:bldP spid="60429" grpId="0"/>
      <p:bldP spid="60430" grpId="0"/>
      <p:bldP spid="60431" grpId="0"/>
      <p:bldP spid="60432" grpId="0"/>
      <p:bldP spid="60433" grpId="0"/>
      <p:bldP spid="60434" grpId="0"/>
      <p:bldP spid="60436" grpId="0"/>
      <p:bldP spid="60437" grpId="0"/>
      <p:bldP spid="60438" grpId="0"/>
      <p:bldP spid="60439" grpId="0"/>
      <p:bldP spid="60440" grpId="0"/>
      <p:bldP spid="60441" grpId="0"/>
      <p:bldP spid="60442" grpId="0"/>
      <p:bldP spid="60443" grpId="0"/>
      <p:bldP spid="60444" grpId="0"/>
      <p:bldP spid="60445" grpId="0"/>
      <p:bldP spid="60446" grpId="0"/>
      <p:bldP spid="60448" grpId="0"/>
      <p:bldP spid="60448" grpId="1"/>
      <p:bldP spid="60449" grpId="0"/>
      <p:bldP spid="60450" grpId="0"/>
      <p:bldP spid="60451" grpId="0"/>
      <p:bldP spid="60452" grpId="0"/>
      <p:bldP spid="60453" grpId="0"/>
      <p:bldP spid="60454" grpId="0"/>
      <p:bldP spid="604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905000" y="999837"/>
            <a:ext cx="3810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128472  6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08        21412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24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07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  12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    0</a:t>
            </a: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3124200" y="999836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3124200" y="1457036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7010400" y="923637"/>
            <a:ext cx="3581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230859  5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30        46171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08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35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  09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    4                               </a:t>
            </a:r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>
            <a:off x="8229600" y="999836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9"/>
          <p:cNvSpPr>
            <a:spLocks noChangeShapeType="1"/>
          </p:cNvSpPr>
          <p:nvPr/>
        </p:nvSpPr>
        <p:spPr bwMode="auto">
          <a:xfrm>
            <a:off x="8229600" y="1457036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828800" y="3522374"/>
            <a:ext cx="8610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</a:rPr>
              <a:t>So sánh phép chia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128472 : 6 </a:t>
            </a:r>
            <a:r>
              <a:rPr lang="en-US" altLang="en-US" sz="2400" b="1">
                <a:latin typeface="Times New Roman" panose="02020603050405020304" pitchFamily="18" charset="0"/>
              </a:rPr>
              <a:t>và phép chia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230859 : 5</a:t>
            </a:r>
            <a:r>
              <a:rPr lang="en-US" altLang="en-US" sz="2400" b="1">
                <a:latin typeface="Times New Roman" panose="02020603050405020304" pitchFamily="18" charset="0"/>
              </a:rPr>
              <a:t> có điểm gì giống và khác nhau?</a:t>
            </a:r>
            <a:endParaRPr lang="en-US" altLang="en-US" sz="2400" b="1">
              <a:latin typeface=".VnTime" pitchFamily="34" charset="0"/>
            </a:endParaRPr>
          </a:p>
        </p:txBody>
      </p:sp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1676400" y="4347874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2400" b="1" u="sng" dirty="0">
                <a:latin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endParaRPr lang="en-US" altLang="en-US" sz="24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7437" name="Text Box 29"/>
          <p:cNvSpPr txBox="1">
            <a:spLocks noChangeArrowheads="1"/>
          </p:cNvSpPr>
          <p:nvPr/>
        </p:nvSpPr>
        <p:spPr bwMode="auto">
          <a:xfrm>
            <a:off x="1676400" y="4817775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400" b="1" u="sng" dirty="0">
                <a:latin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128472 : 6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0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230859 : 5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4.</a:t>
            </a:r>
            <a:endParaRPr lang="en-US" altLang="en-US" sz="2400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905000" y="3827174"/>
            <a:ext cx="8229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ý:Trong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</a:t>
            </a:r>
            <a:endParaRPr lang="en-US" altLang="en-US" sz="24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7" y="-89186"/>
            <a:ext cx="2952459" cy="29524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97" y="5286666"/>
            <a:ext cx="2773303" cy="1714018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4" y="-610575"/>
            <a:ext cx="2172466" cy="2191726"/>
          </a:xfrm>
          <a:prstGeom prst="rect">
            <a:avLst/>
          </a:prstGeom>
        </p:spPr>
      </p:pic>
      <p:pic>
        <p:nvPicPr>
          <p:cNvPr id="19" name="Picture 11" descr="1-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582" y="4192499"/>
            <a:ext cx="2555260" cy="286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892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/>
      <p:bldP spid="17420" grpId="1"/>
      <p:bldP spid="17436" grpId="0"/>
      <p:bldP spid="17436" grpId="1"/>
      <p:bldP spid="17437" grpId="0"/>
      <p:bldP spid="1743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73" y="274103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9" name="Picture 18" descr="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43" y="3145792"/>
            <a:ext cx="4555216" cy="35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3049182" y="920286"/>
            <a:ext cx="7256374" cy="3867808"/>
            <a:chOff x="838202" y="737756"/>
            <a:chExt cx="7619998" cy="5282044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18" y="3074076"/>
            <a:ext cx="2773303" cy="171401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228277-2291-473F-9120-B0635941F926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13:24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79537" y="2761337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HP001 4 hàng" panose="020B0603050302020204" pitchFamily="34" charset="-93"/>
              </a:rPr>
              <a:t>Thực</a:t>
            </a:r>
            <a:r>
              <a:rPr lang="en-US" sz="9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HP001 4 hàng" panose="020B0603050302020204" pitchFamily="34" charset="-93"/>
              </a:rPr>
              <a:t> </a:t>
            </a:r>
            <a:r>
              <a:rPr lang="en-US" sz="9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HP001 4 hàng" panose="020B0603050302020204" pitchFamily="34" charset="-93"/>
              </a:rPr>
              <a:t>hành</a:t>
            </a:r>
            <a:endParaRPr lang="en-US" sz="96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50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84631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9813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9813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1029</Words>
  <Application>Microsoft Office PowerPoint</Application>
  <PresentationFormat>Widescreen</PresentationFormat>
  <Paragraphs>226</Paragraphs>
  <Slides>17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SimSun</vt:lpstr>
      <vt:lpstr>#9Slide03 Arima Madurai Black</vt:lpstr>
      <vt:lpstr>.VnTime</vt:lpstr>
      <vt:lpstr>Arial</vt:lpstr>
      <vt:lpstr>Calibri</vt:lpstr>
      <vt:lpstr>Calibri Light</vt:lpstr>
      <vt:lpstr>Dosis Medium</vt:lpstr>
      <vt:lpstr>HP001 4 hàng</vt:lpstr>
      <vt:lpstr>iCiel Cadena</vt:lpstr>
      <vt:lpstr>PangMenZhengDao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thinh</dc:creator>
  <cp:lastModifiedBy>MTC</cp:lastModifiedBy>
  <cp:revision>23</cp:revision>
  <dcterms:created xsi:type="dcterms:W3CDTF">2021-11-30T13:59:13Z</dcterms:created>
  <dcterms:modified xsi:type="dcterms:W3CDTF">2021-12-07T06:26:02Z</dcterms:modified>
</cp:coreProperties>
</file>