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6" r:id="rId2"/>
    <p:sldId id="263" r:id="rId3"/>
    <p:sldId id="265" r:id="rId4"/>
    <p:sldId id="293" r:id="rId5"/>
    <p:sldId id="296" r:id="rId6"/>
    <p:sldId id="294" r:id="rId7"/>
    <p:sldId id="297" r:id="rId8"/>
    <p:sldId id="298" r:id="rId9"/>
    <p:sldId id="299" r:id="rId10"/>
    <p:sldId id="264" r:id="rId11"/>
    <p:sldId id="287" r:id="rId12"/>
    <p:sldId id="289" r:id="rId13"/>
    <p:sldId id="290" r:id="rId14"/>
    <p:sldId id="29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C59AE8-2133-4B9D-9115-E888E637F24E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DF589-8A82-472D-B6D1-3C65DA70B5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654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355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>
            <a:extLst>
              <a:ext uri="{FF2B5EF4-FFF2-40B4-BE49-F238E27FC236}">
                <a16:creationId xmlns:a16="http://schemas.microsoft.com/office/drawing/2014/main" xmlns="" id="{BF54F527-37F1-45A7-9CDA-4FFE71C04C1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>
            <a:extLst>
              <a:ext uri="{FF2B5EF4-FFF2-40B4-BE49-F238E27FC236}">
                <a16:creationId xmlns:a16="http://schemas.microsoft.com/office/drawing/2014/main" xmlns="" id="{EDC26946-065F-4CD1-BE2F-37165628DE2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  <p:sp>
        <p:nvSpPr>
          <p:cNvPr id="47108" name="Slide Number Placeholder 3">
            <a:extLst>
              <a:ext uri="{FF2B5EF4-FFF2-40B4-BE49-F238E27FC236}">
                <a16:creationId xmlns:a16="http://schemas.microsoft.com/office/drawing/2014/main" xmlns="" id="{AD28AE38-7CFD-4AFF-A03D-18D0D496B6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6F105B6-689D-46A2-9DC4-A932EF500382}" type="slidenum">
              <a:rPr lang="en-US" altLang="en-US"/>
              <a:pPr eaLnBrk="1" hangingPunct="1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467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16F62-945F-4BC3-A454-1BEAA43CD266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479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CB68A4D-D3A3-455C-8915-2A4A8BC98E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924A8F9-63E2-442B-B9F6-FBE5446670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C6FED0D-A291-40B2-B298-3423406C8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819C4AE-3DDA-4992-896B-3DC025DE8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39E4E28-ADC6-4AEB-9FC6-15FB34ECA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321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0AAE9CA-DDD3-4605-9F02-AD8B101C8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E6F583F-1A6D-4257-9898-A5BA23904B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DD12446-5D0F-4829-AA57-FD4C12BBC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C345EE6-DF86-4954-839A-8207683D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4C4BE91-3637-4D13-9ED1-6012BEA2A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2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0D4D447F-280D-400D-851F-FB35987968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E0AF396C-D040-41D9-9394-409D769C1B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B82D06A-73DB-49A2-A9F4-AD6A479B6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3036BC1-45EE-403A-B86A-69227E5C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6521DB4-52FC-45E4-9403-8A3235685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5132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:a16="http://schemas.microsoft.com/office/drawing/2014/main" xmlns="" id="{F98CB5C0-F3D2-494E-B12D-710D7E07F80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0"/>
            <a:ext cx="121496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609600" y="2020824"/>
            <a:ext cx="10972800" cy="4075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10">
            <a:extLst>
              <a:ext uri="{FF2B5EF4-FFF2-40B4-BE49-F238E27FC236}">
                <a16:creationId xmlns:a16="http://schemas.microsoft.com/office/drawing/2014/main" xmlns="" id="{A006212D-5CBE-428F-9952-81BFFE28827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9617E-BC44-4E2C-85CB-0C6F64ABD969}" type="datetimeFigureOut">
              <a:rPr lang="en-US"/>
              <a:pPr>
                <a:defRPr/>
              </a:pPr>
              <a:t>12/27/2021</a:t>
            </a:fld>
            <a:endParaRPr lang="en-US"/>
          </a:p>
        </p:txBody>
      </p:sp>
      <p:sp>
        <p:nvSpPr>
          <p:cNvPr id="6" name="Slide Number Placeholder 11">
            <a:extLst>
              <a:ext uri="{FF2B5EF4-FFF2-40B4-BE49-F238E27FC236}">
                <a16:creationId xmlns:a16="http://schemas.microsoft.com/office/drawing/2014/main" xmlns="" id="{78B4AE7C-B010-4201-99A5-EEAAE38633A0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671248C6-21FD-4EEA-99D9-E49B4CA48E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Footer Placeholder 12">
            <a:extLst>
              <a:ext uri="{FF2B5EF4-FFF2-40B4-BE49-F238E27FC236}">
                <a16:creationId xmlns:a16="http://schemas.microsoft.com/office/drawing/2014/main" xmlns="" id="{CD600C9A-FB37-414E-911D-023698AE6B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994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354277B-6026-4E9E-A681-4D8D5CE44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E105AB6-493C-4BD9-92AD-575D8C385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70964F4-D71D-43D5-BC63-A9415A35A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41A6860-6952-4875-AE13-F8225AB85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6C83692-8233-4168-B28E-24EF6AA68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833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88F08A2-1F40-4545-A326-9CD85DDB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CF01FA4-735B-4893-A2C1-1D3DB086A2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E68946FA-7BF7-41E0-8956-3798E75F8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E2A2AD1-85E3-42FB-AB2E-FC73B707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72A4E63-19D8-4F95-8C1D-CE7A98D1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223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93BCB9B-226B-4D00-8460-932644B05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AD923AA-C7CB-43B1-85CC-4804686763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D93E803-8D3F-4A24-AA8B-F3AEE354DA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9066C6A-2A4D-4665-B25C-8D9865C65E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3913E02-163B-46A9-A20A-39170E278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0324E3E-8D49-4F2B-8001-8FE2F14A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038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E9A7FAF-00AE-430E-8D08-0F431197C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8C694B0-9E17-4F99-AF4F-5503E3C060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AFE94BD-5C3D-4BEE-8934-D975106540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265B9B45-E7D6-4144-AF1F-DB8C5B69BE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0E501A2-A113-44D0-9765-D02A6AA9B2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A3B1801-9D91-4223-8C70-2F2793790E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8BCB5989-D040-4FCA-A828-A4CB58B7E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8B9F50B-10EE-49B0-B138-CEB39B7D2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970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ED15ECC-453D-4245-B6DE-85EF86E0B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6B3430F9-C68E-4B56-B733-C88CDC931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B3A8AFDE-769D-4F55-BE97-FB17670AD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6DB3844-B57B-4411-9EAE-82949896D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846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D20A51C3-5F69-462E-988E-8D3E0529B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25D719EF-EDC2-4C85-BEE2-E934B763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30E9901-E790-46B1-830B-5BF00B06B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5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59968A8-2182-4DC6-A95A-D0B6BA591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908D953-27E6-4F0A-90F5-1308C23F4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0659267-AA11-4969-85D2-0180CD8C2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C8772A2-9A8B-4441-9259-31EBDC385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64F8E8C-F7C8-4735-AE82-B7175D229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272DC10-CC99-4E16-B6EF-B9E435A0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38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8747610-E3D7-4806-A464-558040221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3CF9DCFB-5609-4CA3-AE37-1A7B55BFC3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C231E615-1098-480C-8CA7-03AE063227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822AD78-B3A4-4436-BFA8-41DEA5896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81B5A0F-AB65-49D4-8CF5-AC5C1DFAE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F644F3AA-893C-4743-A860-1136EFC2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866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xmlns="" id="{54853735-582C-437B-9A98-16CC11BEA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330254B-BEA0-4DC2-8BCF-7C69FF1A6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24894C4-4DD2-4692-A53A-4B03D23280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E58BF8-3C8A-4F2E-BEC1-EAE181C91F17}" type="datetimeFigureOut">
              <a:rPr lang="en-US" smtClean="0"/>
              <a:t>12/27/2021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4E53FCE-8481-4487-8732-068484D5A0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9064370-E7C0-46E7-82CA-C48BBFBA90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E5521-1804-431E-B648-10E0918A3E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458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27" y="1357161"/>
            <a:ext cx="1200270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b="1" dirty="0">
                <a:solidFill>
                  <a:srgbClr val="FFC000"/>
                </a:solidFill>
                <a:latin typeface="UTM Edwardian" pitchFamily="18" charset="0"/>
                <a:cs typeface="Times New Roman" panose="02020603050405020304" pitchFamily="18" charset="0"/>
              </a:rPr>
              <a:t>PHÒNG GIÁO DỤC ĐÀO TẠO QUẬN LONG BIÊN</a:t>
            </a:r>
          </a:p>
          <a:p>
            <a:pPr marL="0" indent="0" algn="ctr" eaLnBrk="1" hangingPunct="1"/>
            <a:r>
              <a:rPr lang="vi-VN" altLang="en-US" sz="6600" b="1" dirty="0">
                <a:solidFill>
                  <a:srgbClr val="C00000"/>
                </a:solidFill>
                <a:latin typeface="UTM Edwardian" pitchFamily="18" charset="0"/>
                <a:cs typeface="Times New Roman" panose="02020603050405020304" pitchFamily="18" charset="0"/>
              </a:rPr>
              <a:t>MĨ THUẬT 1</a:t>
            </a:r>
          </a:p>
          <a:p>
            <a:pPr marL="0" indent="0" algn="ctr" eaLnBrk="1" hangingPunct="1"/>
            <a:endParaRPr lang="vi-VN" altLang="en-US" sz="66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algn="ctr" eaLnBrk="1" hangingPunct="1"/>
            <a:r>
              <a:rPr lang="vi-VN" altLang="en-US" sz="4800" b="1" dirty="0">
                <a:solidFill>
                  <a:srgbClr val="0070C0"/>
                </a:solidFill>
                <a:latin typeface="UTM Edwardian" pitchFamily="18" charset="0"/>
                <a:cs typeface="Times New Roman" panose="02020603050405020304" pitchFamily="18" charset="0"/>
              </a:rPr>
              <a:t>BÀI TUẦN 17: VẼ TỰ DO</a:t>
            </a:r>
          </a:p>
          <a:p>
            <a:pPr marL="0" indent="0" algn="ctr" eaLnBrk="1" hangingPunct="1"/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( </a:t>
            </a:r>
            <a:r>
              <a:rPr lang="vi-VN" altLang="en-US" sz="4800" b="1" dirty="0" err="1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Tiết</a:t>
            </a:r>
            <a:r>
              <a:rPr lang="vi-VN" altLang="en-US" sz="4800" b="1" dirty="0">
                <a:solidFill>
                  <a:srgbClr val="00B0F0"/>
                </a:solidFill>
                <a:latin typeface="UTM Edwardian" pitchFamily="18" charset="0"/>
                <a:cs typeface="Times New Roman" panose="02020603050405020304" pitchFamily="18" charset="0"/>
              </a:rPr>
              <a:t> 1 )</a:t>
            </a:r>
            <a:endParaRPr lang="vi-VN" altLang="en-US" sz="4800" b="1" dirty="0">
              <a:solidFill>
                <a:srgbClr val="0070C0"/>
              </a:solidFill>
              <a:latin typeface="UTM Edwardian" pitchFamily="18" charset="0"/>
              <a:cs typeface="Times New Roman" panose="02020603050405020304" pitchFamily="18" charset="0"/>
            </a:endParaRP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6200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49">
            <a:extLst>
              <a:ext uri="{FF2B5EF4-FFF2-40B4-BE49-F238E27FC236}">
                <a16:creationId xmlns:a16="http://schemas.microsoft.com/office/drawing/2014/main" xmlns="" id="{F874141E-6961-4778-B87F-727C5016D8D7}"/>
              </a:ext>
            </a:extLst>
          </p:cNvPr>
          <p:cNvSpPr/>
          <p:nvPr/>
        </p:nvSpPr>
        <p:spPr>
          <a:xfrm>
            <a:off x="1482292" y="606391"/>
            <a:ext cx="885524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6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 ĐỘNG 3: LUYỆN TẬP SÁNG TẠO</a:t>
            </a:r>
          </a:p>
        </p:txBody>
      </p:sp>
      <p:sp>
        <p:nvSpPr>
          <p:cNvPr id="3" name="矩形 9">
            <a:extLst>
              <a:ext uri="{FF2B5EF4-FFF2-40B4-BE49-F238E27FC236}">
                <a16:creationId xmlns:a16="http://schemas.microsoft.com/office/drawing/2014/main" xmlns="" id="{E0DCBE78-287B-4A16-91E1-772CDBA83BEF}"/>
              </a:ext>
            </a:extLst>
          </p:cNvPr>
          <p:cNvSpPr/>
          <p:nvPr/>
        </p:nvSpPr>
        <p:spPr>
          <a:xfrm>
            <a:off x="1655545" y="1722922"/>
            <a:ext cx="8412480" cy="4215865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3083DE2C-615F-4167-B0E0-F7040E730B66}"/>
              </a:ext>
            </a:extLst>
          </p:cNvPr>
          <p:cNvSpPr/>
          <p:nvPr/>
        </p:nvSpPr>
        <p:spPr>
          <a:xfrm>
            <a:off x="3301465" y="2435350"/>
            <a:ext cx="56692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tranh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theo ý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vi-VN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0930774"/>
      </p:ext>
    </p:extLst>
  </p:cSld>
  <p:clrMapOvr>
    <a:masterClrMapping/>
  </p:clrMapOvr>
  <p:transition spd="slow" advTm="15366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6491C09-4B77-4360-B668-B3EBE969DEF3}"/>
              </a:ext>
            </a:extLst>
          </p:cNvPr>
          <p:cNvSpPr txBox="1"/>
          <p:nvPr/>
        </p:nvSpPr>
        <p:spPr>
          <a:xfrm>
            <a:off x="1193534" y="1424538"/>
            <a:ext cx="9748786" cy="4462760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b="1" dirty="0">
                <a:solidFill>
                  <a:srgbClr val="FF0000"/>
                </a:solidFill>
                <a:latin typeface="+mj-lt"/>
                <a:cs typeface="Arial" charset="0"/>
              </a:rPr>
              <a:t>HOẠT ĐỘNG 4: PHÂN TÍCH ĐÁNH GIÁ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Em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hãy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ý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tưởng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cách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vẽ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cho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 thân trong gia đinh </a:t>
            </a:r>
            <a:r>
              <a:rPr lang="vi-VN" sz="3600" b="1" dirty="0" err="1">
                <a:solidFill>
                  <a:srgbClr val="0070C0"/>
                </a:solidFill>
                <a:latin typeface="+mj-lt"/>
                <a:cs typeface="Arial" charset="0"/>
              </a:rPr>
              <a:t>nhé</a:t>
            </a:r>
            <a:r>
              <a:rPr lang="vi-VN" sz="3600" b="1" dirty="0">
                <a:solidFill>
                  <a:srgbClr val="0070C0"/>
                </a:solidFill>
                <a:latin typeface="+mj-lt"/>
                <a:cs typeface="Arial" charset="0"/>
              </a:rPr>
              <a:t>.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+mj-lt"/>
              <a:cs typeface="Arial" charset="0"/>
            </a:endParaRPr>
          </a:p>
          <a:p>
            <a:pPr>
              <a:defRPr/>
            </a:pP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082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/>
          <p:cNvSpPr/>
          <p:nvPr/>
        </p:nvSpPr>
        <p:spPr>
          <a:xfrm>
            <a:off x="1530417" y="67377"/>
            <a:ext cx="802746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HOẠT ĐỘNG 5: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8D1325B-088B-447C-983C-C5CB67A5C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23" y="722270"/>
            <a:ext cx="4296076" cy="3089710"/>
          </a:xfrm>
          <a:prstGeom prst="rect">
            <a:avLst/>
          </a:prstGeom>
        </p:spPr>
      </p:pic>
      <p:pic>
        <p:nvPicPr>
          <p:cNvPr id="9" name="Picture 4" descr="Les ateliers ARTiFun - atelier d'arts plastiques et loisirs créatifs en Guadeloupe: # TUTO - mobile tropical">
            <a:extLst>
              <a:ext uri="{FF2B5EF4-FFF2-40B4-BE49-F238E27FC236}">
                <a16:creationId xmlns:a16="http://schemas.microsoft.com/office/drawing/2014/main" xmlns="" id="{407CCE1A-FA01-43B0-B88D-A31D6C1F9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5617" y="1674462"/>
            <a:ext cx="3108960" cy="43410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Butterfly Washi Tape Craft-Could also use cardstock with ribbons glued on">
            <a:extLst>
              <a:ext uri="{FF2B5EF4-FFF2-40B4-BE49-F238E27FC236}">
                <a16:creationId xmlns:a16="http://schemas.microsoft.com/office/drawing/2014/main" xmlns="" id="{27FEEC28-8DF3-48B1-A099-4202FDEA9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691" y="4292867"/>
            <a:ext cx="3323050" cy="23196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CD0A3393-3691-4BCA-9847-3EFDA06D92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4151" y="2267125"/>
            <a:ext cx="2203183" cy="2689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04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56E9628C-7A8D-4F66-940F-39012851B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xmlns="" id="{529A8A34-F421-4BAB-B72D-44DF18C157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3928" y="1357161"/>
            <a:ext cx="826810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571500" indent="-5715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indent="0" algn="ctr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DẶN DÒ</a:t>
            </a:r>
          </a:p>
          <a:p>
            <a:pPr marL="0" indent="0" algn="ctr" eaLnBrk="1" hangingPunct="1"/>
            <a:endParaRPr lang="vi-VN" altLang="en-US" sz="40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0" indent="0" eaLnBrk="1" hangingPunct="1"/>
            <a:r>
              <a:rPr lang="vi-VN" altLang="en-US" sz="40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     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- Em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nhờ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Bố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,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Mẹ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chụp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ảnh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gửi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cho cô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giáo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nhé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     -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nhớ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lưu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giữ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sản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phẩm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thật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cẩn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vi-VN" altLang="en-US" sz="4000" b="1" i="1" dirty="0" err="1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thận</a:t>
            </a:r>
            <a:r>
              <a:rPr lang="vi-VN" altLang="en-US" sz="4000" b="1" i="1" dirty="0">
                <a:solidFill>
                  <a:srgbClr val="00B0F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marL="0" indent="0" eaLnBrk="1" hangingPunct="1"/>
            <a:endParaRPr lang="en-US" altLang="en-US" sz="4800" b="1" dirty="0">
              <a:solidFill>
                <a:srgbClr val="C00000"/>
              </a:solidFill>
              <a:latin typeface="UTM Edwardi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00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7B35D2F4-B9A7-4966-8E37-0361AA3492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BF5454BD-E28B-4BAC-996B-47162BD776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5657" y="1358366"/>
            <a:ext cx="1494375" cy="1816768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14D74452-6BE8-4BCC-9E82-B1F659E3E4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094" y="2773280"/>
            <a:ext cx="1604362" cy="1742174"/>
          </a:xfrm>
          <a:prstGeom prst="rect">
            <a:avLst/>
          </a:prstGeom>
        </p:spPr>
      </p:pic>
      <p:sp>
        <p:nvSpPr>
          <p:cNvPr id="13" name="Rectangle 49">
            <a:extLst>
              <a:ext uri="{FF2B5EF4-FFF2-40B4-BE49-F238E27FC236}">
                <a16:creationId xmlns:a16="http://schemas.microsoft.com/office/drawing/2014/main" xmlns="" id="{54F66DCE-8B49-4B96-84D5-D2050307F945}"/>
              </a:ext>
            </a:extLst>
          </p:cNvPr>
          <p:cNvSpPr/>
          <p:nvPr/>
        </p:nvSpPr>
        <p:spPr>
          <a:xfrm rot="20471002">
            <a:off x="3580598" y="2437253"/>
            <a:ext cx="597728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6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 GẶP LẠI CÁC EM !</a:t>
            </a:r>
          </a:p>
        </p:txBody>
      </p:sp>
    </p:spTree>
    <p:extLst>
      <p:ext uri="{BB962C8B-B14F-4D97-AF65-F5344CB8AC3E}">
        <p14:creationId xmlns:p14="http://schemas.microsoft.com/office/powerpoint/2010/main" val="24145991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A8A6256-0EC1-406A-B5D9-881E968D7D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3BFCE14B-9537-4C1E-BDDD-3FBB690F5B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651" y="0"/>
            <a:ext cx="10299031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0E1B446C-1752-4481-B323-2D4CCA2B2A28}"/>
              </a:ext>
            </a:extLst>
          </p:cNvPr>
          <p:cNvSpPr/>
          <p:nvPr/>
        </p:nvSpPr>
        <p:spPr>
          <a:xfrm>
            <a:off x="3840481" y="868479"/>
            <a:ext cx="7979342" cy="1097280"/>
          </a:xfrm>
          <a:prstGeom prst="rect">
            <a:avLst/>
          </a:prstGeom>
          <a:solidFill>
            <a:srgbClr val="F1CE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1" name="Rectangle 18">
            <a:extLst>
              <a:ext uri="{FF2B5EF4-FFF2-40B4-BE49-F238E27FC236}">
                <a16:creationId xmlns:a16="http://schemas.microsoft.com/office/drawing/2014/main" xmlns="" id="{7D28F25D-9129-454E-A183-D854A3C6CB25}"/>
              </a:ext>
            </a:extLst>
          </p:cNvPr>
          <p:cNvSpPr/>
          <p:nvPr/>
        </p:nvSpPr>
        <p:spPr>
          <a:xfrm>
            <a:off x="4485373" y="1049154"/>
            <a:ext cx="67473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44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2E8FF870-E688-409F-8CE9-591812E79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356" y="2033041"/>
            <a:ext cx="5047622" cy="5220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xmlns="" id="{417DDFAF-232D-4345-A2FD-131A722D8A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107" y="2121317"/>
            <a:ext cx="2354318" cy="198719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xmlns="" id="{1AB9DC85-B6A0-4A18-A1C9-49F40937FC3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457" y="2632165"/>
            <a:ext cx="1448408" cy="1593669"/>
          </a:xfrm>
          <a:prstGeom prst="rect">
            <a:avLst/>
          </a:prstGeom>
        </p:spPr>
      </p:pic>
      <p:pic>
        <p:nvPicPr>
          <p:cNvPr id="15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xmlns="" id="{0054A6B8-C410-412D-B5AC-9E2556AE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3257851" y="2120213"/>
            <a:ext cx="2092433" cy="2407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5875CEAD-5206-457A-A09F-701FD3CC9F3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5294" y="4481958"/>
            <a:ext cx="2485252" cy="2143125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2588B63D-6775-4CA9-9173-6CE2998AE7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2770" y="4264074"/>
            <a:ext cx="3133451" cy="2491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6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xmlns="" id="{3470E200-E2F2-4516-9999-A7E902F628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xmlns="" id="{16491C09-4B77-4360-B668-B3EBE969DEF3}"/>
              </a:ext>
            </a:extLst>
          </p:cNvPr>
          <p:cNvSpPr txBox="1"/>
          <p:nvPr/>
        </p:nvSpPr>
        <p:spPr>
          <a:xfrm>
            <a:off x="924025" y="818147"/>
            <a:ext cx="10164278" cy="5139869"/>
          </a:xfrm>
          <a:prstGeom prst="rect">
            <a:avLst/>
          </a:prstGeom>
          <a:gradFill>
            <a:gsLst>
              <a:gs pos="0">
                <a:srgbClr val="FBEAC7"/>
              </a:gs>
              <a:gs pos="17999">
                <a:srgbClr val="FEE7F2"/>
              </a:gs>
              <a:gs pos="36000">
                <a:srgbClr val="FFFF00">
                  <a:lumMod val="31000"/>
                  <a:lumOff val="69000"/>
                </a:srgbClr>
              </a:gs>
              <a:gs pos="60000">
                <a:srgbClr val="EEFE8C">
                  <a:lumMod val="69000"/>
                  <a:lumOff val="31000"/>
                </a:srgbClr>
              </a:gs>
              <a:gs pos="82001">
                <a:srgbClr val="FBD49C">
                  <a:lumMod val="75000"/>
                  <a:lumOff val="25000"/>
                </a:srgbClr>
              </a:gs>
              <a:gs pos="100000">
                <a:srgbClr val="FEE7F2">
                  <a:lumMod val="43000"/>
                  <a:lumOff val="57000"/>
                </a:srgbClr>
              </a:gs>
            </a:gsLst>
            <a:lin ang="5400000" scaled="0"/>
          </a:gra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MỤC TIÊU</a:t>
            </a:r>
            <a:r>
              <a:rPr lang="vi-VN" sz="3600" b="1" dirty="0">
                <a:solidFill>
                  <a:srgbClr val="7030A0"/>
                </a:solidFill>
                <a:latin typeface="UTM Gille Classic" pitchFamily="18" charset="0"/>
                <a:cs typeface="Arial" charset="0"/>
              </a:rPr>
              <a:t> CỦA EM</a:t>
            </a:r>
          </a:p>
          <a:p>
            <a:pPr algn="ctr">
              <a:defRPr/>
            </a:pPr>
            <a:endParaRPr lang="vi-VN" sz="3600" b="1" dirty="0">
              <a:solidFill>
                <a:srgbClr val="7030A0"/>
              </a:solidFill>
              <a:latin typeface="UTM Gille Classic" pitchFamily="18" charset="0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1.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Học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sinh ôn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tập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lại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kiến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thức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đã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học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ở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những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chủ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trước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biết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thêm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một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số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nghệ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thuật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ở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chủ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đề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FF0000"/>
                </a:solidFill>
                <a:latin typeface="+mj-lt"/>
                <a:cs typeface="Arial" charset="0"/>
              </a:rPr>
              <a:t>khác</a:t>
            </a:r>
            <a:r>
              <a:rPr lang="vi-VN" sz="3200" b="1" dirty="0">
                <a:solidFill>
                  <a:srgbClr val="FF0000"/>
                </a:solidFill>
                <a:latin typeface="+mj-lt"/>
                <a:cs typeface="Arial" charset="0"/>
              </a:rPr>
              <a:t> nhau.</a:t>
            </a:r>
            <a:endParaRPr lang="en-US" sz="3200" b="1" dirty="0">
              <a:solidFill>
                <a:srgbClr val="FF000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B050"/>
                </a:solidFill>
                <a:latin typeface="+mj-lt"/>
                <a:cs typeface="Arial" charset="0"/>
              </a:rPr>
              <a:t>2. 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được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sản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phẩm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mĩ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thuật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dựa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trên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những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kiến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thức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đã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học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ở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các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chủ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đề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trước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từ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đó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sáng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tạo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thêm theo ý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thích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.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Hình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thức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thể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hiện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và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chất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liệu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tự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 </a:t>
            </a:r>
            <a:r>
              <a:rPr lang="vi-VN" sz="3200" b="1" dirty="0" err="1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chọn</a:t>
            </a:r>
            <a:r>
              <a:rPr lang="vi-VN" sz="3200" b="1" dirty="0">
                <a:solidFill>
                  <a:srgbClr val="00B050"/>
                </a:solidFill>
                <a:latin typeface="UTM Marlboro" pitchFamily="18" charset="0"/>
                <a:cs typeface="Arial" charset="0"/>
              </a:rPr>
              <a:t>.</a:t>
            </a:r>
            <a:endParaRPr lang="vi-VN" sz="3200" b="1" dirty="0">
              <a:solidFill>
                <a:srgbClr val="00B050"/>
              </a:solidFill>
              <a:latin typeface="+mj-lt"/>
              <a:cs typeface="Arial" charset="0"/>
            </a:endParaRPr>
          </a:p>
          <a:p>
            <a:pPr>
              <a:defRPr/>
            </a:pP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3.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Biết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giới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thiệu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,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xét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và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chia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sẻ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cảm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nhận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về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sản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phẩm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của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mình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với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</a:t>
            </a:r>
            <a:r>
              <a:rPr lang="vi-VN" sz="3200" b="1" dirty="0" err="1">
                <a:solidFill>
                  <a:srgbClr val="0070C0"/>
                </a:solidFill>
                <a:latin typeface="+mj-lt"/>
                <a:cs typeface="Arial" charset="0"/>
              </a:rPr>
              <a:t>người</a:t>
            </a:r>
            <a:r>
              <a:rPr lang="vi-VN" sz="3200" b="1" dirty="0">
                <a:solidFill>
                  <a:srgbClr val="0070C0"/>
                </a:solidFill>
                <a:latin typeface="+mj-lt"/>
                <a:cs typeface="Arial" charset="0"/>
              </a:rPr>
              <a:t> thân.</a:t>
            </a:r>
            <a:endParaRPr lang="en-US" sz="3200" b="1" dirty="0">
              <a:solidFill>
                <a:srgbClr val="0070C0"/>
              </a:solidFill>
              <a:latin typeface="UTM Marlboro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597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>
            <a:extLst>
              <a:ext uri="{FF2B5EF4-FFF2-40B4-BE49-F238E27FC236}">
                <a16:creationId xmlns:a16="http://schemas.microsoft.com/office/drawing/2014/main" xmlns="" id="{8178C83F-1441-4D71-AA36-13DC15FE82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930165"/>
            <a:ext cx="3453561" cy="4971393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F101567A-57F9-4247-8457-17D7ECA798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278" y="1732547"/>
            <a:ext cx="5223641" cy="3636959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xmlns="" id="{77D19552-582A-442C-9AF1-18F540194B1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3076" y="1082566"/>
            <a:ext cx="3258207" cy="4666593"/>
          </a:xfrm>
          <a:prstGeom prst="rect">
            <a:avLst/>
          </a:prstGeom>
        </p:spPr>
      </p:pic>
      <p:sp>
        <p:nvSpPr>
          <p:cNvPr id="15" name="Rectangle 49">
            <a:extLst>
              <a:ext uri="{FF2B5EF4-FFF2-40B4-BE49-F238E27FC236}">
                <a16:creationId xmlns:a16="http://schemas.microsoft.com/office/drawing/2014/main" xmlns="" id="{9A988102-04C7-485E-8913-5BB7910293DC}"/>
              </a:ext>
            </a:extLst>
          </p:cNvPr>
          <p:cNvSpPr/>
          <p:nvPr/>
        </p:nvSpPr>
        <p:spPr>
          <a:xfrm>
            <a:off x="220717" y="96254"/>
            <a:ext cx="36155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1: KHÁM PHÁ</a:t>
            </a:r>
          </a:p>
        </p:txBody>
      </p:sp>
    </p:spTree>
    <p:extLst>
      <p:ext uri="{BB962C8B-B14F-4D97-AF65-F5344CB8AC3E}">
        <p14:creationId xmlns:p14="http://schemas.microsoft.com/office/powerpoint/2010/main" val="2385749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i.pinimg.com/564x/ab/e0/36/abe036c647858e3aa78450e131187e2b.jpg">
            <a:extLst>
              <a:ext uri="{FF2B5EF4-FFF2-40B4-BE49-F238E27FC236}">
                <a16:creationId xmlns:a16="http://schemas.microsoft.com/office/drawing/2014/main" xmlns="" id="{01DF1B8B-A3CF-4C99-99C1-866C183FC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990" y="435083"/>
            <a:ext cx="4523874" cy="3311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i.pinimg.com/564x/62/31/f8/6231f8fdfab67b3be365fc4558102193.jpg">
            <a:extLst>
              <a:ext uri="{FF2B5EF4-FFF2-40B4-BE49-F238E27FC236}">
                <a16:creationId xmlns:a16="http://schemas.microsoft.com/office/drawing/2014/main" xmlns="" id="{EB683409-9948-4CD7-9459-160227F3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36" y="228556"/>
            <a:ext cx="2804968" cy="37241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1E2A7701-7D03-4994-88F5-8DBC410C1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073" y="2865879"/>
            <a:ext cx="2893902" cy="37241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040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2">
            <a:extLst>
              <a:ext uri="{FF2B5EF4-FFF2-40B4-BE49-F238E27FC236}">
                <a16:creationId xmlns:a16="http://schemas.microsoft.com/office/drawing/2014/main" xmlns="" id="{0C120078-5E0A-449A-81CD-F89ED037B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533" y="280587"/>
            <a:ext cx="4235115" cy="2770350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A2E97D74-531F-4616-B8E7-811EAA33AC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354" y="616017"/>
            <a:ext cx="4004109" cy="5467149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xmlns="" id="{CB5F7E89-453D-4FE8-9460-DCC302C2D3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533" y="3708906"/>
            <a:ext cx="4235115" cy="286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831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xmlns="" id="{2286A9B5-4F6D-4217-A260-D904E7ABB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014" y="697832"/>
            <a:ext cx="3374781" cy="2300438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xmlns="" id="{3194E27A-FCF7-4828-A733-E0E06F9F4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522" y="697832"/>
            <a:ext cx="3521397" cy="2300438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xmlns="" id="{21BEC3B3-4141-442E-8B2F-975155EA49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014" y="3859731"/>
            <a:ext cx="3374780" cy="2144027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0E53F2B5-2457-4AC3-9471-2D56643E0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522" y="3781524"/>
            <a:ext cx="3521397" cy="230043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2F361327-3D21-427A-A249-07978CA827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5207" y="2213812"/>
            <a:ext cx="3521397" cy="2531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613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916E806E-3D33-4560-8EA5-42E1938F7BD3}"/>
              </a:ext>
            </a:extLst>
          </p:cNvPr>
          <p:cNvSpPr/>
          <p:nvPr/>
        </p:nvSpPr>
        <p:spPr>
          <a:xfrm>
            <a:off x="288758" y="96253"/>
            <a:ext cx="113963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 ĐỘNG 2: KIẾN TẠO KIẾN THỨC KĨ NĂNG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4290811D-E1CC-4D46-8A3F-DBCD23880A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7516" y="1451007"/>
            <a:ext cx="3814812" cy="251460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xmlns="" id="{06E25A8E-6701-4560-8737-F70AA2ED56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847" y="1538837"/>
            <a:ext cx="3622306" cy="2426767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xmlns="" id="{8027F75A-DCDB-4438-BEFD-BA034F76D8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8" y="1538837"/>
            <a:ext cx="3705726" cy="2426768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xmlns="" id="{E33BE46B-7FD2-419A-BB28-6B303426E57B}"/>
              </a:ext>
            </a:extLst>
          </p:cNvPr>
          <p:cNvSpPr txBox="1"/>
          <p:nvPr/>
        </p:nvSpPr>
        <p:spPr>
          <a:xfrm>
            <a:off x="288757" y="4283243"/>
            <a:ext cx="36287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Bước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1: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ảnh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chinh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+mj-lt"/>
              </a:rPr>
              <a:t>bức</a:t>
            </a:r>
            <a:r>
              <a:rPr lang="vi-VN" sz="2400" b="1" dirty="0">
                <a:solidFill>
                  <a:srgbClr val="FF0000"/>
                </a:solidFill>
                <a:latin typeface="+mj-lt"/>
              </a:rPr>
              <a:t> tranh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xmlns="" id="{A2420D24-2F23-421A-9724-89892A2E7279}"/>
              </a:ext>
            </a:extLst>
          </p:cNvPr>
          <p:cNvSpPr txBox="1"/>
          <p:nvPr/>
        </p:nvSpPr>
        <p:spPr>
          <a:xfrm>
            <a:off x="8345103" y="4158115"/>
            <a:ext cx="36351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0070C0"/>
                </a:solidFill>
                <a:latin typeface="+mj-lt"/>
              </a:rPr>
              <a:t>Bước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 3: </a:t>
            </a:r>
            <a:r>
              <a:rPr lang="vi-VN" sz="2400" b="1" dirty="0" err="1">
                <a:solidFill>
                  <a:srgbClr val="0070C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70C0"/>
                </a:solidFill>
                <a:latin typeface="+mj-lt"/>
              </a:rPr>
              <a:t>màu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 theo ý </a:t>
            </a:r>
            <a:r>
              <a:rPr lang="vi-VN" sz="2400" b="1" dirty="0" err="1">
                <a:solidFill>
                  <a:srgbClr val="0070C0"/>
                </a:solidFill>
                <a:latin typeface="+mj-lt"/>
              </a:rPr>
              <a:t>thích</a:t>
            </a:r>
            <a:r>
              <a:rPr lang="vi-VN" sz="2400" b="1" dirty="0">
                <a:solidFill>
                  <a:srgbClr val="0070C0"/>
                </a:solidFill>
                <a:latin typeface="+mj-lt"/>
              </a:rPr>
              <a:t>.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xmlns="" id="{F430BAE8-A6E4-4EC1-9986-F66CB3BB0354}"/>
              </a:ext>
            </a:extLst>
          </p:cNvPr>
          <p:cNvSpPr txBox="1"/>
          <p:nvPr/>
        </p:nvSpPr>
        <p:spPr>
          <a:xfrm>
            <a:off x="4284847" y="4158115"/>
            <a:ext cx="3912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Bước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2: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chi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tiết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và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vẽ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thêm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các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hình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ảnh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phụ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cho </a:t>
            </a:r>
            <a:r>
              <a:rPr lang="vi-VN" sz="2400" b="1" dirty="0" err="1">
                <a:solidFill>
                  <a:srgbClr val="00B050"/>
                </a:solidFill>
                <a:latin typeface="+mj-lt"/>
              </a:rPr>
              <a:t>bức</a:t>
            </a:r>
            <a:r>
              <a:rPr lang="vi-VN" sz="2400" b="1" dirty="0">
                <a:solidFill>
                  <a:srgbClr val="00B050"/>
                </a:solidFill>
                <a:latin typeface="+mj-lt"/>
              </a:rPr>
              <a:t> tranh.</a:t>
            </a:r>
            <a:endParaRPr lang="en-US" sz="2400" b="1" dirty="0">
              <a:solidFill>
                <a:srgbClr val="00B05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1707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51818EE0-122C-4BD8-B913-2DF1D3FFDDC6}"/>
              </a:ext>
            </a:extLst>
          </p:cNvPr>
          <p:cNvSpPr/>
          <p:nvPr/>
        </p:nvSpPr>
        <p:spPr>
          <a:xfrm>
            <a:off x="288759" y="96253"/>
            <a:ext cx="34458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vi-VN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tham </a:t>
            </a:r>
            <a:r>
              <a:rPr lang="vi-VN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khảo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xmlns="" id="{63C51ABF-627C-44BB-A665-485564DA13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20" y="3946358"/>
            <a:ext cx="4048665" cy="2541069"/>
          </a:xfrm>
          <a:prstGeom prst="rect">
            <a:avLst/>
          </a:prstGeom>
        </p:spPr>
      </p:pic>
      <p:pic>
        <p:nvPicPr>
          <p:cNvPr id="11" name="Picture 2" descr="D:\chan trời sang tạo lớp 1\img-20200802-213239-2-15985108-6141-7469-1601804235.jpg">
            <a:extLst>
              <a:ext uri="{FF2B5EF4-FFF2-40B4-BE49-F238E27FC236}">
                <a16:creationId xmlns:a16="http://schemas.microsoft.com/office/drawing/2014/main" xmlns="" id="{FBB70F9F-3B30-45C2-839A-52DF4108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5565" y="533353"/>
            <a:ext cx="4108758" cy="26346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xmlns="" id="{FDD17F8B-E70D-400E-B568-85A7DEB5A7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21" y="776192"/>
            <a:ext cx="4048665" cy="254106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xmlns="" id="{7C1EBF8B-79C9-4939-81F5-6530D5C96C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9920" y="3852826"/>
            <a:ext cx="4108758" cy="263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756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Câu hỏi"/>
  <p:tag name="ISPRING_SLIDE_INDENT_LEVEL" val="0"/>
  <p:tag name="ISPRING_PRESENTER_ID" val="{E50AB77C-C2C7-4A5F-881A-DE1D5E77D56A}"/>
  <p:tag name="ISPRING_PLAYER_LAYOUT_TYPE" val="Full"/>
  <p:tag name="ISPRING_PLAYER_PLAYLIST_ID" val="fd1f58db408498346dbaa285d42f3b1274388506"/>
  <p:tag name="ISPRING_SLIDE_ID_2" val="{BDC7619D-CB9E-47E9-AD32-BD5F7F547D84}"/>
  <p:tag name="TIMING" val="|2.042|2.727|3.266|3.691"/>
  <p:tag name="GENSWF_ADVANCE_TIME" val="15.37"/>
</p:tagLst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288</Words>
  <Application>Microsoft Office PowerPoint</Application>
  <PresentationFormat>Widescreen</PresentationFormat>
  <Paragraphs>33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UTM Edwardian</vt:lpstr>
      <vt:lpstr>UTM Gille Classic</vt:lpstr>
      <vt:lpstr>UTM Marlboro</vt:lpstr>
      <vt:lpstr>等线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AutoBVT</cp:lastModifiedBy>
  <cp:revision>101</cp:revision>
  <dcterms:created xsi:type="dcterms:W3CDTF">2021-12-25T01:57:38Z</dcterms:created>
  <dcterms:modified xsi:type="dcterms:W3CDTF">2021-12-27T09:40:09Z</dcterms:modified>
</cp:coreProperties>
</file>