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89" r:id="rId2"/>
    <p:sldId id="293" r:id="rId3"/>
    <p:sldId id="270" r:id="rId4"/>
    <p:sldId id="298" r:id="rId5"/>
    <p:sldId id="303" r:id="rId6"/>
    <p:sldId id="299" r:id="rId7"/>
    <p:sldId id="292" r:id="rId8"/>
    <p:sldId id="300" r:id="rId9"/>
    <p:sldId id="295" r:id="rId10"/>
    <p:sldId id="304" r:id="rId11"/>
    <p:sldId id="306" r:id="rId12"/>
    <p:sldId id="311" r:id="rId13"/>
    <p:sldId id="287" r:id="rId14"/>
    <p:sldId id="309"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9D2F9"/>
    <a:srgbClr val="84C9F8"/>
    <a:srgbClr val="86CEFA"/>
    <a:srgbClr val="74DCF4"/>
    <a:srgbClr val="90E4F8"/>
    <a:srgbClr val="7DE0F7"/>
    <a:srgbClr val="61E1FF"/>
    <a:srgbClr val="76DEF6"/>
    <a:srgbClr val="FBC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588" autoAdjust="0"/>
    <p:restoredTop sz="94434" autoAdjust="0"/>
  </p:normalViewPr>
  <p:slideViewPr>
    <p:cSldViewPr snapToGrid="0">
      <p:cViewPr varScale="1">
        <p:scale>
          <a:sx n="70" d="100"/>
          <a:sy n="70" d="100"/>
        </p:scale>
        <p:origin x="1158" y="72"/>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30T14:59:04.323" idx="1">
    <p:pos x="2442" y="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2021/8/31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151271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6145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267383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13</a:t>
            </a:fld>
            <a:endParaRPr lang="zh-CN" altLang="en-US"/>
          </a:p>
        </p:txBody>
      </p:sp>
    </p:spTree>
    <p:extLst>
      <p:ext uri="{BB962C8B-B14F-4D97-AF65-F5344CB8AC3E}">
        <p14:creationId xmlns:p14="http://schemas.microsoft.com/office/powerpoint/2010/main" val="279145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10698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11" name="矩形 10"/>
          <p:cNvSpPr/>
          <p:nvPr userDrawn="1"/>
        </p:nvSpPr>
        <p:spPr>
          <a:xfrm>
            <a:off x="8774404" y="6401047"/>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2021/8/31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147" y="-3346"/>
            <a:ext cx="12107705" cy="6864691"/>
          </a:xfrm>
          <a:prstGeom prst="rect">
            <a:avLst/>
          </a:prstGeom>
        </p:spPr>
      </p:pic>
      <p:pic>
        <p:nvPicPr>
          <p:cNvPr id="3" name="Picture 2"/>
          <p:cNvPicPr>
            <a:picLocks noChangeAspect="1"/>
          </p:cNvPicPr>
          <p:nvPr/>
        </p:nvPicPr>
        <p:blipFill>
          <a:blip r:embed="rId3"/>
          <a:stretch>
            <a:fillRect/>
          </a:stretch>
        </p:blipFill>
        <p:spPr>
          <a:xfrm>
            <a:off x="789710" y="346365"/>
            <a:ext cx="10710092" cy="6151714"/>
          </a:xfrm>
          <a:prstGeom prst="rect">
            <a:avLst/>
          </a:prstGeom>
        </p:spPr>
      </p:pic>
      <p:sp>
        <p:nvSpPr>
          <p:cNvPr id="4" name="TextBox 3"/>
          <p:cNvSpPr txBox="1"/>
          <p:nvPr/>
        </p:nvSpPr>
        <p:spPr>
          <a:xfrm>
            <a:off x="1219200" y="389546"/>
            <a:ext cx="9753600" cy="2677656"/>
          </a:xfrm>
          <a:prstGeom prst="rect">
            <a:avLst/>
          </a:prstGeom>
          <a:noFill/>
        </p:spPr>
        <p:txBody>
          <a:bodyPr wrap="square" rtlCol="0">
            <a:spAutoFit/>
          </a:bodyPr>
          <a:lstStyle/>
          <a:p>
            <a:pPr algn="ctr"/>
            <a:r>
              <a:rPr lang="vi-VN" sz="2400" b="1" dirty="0" smtClean="0">
                <a:solidFill>
                  <a:srgbClr val="0070C0"/>
                </a:solidFill>
                <a:latin typeface="Times New Roman" panose="02020603050405020304" pitchFamily="18" charset="0"/>
                <a:cs typeface="Times New Roman" panose="02020603050405020304" pitchFamily="18" charset="0"/>
              </a:rPr>
              <a:t>NĂM HỌC 2021 - 2022</a:t>
            </a:r>
          </a:p>
          <a:p>
            <a:pPr algn="ctr"/>
            <a:r>
              <a:rPr lang="vi-VN" sz="4000" b="1" dirty="0" smtClean="0">
                <a:solidFill>
                  <a:srgbClr val="0070C0"/>
                </a:solidFill>
                <a:latin typeface="Times New Roman" panose="02020603050405020304" pitchFamily="18" charset="0"/>
                <a:cs typeface="Times New Roman" panose="02020603050405020304" pitchFamily="18" charset="0"/>
              </a:rPr>
              <a:t>MĨ THUẬT LỚP 1</a:t>
            </a:r>
          </a:p>
          <a:p>
            <a:pPr algn="ctr"/>
            <a:endParaRPr lang="vi-VN" sz="4000" b="1" dirty="0" smtClean="0">
              <a:solidFill>
                <a:srgbClr val="0070C0"/>
              </a:solidFill>
              <a:latin typeface="Times New Roman" panose="02020603050405020304" pitchFamily="18" charset="0"/>
              <a:cs typeface="Times New Roman" panose="02020603050405020304" pitchFamily="18" charset="0"/>
            </a:endParaRPr>
          </a:p>
          <a:p>
            <a:pPr algn="ctr"/>
            <a:r>
              <a:rPr lang="vi-VN" sz="3200" b="1" dirty="0" smtClean="0">
                <a:solidFill>
                  <a:srgbClr val="C00000"/>
                </a:solidFill>
                <a:latin typeface="Times New Roman" panose="02020603050405020304" pitchFamily="18" charset="0"/>
                <a:cs typeface="Times New Roman" panose="02020603050405020304" pitchFamily="18" charset="0"/>
              </a:rPr>
              <a:t>THỰC HIỆN: NHÓM GIÁO VIÊN MĨ THUẬT QUẬN LONG BIÊN</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06655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98845" y="506098"/>
            <a:ext cx="4653168" cy="805867"/>
          </a:xfrm>
          <a:solidFill>
            <a:schemeClr val="bg1"/>
          </a:solidFill>
        </p:spPr>
        <p:txBody>
          <a:bodyPr>
            <a:normAutofit/>
          </a:bodyPr>
          <a:lstStyle/>
          <a:p>
            <a:pPr algn="ctr" eaLnBrk="1" hangingPunct="1"/>
            <a:r>
              <a:rPr lang="en-US" sz="3600" dirty="0">
                <a:ln w="0"/>
                <a:solidFill>
                  <a:schemeClr val="accent5">
                    <a:lumMod val="50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MÀU CƠ BẢN</a:t>
            </a:r>
            <a:endParaRPr lang="en-US" sz="3600" dirty="0">
              <a:ln w="0"/>
              <a:solidFill>
                <a:schemeClr val="accent5">
                  <a:lumMod val="50000"/>
                </a:schemeClr>
              </a:solidFill>
              <a:effectLst>
                <a:outerShdw blurRad="38100" dist="19050" dir="2700000" algn="tl" rotWithShape="0">
                  <a:schemeClr val="dk1">
                    <a:alpha val="40000"/>
                  </a:schemeClr>
                </a:outerShdw>
              </a:effectLst>
              <a:latin typeface="Times New Roman" pitchFamily="18" charset="0"/>
            </a:endParaRPr>
          </a:p>
        </p:txBody>
      </p:sp>
      <p:sp>
        <p:nvSpPr>
          <p:cNvPr id="3076" name="Oval 4"/>
          <p:cNvSpPr>
            <a:spLocks noChangeArrowheads="1"/>
          </p:cNvSpPr>
          <p:nvPr/>
        </p:nvSpPr>
        <p:spPr bwMode="auto">
          <a:xfrm>
            <a:off x="1953523" y="2163248"/>
            <a:ext cx="2362200" cy="22098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FF6600"/>
              </a:solidFill>
              <a:latin typeface="Times New Roman" pitchFamily="18" charset="0"/>
            </a:endParaRPr>
          </a:p>
        </p:txBody>
      </p:sp>
      <p:sp>
        <p:nvSpPr>
          <p:cNvPr id="3078" name="Oval 6"/>
          <p:cNvSpPr>
            <a:spLocks noChangeArrowheads="1"/>
          </p:cNvSpPr>
          <p:nvPr/>
        </p:nvSpPr>
        <p:spPr bwMode="auto">
          <a:xfrm>
            <a:off x="4860236" y="2140229"/>
            <a:ext cx="2362200" cy="2209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itchFamily="18" charset="0"/>
            </a:endParaRPr>
          </a:p>
        </p:txBody>
      </p:sp>
      <p:sp>
        <p:nvSpPr>
          <p:cNvPr id="3079" name="Oval 7"/>
          <p:cNvSpPr>
            <a:spLocks noChangeArrowheads="1"/>
          </p:cNvSpPr>
          <p:nvPr/>
        </p:nvSpPr>
        <p:spPr bwMode="auto">
          <a:xfrm>
            <a:off x="7908236" y="2140229"/>
            <a:ext cx="2362200" cy="2209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itchFamily="18" charset="0"/>
            </a:endParaRPr>
          </a:p>
        </p:txBody>
      </p:sp>
      <p:sp>
        <p:nvSpPr>
          <p:cNvPr id="3080" name="Text Box 8"/>
          <p:cNvSpPr txBox="1">
            <a:spLocks noChangeArrowheads="1"/>
          </p:cNvSpPr>
          <p:nvPr/>
        </p:nvSpPr>
        <p:spPr bwMode="auto">
          <a:xfrm>
            <a:off x="2421839" y="4883428"/>
            <a:ext cx="1425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50000"/>
              </a:spcBef>
              <a:spcAft>
                <a:spcPct val="0"/>
              </a:spcAft>
            </a:pPr>
            <a:r>
              <a:rPr lang="vi-VN" sz="2400" b="1" dirty="0" err="1">
                <a:ln/>
                <a:solidFill>
                  <a:schemeClr val="accent5">
                    <a:lumMod val="50000"/>
                  </a:schemeClr>
                </a:solidFill>
              </a:rPr>
              <a:t>Đỏ</a:t>
            </a:r>
            <a:endParaRPr lang="en-US" sz="2400" b="1" dirty="0">
              <a:ln/>
              <a:solidFill>
                <a:schemeClr val="accent5">
                  <a:lumMod val="50000"/>
                </a:schemeClr>
              </a:solidFill>
            </a:endParaRPr>
          </a:p>
        </p:txBody>
      </p:sp>
      <p:sp>
        <p:nvSpPr>
          <p:cNvPr id="3081" name="Text Box 10"/>
          <p:cNvSpPr txBox="1">
            <a:spLocks noChangeArrowheads="1"/>
          </p:cNvSpPr>
          <p:nvPr/>
        </p:nvSpPr>
        <p:spPr bwMode="auto">
          <a:xfrm>
            <a:off x="5241239" y="4750082"/>
            <a:ext cx="142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endParaRPr lang="en-US" sz="4000">
              <a:solidFill>
                <a:srgbClr val="000000"/>
              </a:solidFill>
            </a:endParaRPr>
          </a:p>
        </p:txBody>
      </p:sp>
      <p:sp>
        <p:nvSpPr>
          <p:cNvPr id="3083" name="Text Box 11"/>
          <p:cNvSpPr txBox="1">
            <a:spLocks noChangeArrowheads="1"/>
          </p:cNvSpPr>
          <p:nvPr/>
        </p:nvSpPr>
        <p:spPr bwMode="auto">
          <a:xfrm>
            <a:off x="8249482" y="4634949"/>
            <a:ext cx="17559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 </a:t>
            </a:r>
            <a:r>
              <a:rPr lang="en-US" sz="2400" dirty="0" err="1">
                <a:ln w="0"/>
                <a:solidFill>
                  <a:schemeClr val="accent5">
                    <a:lumMod val="50000"/>
                  </a:schemeClr>
                </a:solidFill>
                <a:effectLst>
                  <a:outerShdw blurRad="38100" dist="19050" dir="2700000" algn="tl" rotWithShape="0">
                    <a:schemeClr val="dk1">
                      <a:alpha val="40000"/>
                    </a:schemeClr>
                  </a:outerShdw>
                </a:effectLst>
              </a:rPr>
              <a:t>Xanh</a:t>
            </a:r>
            <a:r>
              <a:rPr lang="en-US" sz="4000" dirty="0">
                <a:ln w="0"/>
                <a:solidFill>
                  <a:schemeClr val="accent5">
                    <a:lumMod val="50000"/>
                  </a:schemeClr>
                </a:solidFill>
                <a:effectLst>
                  <a:outerShdw blurRad="38100" dist="19050" dir="2700000" algn="tl" rotWithShape="0">
                    <a:schemeClr val="dk1">
                      <a:alpha val="40000"/>
                    </a:schemeClr>
                  </a:outerShdw>
                </a:effectLst>
              </a:rPr>
              <a:t> </a:t>
            </a:r>
            <a:r>
              <a:rPr lang="en-US" sz="2400" dirty="0">
                <a:ln w="0"/>
                <a:solidFill>
                  <a:schemeClr val="accent5">
                    <a:lumMod val="50000"/>
                  </a:schemeClr>
                </a:solidFill>
                <a:effectLst>
                  <a:outerShdw blurRad="38100" dist="19050" dir="2700000" algn="tl" rotWithShape="0">
                    <a:schemeClr val="dk1">
                      <a:alpha val="40000"/>
                    </a:schemeClr>
                  </a:outerShdw>
                </a:effectLst>
              </a:rPr>
              <a:t>lam</a:t>
            </a:r>
          </a:p>
        </p:txBody>
      </p:sp>
      <p:sp>
        <p:nvSpPr>
          <p:cNvPr id="3085" name="Text Box 13"/>
          <p:cNvSpPr txBox="1">
            <a:spLocks noChangeArrowheads="1"/>
          </p:cNvSpPr>
          <p:nvPr/>
        </p:nvSpPr>
        <p:spPr bwMode="auto">
          <a:xfrm>
            <a:off x="5339664" y="4709619"/>
            <a:ext cx="142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4000" dirty="0">
                <a:solidFill>
                  <a:srgbClr val="002060"/>
                </a:solidFill>
              </a:rPr>
              <a:t> </a:t>
            </a:r>
            <a:r>
              <a:rPr lang="en-US" sz="2400" dirty="0" err="1">
                <a:ln w="0"/>
                <a:solidFill>
                  <a:schemeClr val="accent5">
                    <a:lumMod val="50000"/>
                  </a:schemeClr>
                </a:solidFill>
                <a:effectLst>
                  <a:outerShdw blurRad="38100" dist="19050" dir="2700000" algn="tl" rotWithShape="0">
                    <a:schemeClr val="dk1">
                      <a:alpha val="40000"/>
                    </a:schemeClr>
                  </a:outerShdw>
                </a:effectLst>
              </a:rPr>
              <a:t>Vàng</a:t>
            </a:r>
            <a:endParaRPr lang="en-US" sz="2400" dirty="0">
              <a:ln w="0"/>
              <a:solidFill>
                <a:schemeClr val="accent5">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14701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wipe(down)">
                                      <p:cBhvr>
                                        <p:cTn id="17" dur="500"/>
                                        <p:tgtEl>
                                          <p:spTgt spid="30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wipe(down)">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85"/>
                                        </p:tgtEl>
                                        <p:attrNameLst>
                                          <p:attrName>style.visibility</p:attrName>
                                        </p:attrNameLst>
                                      </p:cBhvr>
                                      <p:to>
                                        <p:strVal val="visible"/>
                                      </p:to>
                                    </p:set>
                                    <p:animEffect transition="in" filter="wipe(down)">
                                      <p:cBhvr>
                                        <p:cTn id="27" dur="500"/>
                                        <p:tgtEl>
                                          <p:spTgt spid="308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wipe(down)">
                                      <p:cBhvr>
                                        <p:cTn id="32" dur="500"/>
                                        <p:tgtEl>
                                          <p:spTgt spid="30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83"/>
                                        </p:tgtEl>
                                        <p:attrNameLst>
                                          <p:attrName>style.visibility</p:attrName>
                                        </p:attrNameLst>
                                      </p:cBhvr>
                                      <p:to>
                                        <p:strVal val="visible"/>
                                      </p:to>
                                    </p:set>
                                    <p:animEffect transition="in" filter="wipe(down)">
                                      <p:cBhvr>
                                        <p:cTn id="37" dur="1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6" grpId="0" animBg="1"/>
      <p:bldP spid="3078" grpId="0" animBg="1"/>
      <p:bldP spid="3079" grpId="0" animBg="1"/>
      <p:bldP spid="3080" grpId="0"/>
      <p:bldP spid="3083" grpId="0"/>
      <p:bldP spid="308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622" y="176831"/>
            <a:ext cx="3543872" cy="23582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49" y="216156"/>
            <a:ext cx="2600727" cy="23582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341" y="163988"/>
            <a:ext cx="3284112" cy="23711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775" y="3333285"/>
            <a:ext cx="3585297" cy="273815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9" y="3333285"/>
            <a:ext cx="3989465" cy="27381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870" y="3333285"/>
            <a:ext cx="3049603" cy="2738157"/>
          </a:xfrm>
          <a:prstGeom prst="rect">
            <a:avLst/>
          </a:prstGeom>
        </p:spPr>
      </p:pic>
      <p:sp>
        <p:nvSpPr>
          <p:cNvPr id="10" name="TextBox 9"/>
          <p:cNvSpPr txBox="1"/>
          <p:nvPr/>
        </p:nvSpPr>
        <p:spPr>
          <a:xfrm>
            <a:off x="968659" y="2678363"/>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Quả cà chua</a:t>
            </a:r>
            <a:endParaRPr lang="en-US" sz="2200" dirty="0">
              <a:solidFill>
                <a:srgbClr val="002060"/>
              </a:solidFill>
              <a:latin typeface="Times New Roman" pitchFamily="18" charset="0"/>
              <a:cs typeface="Times New Roman" pitchFamily="18" charset="0"/>
            </a:endParaRPr>
          </a:p>
        </p:txBody>
      </p:sp>
      <p:sp>
        <p:nvSpPr>
          <p:cNvPr id="11" name="TextBox 10"/>
          <p:cNvSpPr txBox="1"/>
          <p:nvPr/>
        </p:nvSpPr>
        <p:spPr>
          <a:xfrm>
            <a:off x="4942782" y="2627978"/>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Quả xoài</a:t>
            </a:r>
            <a:endParaRPr lang="en-US" sz="2200" dirty="0">
              <a:solidFill>
                <a:srgbClr val="002060"/>
              </a:solidFill>
              <a:latin typeface="Times New Roman" pitchFamily="18" charset="0"/>
              <a:cs typeface="Times New Roman" pitchFamily="18" charset="0"/>
            </a:endParaRPr>
          </a:p>
        </p:txBody>
      </p:sp>
      <p:sp>
        <p:nvSpPr>
          <p:cNvPr id="12" name="TextBox 11"/>
          <p:cNvSpPr txBox="1"/>
          <p:nvPr/>
        </p:nvSpPr>
        <p:spPr>
          <a:xfrm>
            <a:off x="9312022" y="2678363"/>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Cảnh biển</a:t>
            </a:r>
            <a:endParaRPr lang="en-US" sz="2200" dirty="0">
              <a:solidFill>
                <a:srgbClr val="002060"/>
              </a:solidFill>
              <a:latin typeface="Times New Roman" pitchFamily="18" charset="0"/>
              <a:cs typeface="Times New Roman" pitchFamily="18" charset="0"/>
            </a:endParaRPr>
          </a:p>
        </p:txBody>
      </p:sp>
      <p:sp>
        <p:nvSpPr>
          <p:cNvPr id="13" name="TextBox 12"/>
          <p:cNvSpPr txBox="1"/>
          <p:nvPr/>
        </p:nvSpPr>
        <p:spPr>
          <a:xfrm>
            <a:off x="5213119" y="6236526"/>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Quả chuối</a:t>
            </a:r>
            <a:endParaRPr lang="en-US" sz="2200" dirty="0">
              <a:solidFill>
                <a:srgbClr val="002060"/>
              </a:solidFill>
              <a:latin typeface="Times New Roman" pitchFamily="18" charset="0"/>
              <a:cs typeface="Times New Roman" pitchFamily="18" charset="0"/>
            </a:endParaRPr>
          </a:p>
        </p:txBody>
      </p:sp>
      <p:sp>
        <p:nvSpPr>
          <p:cNvPr id="14" name="TextBox 13"/>
          <p:cNvSpPr txBox="1"/>
          <p:nvPr/>
        </p:nvSpPr>
        <p:spPr>
          <a:xfrm>
            <a:off x="9221870" y="6139329"/>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Hoa đậu biếc</a:t>
            </a:r>
            <a:endParaRPr lang="en-US" sz="2200" dirty="0">
              <a:solidFill>
                <a:srgbClr val="002060"/>
              </a:solidFill>
              <a:latin typeface="Times New Roman" pitchFamily="18" charset="0"/>
              <a:cs typeface="Times New Roman" pitchFamily="18" charset="0"/>
            </a:endParaRPr>
          </a:p>
        </p:txBody>
      </p:sp>
      <p:sp>
        <p:nvSpPr>
          <p:cNvPr id="15" name="TextBox 14"/>
          <p:cNvSpPr txBox="1"/>
          <p:nvPr/>
        </p:nvSpPr>
        <p:spPr>
          <a:xfrm>
            <a:off x="1204368" y="6236526"/>
            <a:ext cx="1671509" cy="430887"/>
          </a:xfrm>
          <a:prstGeom prst="rect">
            <a:avLst/>
          </a:prstGeom>
          <a:noFill/>
        </p:spPr>
        <p:txBody>
          <a:bodyPr wrap="square" rtlCol="0">
            <a:spAutoFit/>
          </a:bodyPr>
          <a:lstStyle/>
          <a:p>
            <a:r>
              <a:rPr lang="vi-VN" sz="2200" dirty="0" smtClean="0">
                <a:solidFill>
                  <a:srgbClr val="002060"/>
                </a:solidFill>
                <a:latin typeface="Times New Roman" pitchFamily="18" charset="0"/>
                <a:cs typeface="Times New Roman" pitchFamily="18" charset="0"/>
              </a:rPr>
              <a:t>Quả dâu tây</a:t>
            </a:r>
            <a:endParaRPr lang="en-US" sz="2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46950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                                  </a:t>
            </a:r>
            <a:r>
              <a:rPr lang="en-US" sz="8800" dirty="0" err="1" smtClean="0">
                <a:latin typeface="Times New Roman" panose="02020603050405020304" pitchFamily="18" charset="0"/>
                <a:cs typeface="Times New Roman" panose="02020603050405020304" pitchFamily="18" charset="0"/>
              </a:rPr>
              <a:t>Cách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vẽ</a:t>
            </a:r>
            <a:endParaRPr lang="en-US" sz="8800" dirty="0">
              <a:latin typeface="Times New Roman" panose="02020603050405020304" pitchFamily="18" charset="0"/>
              <a:cs typeface="Times New Roman" panose="02020603050405020304" pitchFamily="18" charset="0"/>
            </a:endParaRPr>
          </a:p>
        </p:txBody>
      </p:sp>
      <p:pic>
        <p:nvPicPr>
          <p:cNvPr id="5" name="Bé tập vẽ quả c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338114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
                                            <p:txEl>
                                              <p:pRg st="4" end="4"/>
                                            </p:txEl>
                                          </p:spTgt>
                                        </p:tgtEl>
                                      </p:cBhvr>
                                    </p:animEffect>
                                    <p:anim calcmode="lin" valueType="num">
                                      <p:cBhvr>
                                        <p:cTn id="7" dur="1822" tmFilter="0,0; 0.14,0.31; 0.43,0.73; 0.71,0.91; 1.0,1.0">
                                          <p:stCondLst>
                                            <p:cond delay="0"/>
                                          </p:stCondLst>
                                        </p:cTn>
                                        <p:tgtEl>
                                          <p:spTgt spid="3">
                                            <p:txEl>
                                              <p:pRg st="4" end="4"/>
                                            </p:txEl>
                                          </p:spTgt>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
                                            <p:txEl>
                                              <p:pRg st="4" end="4"/>
                                            </p:txEl>
                                          </p:spTgt>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
                                            <p:txEl>
                                              <p:pRg st="4" end="4"/>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
                                            <p:txEl>
                                              <p:pRg st="4" end="4"/>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
                                            <p:txEl>
                                              <p:pRg st="4" end="4"/>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
                                            <p:txEl>
                                              <p:pRg st="4" end="4"/>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
                                            <p:txEl>
                                              <p:pRg st="4" end="4"/>
                                            </p:txEl>
                                          </p:spTgt>
                                        </p:tgtEl>
                                        <p:attrNameLst>
                                          <p:attrName>ppt_y</p:attrName>
                                        </p:attrNameLst>
                                      </p:cBhvr>
                                      <p:tavLst>
                                        <p:tav tm="0">
                                          <p:val>
                                            <p:strVal val="ppt_y"/>
                                          </p:val>
                                        </p:tav>
                                        <p:tav tm="100000">
                                          <p:val>
                                            <p:strVal val="ppt_y+ppt_h"/>
                                          </p:val>
                                        </p:tav>
                                      </p:tavLst>
                                    </p:anim>
                                    <p:animScale>
                                      <p:cBhvr>
                                        <p:cTn id="14" dur="26">
                                          <p:stCondLst>
                                            <p:cond delay="620"/>
                                          </p:stCondLst>
                                        </p:cTn>
                                        <p:tgtEl>
                                          <p:spTgt spid="3">
                                            <p:txEl>
                                              <p:pRg st="4" end="4"/>
                                            </p:txEl>
                                          </p:spTgt>
                                        </p:tgtEl>
                                      </p:cBhvr>
                                      <p:to x="100000" y="60000"/>
                                    </p:animScale>
                                    <p:animScale>
                                      <p:cBhvr>
                                        <p:cTn id="15" dur="166" decel="50000">
                                          <p:stCondLst>
                                            <p:cond delay="646"/>
                                          </p:stCondLst>
                                        </p:cTn>
                                        <p:tgtEl>
                                          <p:spTgt spid="3">
                                            <p:txEl>
                                              <p:pRg st="4" end="4"/>
                                            </p:txEl>
                                          </p:spTgt>
                                        </p:tgtEl>
                                      </p:cBhvr>
                                      <p:to x="100000" y="100000"/>
                                    </p:animScale>
                                    <p:animScale>
                                      <p:cBhvr>
                                        <p:cTn id="16" dur="26">
                                          <p:stCondLst>
                                            <p:cond delay="1312"/>
                                          </p:stCondLst>
                                        </p:cTn>
                                        <p:tgtEl>
                                          <p:spTgt spid="3">
                                            <p:txEl>
                                              <p:pRg st="4" end="4"/>
                                            </p:txEl>
                                          </p:spTgt>
                                        </p:tgtEl>
                                      </p:cBhvr>
                                      <p:to x="100000" y="80000"/>
                                    </p:animScale>
                                    <p:animScale>
                                      <p:cBhvr>
                                        <p:cTn id="17" dur="166" decel="50000">
                                          <p:stCondLst>
                                            <p:cond delay="1338"/>
                                          </p:stCondLst>
                                        </p:cTn>
                                        <p:tgtEl>
                                          <p:spTgt spid="3">
                                            <p:txEl>
                                              <p:pRg st="4" end="4"/>
                                            </p:txEl>
                                          </p:spTgt>
                                        </p:tgtEl>
                                      </p:cBhvr>
                                      <p:to x="100000" y="100000"/>
                                    </p:animScale>
                                    <p:animScale>
                                      <p:cBhvr>
                                        <p:cTn id="18" dur="26">
                                          <p:stCondLst>
                                            <p:cond delay="1642"/>
                                          </p:stCondLst>
                                        </p:cTn>
                                        <p:tgtEl>
                                          <p:spTgt spid="3">
                                            <p:txEl>
                                              <p:pRg st="4" end="4"/>
                                            </p:txEl>
                                          </p:spTgt>
                                        </p:tgtEl>
                                      </p:cBhvr>
                                      <p:to x="100000" y="90000"/>
                                    </p:animScale>
                                    <p:animScale>
                                      <p:cBhvr>
                                        <p:cTn id="19" dur="166" decel="50000">
                                          <p:stCondLst>
                                            <p:cond delay="1668"/>
                                          </p:stCondLst>
                                        </p:cTn>
                                        <p:tgtEl>
                                          <p:spTgt spid="3">
                                            <p:txEl>
                                              <p:pRg st="4" end="4"/>
                                            </p:txEl>
                                          </p:spTgt>
                                        </p:tgtEl>
                                      </p:cBhvr>
                                      <p:to x="100000" y="100000"/>
                                    </p:animScale>
                                    <p:animScale>
                                      <p:cBhvr>
                                        <p:cTn id="20" dur="26">
                                          <p:stCondLst>
                                            <p:cond delay="1808"/>
                                          </p:stCondLst>
                                        </p:cTn>
                                        <p:tgtEl>
                                          <p:spTgt spid="3">
                                            <p:txEl>
                                              <p:pRg st="4" end="4"/>
                                            </p:txEl>
                                          </p:spTgt>
                                        </p:tgtEl>
                                      </p:cBhvr>
                                      <p:to x="100000" y="95000"/>
                                    </p:animScale>
                                    <p:animScale>
                                      <p:cBhvr>
                                        <p:cTn id="21" dur="166" decel="50000">
                                          <p:stCondLst>
                                            <p:cond delay="1834"/>
                                          </p:stCondLst>
                                        </p:cTn>
                                        <p:tgtEl>
                                          <p:spTgt spid="3">
                                            <p:txEl>
                                              <p:pRg st="4" end="4"/>
                                            </p:txEl>
                                          </p:spTgt>
                                        </p:tgtEl>
                                      </p:cBhvr>
                                      <p:to x="100000" y="100000"/>
                                    </p:animScale>
                                    <p:set>
                                      <p:cBhvr>
                                        <p:cTn id="22" dur="1" fill="hold">
                                          <p:stCondLst>
                                            <p:cond delay="1999"/>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420" y="-1091262"/>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1091262"/>
            <a:ext cx="12308114" cy="7987362"/>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
        <p:nvSpPr>
          <p:cNvPr id="12" name="文本框 11"/>
          <p:cNvSpPr txBox="1"/>
          <p:nvPr/>
        </p:nvSpPr>
        <p:spPr>
          <a:xfrm>
            <a:off x="2019385" y="1429587"/>
            <a:ext cx="8578330" cy="830997"/>
          </a:xfrm>
          <a:prstGeom prst="rect">
            <a:avLst/>
          </a:prstGeom>
          <a:noFill/>
        </p:spPr>
        <p:txBody>
          <a:bodyPr wrap="square" rtlCol="0">
            <a:spAutoFit/>
          </a:bodyPr>
          <a:lstStyle/>
          <a:p>
            <a:r>
              <a:rPr lang="vi-VN" altLang="zh-CN" sz="2400" b="1" dirty="0" smtClean="0">
                <a:solidFill>
                  <a:schemeClr val="accent1"/>
                </a:solidFill>
                <a:latin typeface="Times New Roman" pitchFamily="18" charset="0"/>
                <a:ea typeface="微软雅黑" panose="020B0503020204020204" pitchFamily="34" charset="-122"/>
                <a:cs typeface="Times New Roman" pitchFamily="18" charset="0"/>
              </a:rPr>
              <a:t>* Em hãy vẽ hình trên giấy A4 theo ý thích và dùng màu cơ bản để tô.</a:t>
            </a:r>
            <a:endParaRPr lang="en-US" altLang="zh-CN" sz="2400" b="1" dirty="0" smtClean="0">
              <a:solidFill>
                <a:schemeClr val="accent1"/>
              </a:solidFill>
              <a:latin typeface="Times New Roman" pitchFamily="18" charset="0"/>
              <a:ea typeface="微软雅黑" panose="020B0503020204020204" pitchFamily="34" charset="-122"/>
              <a:cs typeface="Times New Roman" pitchFamily="18" charset="0"/>
            </a:endParaRPr>
          </a:p>
        </p:txBody>
      </p:sp>
      <p:sp>
        <p:nvSpPr>
          <p:cNvPr id="24" name="Title 1">
            <a:extLst>
              <a:ext uri="{FF2B5EF4-FFF2-40B4-BE49-F238E27FC236}">
                <a16:creationId xmlns:a16="http://schemas.microsoft.com/office/drawing/2014/main" xmlns="" id="{08725CF9-E40C-4F2B-AF44-80790B648E59}"/>
              </a:ext>
            </a:extLst>
          </p:cNvPr>
          <p:cNvSpPr txBox="1">
            <a:spLocks/>
          </p:cNvSpPr>
          <p:nvPr/>
        </p:nvSpPr>
        <p:spPr>
          <a:xfrm>
            <a:off x="1756416" y="221024"/>
            <a:ext cx="3863837" cy="7647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smtClean="0">
                <a:solidFill>
                  <a:srgbClr val="C00000"/>
                </a:solidFill>
                <a:latin typeface="Times New Roman" panose="02020603050405020304" pitchFamily="18" charset="0"/>
                <a:cs typeface="Times New Roman" panose="02020603050405020304" pitchFamily="18" charset="0"/>
              </a:rPr>
              <a:t>THỰC HÀNH</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3491" descr="20"/>
          <p:cNvPicPr>
            <a:picLocks noChangeAspect="1"/>
          </p:cNvPicPr>
          <p:nvPr/>
        </p:nvPicPr>
        <p:blipFill>
          <a:blip r:embed="rId3"/>
          <a:stretch>
            <a:fillRect/>
          </a:stretch>
        </p:blipFill>
        <p:spPr>
          <a:xfrm>
            <a:off x="84621" y="0"/>
            <a:ext cx="11903858" cy="668897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a:noFill/>
          </a:ln>
          <a:effectLst>
            <a:outerShdw blurRad="50800" dist="50800" dir="5400000" algn="ctr" rotWithShape="0">
              <a:schemeClr val="accent4">
                <a:lumMod val="60000"/>
                <a:lumOff val="40000"/>
              </a:schemeClr>
            </a:outerShdw>
          </a:effectLst>
        </p:spPr>
      </p:pic>
      <p:sp>
        <p:nvSpPr>
          <p:cNvPr id="22" name="Rectangle 21"/>
          <p:cNvSpPr/>
          <p:nvPr/>
        </p:nvSpPr>
        <p:spPr>
          <a:xfrm>
            <a:off x="2984680" y="2063515"/>
            <a:ext cx="8739104" cy="1026178"/>
          </a:xfrm>
          <a:prstGeom prst="rect">
            <a:avLst/>
          </a:prstGeom>
        </p:spPr>
        <p:txBody>
          <a:bodyPr wrap="square">
            <a:spAutoFit/>
          </a:bodyPr>
          <a:lstStyle/>
          <a:p>
            <a:pPr algn="ctr"/>
            <a:r>
              <a:rPr kumimoji="1" lang="en-US" altLang="zh-CN"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rPr>
              <a:t>GIỜ HỌC KẾT THÚC</a:t>
            </a:r>
          </a:p>
          <a:p>
            <a:pPr algn="ctr"/>
            <a:r>
              <a:rPr kumimoji="1" lang="en-US" altLang="zh-CN"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rPr>
              <a:t>CHÚC CÁC CON CHĂM NGOAN, HỌC GIỎI</a:t>
            </a:r>
            <a:endParaRPr lang="zh-CN" altLang="en-US"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444473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76" y="0"/>
            <a:ext cx="4193817" cy="7192849"/>
          </a:xfrm>
          <a:prstGeom prst="rect">
            <a:avLst/>
          </a:prstGeom>
        </p:spPr>
      </p:pic>
      <p:pic>
        <p:nvPicPr>
          <p:cNvPr id="4" name="vũ điệu 5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838" y="0"/>
            <a:ext cx="12787287" cy="7192849"/>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sp>
        <p:nvSpPr>
          <p:cNvPr id="33" name="文本框 32"/>
          <p:cNvSpPr txBox="1"/>
          <p:nvPr/>
        </p:nvSpPr>
        <p:spPr>
          <a:xfrm>
            <a:off x="1105363" y="622257"/>
            <a:ext cx="9864318" cy="163121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000" b="1" noProof="0" dirty="0" err="1" smtClean="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Chủ</a:t>
            </a:r>
            <a:r>
              <a:rPr lang="en-US" altLang="zh-CN" sz="5000" b="1" noProof="0" dirty="0" smtClean="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 </a:t>
            </a:r>
            <a:r>
              <a:rPr lang="en-US" altLang="zh-CN" sz="5000" b="1" noProof="0" dirty="0" err="1" smtClean="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đề</a:t>
            </a:r>
            <a:r>
              <a:rPr lang="en-US" altLang="zh-CN" sz="5000" b="1" noProof="0" dirty="0" smtClean="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smtClean="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THẾ GIỚI MĨ THUẬT</a:t>
            </a:r>
            <a:endParaRPr lang="vi-VN" altLang="zh-CN" sz="5000" b="1" noProof="0" dirty="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endParaRPr>
          </a:p>
        </p:txBody>
      </p:sp>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 y="3702096"/>
            <a:ext cx="12191332" cy="3155715"/>
          </a:xfrm>
          <a:prstGeom prst="rect">
            <a:avLst/>
          </a:prstGeom>
        </p:spPr>
      </p:pic>
      <p:sp>
        <p:nvSpPr>
          <p:cNvPr id="20" name="文本框 19"/>
          <p:cNvSpPr txBox="1"/>
          <p:nvPr/>
        </p:nvSpPr>
        <p:spPr>
          <a:xfrm>
            <a:off x="2008143" y="918373"/>
            <a:ext cx="8175714" cy="1323439"/>
          </a:xfrm>
          <a:prstGeom prst="rect">
            <a:avLst/>
          </a:prstGeom>
          <a:noFill/>
        </p:spPr>
        <p:txBody>
          <a:bodyPr wrap="square" rtlCol="0">
            <a:spAutoFit/>
          </a:bodyPr>
          <a:lstStyle>
            <a:defPPr>
              <a:defRPr lang="zh-CN"/>
            </a:defPPr>
            <a:lvl1pPr>
              <a:defRPr sz="7200" i="1">
                <a:solidFill>
                  <a:schemeClr val="bg1"/>
                </a:solidFill>
                <a:latin typeface="Haettenschweiler" panose="020B0706040902060204" pitchFamily="34" charset="0"/>
              </a:defRPr>
            </a:lvl1pPr>
          </a:lstStyle>
          <a:p>
            <a:pPr algn="ctr"/>
            <a:r>
              <a:rPr lang="vi-VN" altLang="zh-CN" sz="3600" b="1" i="0" dirty="0" smtClean="0">
                <a:ln w="13462">
                  <a:solidFill>
                    <a:schemeClr val="bg1"/>
                  </a:solidFill>
                  <a:prstDash val="solid"/>
                </a:ln>
                <a:solidFill>
                  <a:srgbClr val="FF0000"/>
                </a:solidFill>
                <a:effectLst>
                  <a:outerShdw dist="38100" dir="2700000" algn="bl" rotWithShape="0">
                    <a:schemeClr val="accent5"/>
                  </a:outerShdw>
                </a:effectLst>
                <a:latin typeface="Times New Roman" pitchFamily="18" charset="0"/>
                <a:cs typeface="Times New Roman" pitchFamily="18" charset="0"/>
              </a:rPr>
              <a:t>Tiết 1</a:t>
            </a:r>
          </a:p>
          <a:p>
            <a:pPr algn="ctr"/>
            <a:r>
              <a:rPr lang="vi-VN" altLang="zh-CN" sz="4400" b="1" i="0" dirty="0" smtClean="0">
                <a:ln w="13462">
                  <a:solidFill>
                    <a:schemeClr val="bg1"/>
                  </a:solidFill>
                  <a:prstDash val="solid"/>
                </a:ln>
                <a:solidFill>
                  <a:srgbClr val="FF0000"/>
                </a:solidFill>
                <a:effectLst>
                  <a:outerShdw dist="38100" dir="2700000" algn="bl" rotWithShape="0">
                    <a:schemeClr val="accent5"/>
                  </a:outerShdw>
                </a:effectLst>
                <a:latin typeface="Times New Roman" pitchFamily="18" charset="0"/>
                <a:cs typeface="Times New Roman" pitchFamily="18" charset="0"/>
              </a:rPr>
              <a:t>MĨ THUẬT QUANH EM</a:t>
            </a:r>
          </a:p>
        </p:txBody>
      </p:sp>
    </p:spTree>
    <p:extLst>
      <p:ext uri="{BB962C8B-B14F-4D97-AF65-F5344CB8AC3E}">
        <p14:creationId xmlns:p14="http://schemas.microsoft.com/office/powerpoint/2010/main" val="2880952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89B8EE17-C2DB-446F-8194-381EF581EB49}"/>
              </a:ext>
            </a:extLst>
          </p:cNvPr>
          <p:cNvPicPr>
            <a:picLocks noChangeAspect="1"/>
          </p:cNvPicPr>
          <p:nvPr/>
        </p:nvPicPr>
        <p:blipFill rotWithShape="1">
          <a:blip r:embed="rId2">
            <a:extLst>
              <a:ext uri="{28A0092B-C50C-407E-A947-70E740481C1C}">
                <a14:useLocalDpi xmlns:a14="http://schemas.microsoft.com/office/drawing/2010/main" val="0"/>
              </a:ext>
            </a:extLst>
          </a:blip>
          <a:srcRect b="10231"/>
          <a:stretch/>
        </p:blipFill>
        <p:spPr>
          <a:xfrm>
            <a:off x="0" y="-13252"/>
            <a:ext cx="12192000" cy="6692393"/>
          </a:xfrm>
          <a:prstGeom prst="rect">
            <a:avLst/>
          </a:prstGeom>
        </p:spPr>
      </p:pic>
      <p:sp>
        <p:nvSpPr>
          <p:cNvPr id="4" name="Title 1">
            <a:extLst>
              <a:ext uri="{FF2B5EF4-FFF2-40B4-BE49-F238E27FC236}">
                <a16:creationId xmlns:a16="http://schemas.microsoft.com/office/drawing/2014/main" xmlns="" id="{08725CF9-E40C-4F2B-AF44-80790B648E59}"/>
              </a:ext>
            </a:extLst>
          </p:cNvPr>
          <p:cNvSpPr txBox="1">
            <a:spLocks/>
          </p:cNvSpPr>
          <p:nvPr/>
        </p:nvSpPr>
        <p:spPr>
          <a:xfrm>
            <a:off x="0" y="53008"/>
            <a:ext cx="3863837" cy="7647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C00000"/>
                </a:solidFill>
                <a:latin typeface="Times New Roman" panose="02020603050405020304" pitchFamily="18" charset="0"/>
                <a:cs typeface="Times New Roman" panose="02020603050405020304" pitchFamily="18" charset="0"/>
              </a:rPr>
              <a:t>MỤC TIÊU</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31918" y="3447487"/>
            <a:ext cx="7595608" cy="3231654"/>
          </a:xfrm>
          <a:prstGeom prst="rect">
            <a:avLst/>
          </a:prstGeom>
          <a:noFill/>
        </p:spPr>
        <p:txBody>
          <a:bodyPr wrap="squar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Sau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sinh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sẽ</a:t>
            </a:r>
            <a:r>
              <a:rPr lang="en-US" sz="2800" dirty="0" smtClean="0">
                <a:solidFill>
                  <a:srgbClr val="002060"/>
                </a:solidFill>
                <a:latin typeface="Times New Roman" panose="02020603050405020304" pitchFamily="18" charset="0"/>
                <a:cs typeface="Times New Roman" panose="02020603050405020304" pitchFamily="18" charset="0"/>
              </a:rPr>
              <a:t>:</a:t>
            </a:r>
            <a:r>
              <a:rPr lang="vi-VN" sz="2800" dirty="0" smtClean="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   Nhận biết được mĩ thuật có ở cuộc sống xung quanh</a:t>
            </a:r>
            <a:r>
              <a:rPr lang="en-US" sz="2800" dirty="0" smtClean="0">
                <a:solidFill>
                  <a:srgbClr val="002060"/>
                </a:solidFill>
                <a:latin typeface="Times New Roman" panose="02020603050405020304" pitchFamily="18" charset="0"/>
                <a:cs typeface="Times New Roman" panose="02020603050405020304" pitchFamily="18" charset="0"/>
              </a:rPr>
              <a:t>.</a:t>
            </a:r>
          </a:p>
          <a:p>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biết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một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số</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đồ</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dùng</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màu vẽ.</a:t>
            </a:r>
            <a:endParaRPr lang="en-US" sz="2800" dirty="0" smtClean="0">
              <a:solidFill>
                <a:srgbClr val="002060"/>
              </a:solidFill>
              <a:latin typeface="Times New Roman" panose="02020603050405020304" pitchFamily="18" charset="0"/>
              <a:cs typeface="Times New Roman" panose="02020603050405020304" pitchFamily="18" charset="0"/>
            </a:endParaRPr>
          </a:p>
          <a:p>
            <a:pPr marL="457200" indent="-457200">
              <a:buFontTx/>
              <a:buChar char="-"/>
            </a:pPr>
            <a:r>
              <a:rPr lang="vi-VN" sz="2800" dirty="0" smtClean="0">
                <a:solidFill>
                  <a:srgbClr val="002060"/>
                </a:solidFill>
                <a:latin typeface="Times New Roman" panose="02020603050405020304" pitchFamily="18" charset="0"/>
                <a:cs typeface="Times New Roman" panose="02020603050405020304" pitchFamily="18" charset="0"/>
              </a:rPr>
              <a:t>Nhận biết được về 3 màu cơ bản</a:t>
            </a:r>
            <a:r>
              <a:rPr lang="en-US" sz="2800" dirty="0" smtClean="0">
                <a:solidFill>
                  <a:srgbClr val="002060"/>
                </a:solidFill>
                <a:latin typeface="Times New Roman" panose="02020603050405020304" pitchFamily="18" charset="0"/>
                <a:cs typeface="Times New Roman" panose="02020603050405020304" pitchFamily="18" charset="0"/>
              </a:rPr>
              <a:t>.</a:t>
            </a:r>
            <a:endParaRPr lang="vi-VN" sz="2800" dirty="0" smtClean="0">
              <a:solidFill>
                <a:srgbClr val="002060"/>
              </a:solidFill>
              <a:latin typeface="Times New Roman" panose="02020603050405020304" pitchFamily="18" charset="0"/>
              <a:cs typeface="Times New Roman" panose="02020603050405020304" pitchFamily="18" charset="0"/>
            </a:endParaRPr>
          </a:p>
          <a:p>
            <a:pPr marL="457200" indent="-457200">
              <a:buFontTx/>
              <a:buChar char="-"/>
            </a:pPr>
            <a:endParaRPr lang="en-US" sz="2800" dirty="0" smtClean="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39178"/>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a16="http://schemas.microsoft.com/office/drawing/2014/main" xmlns=""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a16="http://schemas.microsoft.com/office/drawing/2014/main" xmlns=""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xmlns=""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chemeClr val="accent5"/>
                    </a:solidFill>
                    <a:latin typeface="Times New Roman" panose="02020603050405020304" pitchFamily="18" charset="0"/>
                  </a:rPr>
                  <a:t>Chuẩn</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bị</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đồ</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dùng</a:t>
                </a:r>
                <a:endParaRPr lang="en-US" altLang="vi-VN" sz="3200" b="1" dirty="0">
                  <a:solidFill>
                    <a:schemeClr val="accent5"/>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xmlns=""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xmlns=""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xmlns=""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xmlns=""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xmlns=""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xmlns=""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a16="http://schemas.microsoft.com/office/drawing/2014/main" xmlns="" id="{C01BD82D-F23A-4C08-B3F3-E62E8CFAF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548" y="243286"/>
            <a:ext cx="2109830" cy="2823119"/>
          </a:xfrm>
          <a:prstGeom prst="rect">
            <a:avLst/>
          </a:prstGeom>
        </p:spPr>
      </p:pic>
    </p:spTree>
    <p:extLst>
      <p:ext uri="{BB962C8B-B14F-4D97-AF65-F5344CB8AC3E}">
        <p14:creationId xmlns:p14="http://schemas.microsoft.com/office/powerpoint/2010/main" val="1447863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603" y="0"/>
            <a:ext cx="510879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379" y="181472"/>
            <a:ext cx="4829663" cy="321655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775" y="3686175"/>
            <a:ext cx="2936383" cy="293638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755" y="3686175"/>
            <a:ext cx="3155324" cy="29104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57" y="181472"/>
            <a:ext cx="5151120" cy="6858000"/>
          </a:xfrm>
          <a:prstGeom prst="rect">
            <a:avLst/>
          </a:prstGeom>
        </p:spPr>
      </p:pic>
    </p:spTree>
    <p:extLst>
      <p:ext uri="{BB962C8B-B14F-4D97-AF65-F5344CB8AC3E}">
        <p14:creationId xmlns:p14="http://schemas.microsoft.com/office/powerpoint/2010/main" val="47981206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descr="b9761e1f6eab99f5c0ba.jpg"/>
          <p:cNvPicPr>
            <a:picLocks noChangeAspect="1"/>
          </p:cNvPicPr>
          <p:nvPr/>
        </p:nvPicPr>
        <p:blipFill>
          <a:blip r:embed="rId2"/>
          <a:stretch>
            <a:fillRect/>
          </a:stretch>
        </p:blipFill>
        <p:spPr>
          <a:xfrm>
            <a:off x="1585030" y="0"/>
            <a:ext cx="4291700" cy="5708078"/>
          </a:xfrm>
          <a:prstGeom prst="rect">
            <a:avLst/>
          </a:prstGeom>
        </p:spPr>
      </p:pic>
      <p:pic>
        <p:nvPicPr>
          <p:cNvPr id="7" name="Picture 6" descr="1f7d0a067ab28decd4a3.jpg"/>
          <p:cNvPicPr>
            <a:picLocks noChangeAspect="1"/>
          </p:cNvPicPr>
          <p:nvPr/>
        </p:nvPicPr>
        <p:blipFill>
          <a:blip r:embed="rId3"/>
          <a:stretch>
            <a:fillRect/>
          </a:stretch>
        </p:blipFill>
        <p:spPr>
          <a:xfrm>
            <a:off x="6691746" y="2"/>
            <a:ext cx="4273092" cy="5721925"/>
          </a:xfrm>
          <a:prstGeom prst="rect">
            <a:avLst/>
          </a:prstGeom>
          <a:ln>
            <a:noFill/>
          </a:ln>
        </p:spPr>
      </p:pic>
      <p:sp>
        <p:nvSpPr>
          <p:cNvPr id="8" name="Rectangle 7"/>
          <p:cNvSpPr/>
          <p:nvPr/>
        </p:nvSpPr>
        <p:spPr>
          <a:xfrm>
            <a:off x="1442289" y="5822145"/>
            <a:ext cx="9772333" cy="830997"/>
          </a:xfrm>
          <a:prstGeom prst="rect">
            <a:avLst/>
          </a:prstGeom>
        </p:spPr>
        <p:txBody>
          <a:bodyPr wrap="square">
            <a:spAutoFit/>
          </a:bodyPr>
          <a:lstStyle/>
          <a:p>
            <a:r>
              <a:rPr lang="vi-VN" sz="2400" dirty="0">
                <a:latin typeface="Times New Roman" pitchFamily="18" charset="0"/>
                <a:cs typeface="Times New Roman" pitchFamily="18" charset="0"/>
              </a:rPr>
              <a:t>Học mĩ thuật không thể thiếu các đồ dùng học tập và các vật liệu như bút chì, tẩy, màu vẽ, giấy vẽ,keo dán,kéo...Mỗi đồ dùng có công dụng riêng của nó.</a:t>
            </a:r>
            <a:endParaRPr lang="en-US" sz="2400" dirty="0">
              <a:latin typeface="Times New Roman" pitchFamily="18" charset="0"/>
              <a:cs typeface="Times New Roman" pitchFamily="18" charset="0"/>
            </a:endParaRPr>
          </a:p>
        </p:txBody>
      </p:sp>
      <p:sp>
        <p:nvSpPr>
          <p:cNvPr id="10" name="Rectangle 9"/>
          <p:cNvSpPr/>
          <p:nvPr/>
        </p:nvSpPr>
        <p:spPr>
          <a:xfrm>
            <a:off x="1911913" y="1648693"/>
            <a:ext cx="1052945" cy="360218"/>
          </a:xfrm>
          <a:prstGeom prst="rect">
            <a:avLst/>
          </a:prstGeom>
          <a:solidFill>
            <a:srgbClr val="FAACB7"/>
          </a:solidFill>
          <a:ln>
            <a:solidFill>
              <a:srgbClr val="FA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50484" y="1648690"/>
            <a:ext cx="1246909"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BÚT CHÌ</a:t>
            </a:r>
            <a:endParaRPr lang="en-US" sz="1400" dirty="0">
              <a:latin typeface="Times New Roman" pitchFamily="18" charset="0"/>
              <a:cs typeface="Times New Roman" pitchFamily="18" charset="0"/>
            </a:endParaRPr>
          </a:p>
        </p:txBody>
      </p:sp>
      <p:sp>
        <p:nvSpPr>
          <p:cNvPr id="12" name="Rectangle 11"/>
          <p:cNvSpPr/>
          <p:nvPr/>
        </p:nvSpPr>
        <p:spPr>
          <a:xfrm>
            <a:off x="8395854" y="831272"/>
            <a:ext cx="858967" cy="360218"/>
          </a:xfrm>
          <a:prstGeom prst="rect">
            <a:avLst/>
          </a:prstGeom>
          <a:solidFill>
            <a:srgbClr val="FBC1C9"/>
          </a:solidFill>
          <a:ln>
            <a:solidFill>
              <a:srgbClr val="FB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26582" y="789704"/>
            <a:ext cx="997527"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ĐẤT NẶN</a:t>
            </a:r>
            <a:endParaRPr lang="en-US" sz="1400" dirty="0">
              <a:latin typeface="Times New Roman" pitchFamily="18" charset="0"/>
              <a:cs typeface="Times New Roman" pitchFamily="18" charset="0"/>
            </a:endParaRPr>
          </a:p>
        </p:txBody>
      </p:sp>
      <p:sp>
        <p:nvSpPr>
          <p:cNvPr id="14" name="Rectangle 13"/>
          <p:cNvSpPr/>
          <p:nvPr/>
        </p:nvSpPr>
        <p:spPr>
          <a:xfrm>
            <a:off x="2466095" y="3200403"/>
            <a:ext cx="1052945" cy="263234"/>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1527" y="3186541"/>
            <a:ext cx="1039091"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SÁP MÀU</a:t>
            </a:r>
            <a:endParaRPr lang="en-US" sz="1400" dirty="0">
              <a:latin typeface="Times New Roman" pitchFamily="18" charset="0"/>
              <a:cs typeface="Times New Roman" pitchFamily="18" charset="0"/>
            </a:endParaRPr>
          </a:p>
        </p:txBody>
      </p:sp>
      <p:sp>
        <p:nvSpPr>
          <p:cNvPr id="16" name="Rectangle 15"/>
          <p:cNvSpPr/>
          <p:nvPr/>
        </p:nvSpPr>
        <p:spPr>
          <a:xfrm>
            <a:off x="1939622" y="4114802"/>
            <a:ext cx="1052945" cy="360218"/>
          </a:xfrm>
          <a:prstGeom prst="rect">
            <a:avLst/>
          </a:prstGeom>
          <a:solidFill>
            <a:srgbClr val="90E4F8"/>
          </a:solidFill>
          <a:ln>
            <a:solidFill>
              <a:srgbClr val="90E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5" name="TextBox 14"/>
          <p:cNvSpPr txBox="1"/>
          <p:nvPr/>
        </p:nvSpPr>
        <p:spPr>
          <a:xfrm>
            <a:off x="1981198" y="4142509"/>
            <a:ext cx="1177636" cy="307777"/>
          </a:xfrm>
          <a:prstGeom prst="rect">
            <a:avLst/>
          </a:prstGeom>
          <a:solidFill>
            <a:srgbClr val="99D2F9"/>
          </a:solidFill>
          <a:ln>
            <a:solidFill>
              <a:srgbClr val="99D2F9"/>
            </a:solidFill>
          </a:ln>
        </p:spPr>
        <p:txBody>
          <a:bodyPr wrap="square" rtlCol="0">
            <a:spAutoFit/>
          </a:bodyPr>
          <a:lstStyle/>
          <a:p>
            <a:r>
              <a:rPr lang="en-US" sz="1400" dirty="0" smtClean="0">
                <a:latin typeface="Times New Roman" pitchFamily="18" charset="0"/>
                <a:cs typeface="Times New Roman" pitchFamily="18" charset="0"/>
              </a:rPr>
              <a:t>GIẤY MÀU</a:t>
            </a:r>
            <a:endParaRPr lang="en-US" sz="1400" dirty="0">
              <a:latin typeface="Times New Roman" pitchFamily="18" charset="0"/>
              <a:cs typeface="Times New Roman" pitchFamily="18" charset="0"/>
            </a:endParaRPr>
          </a:p>
        </p:txBody>
      </p:sp>
      <p:sp>
        <p:nvSpPr>
          <p:cNvPr id="18" name="Rectangle 17"/>
          <p:cNvSpPr/>
          <p:nvPr/>
        </p:nvSpPr>
        <p:spPr>
          <a:xfrm>
            <a:off x="9795150" y="2632366"/>
            <a:ext cx="1052945" cy="36021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725907" y="2285995"/>
            <a:ext cx="1233042" cy="830997"/>
          </a:xfrm>
          <a:prstGeom prst="rect">
            <a:avLst/>
          </a:prstGeom>
          <a:noFill/>
        </p:spPr>
        <p:txBody>
          <a:bodyPr wrap="square" rtlCol="0">
            <a:spAutoFit/>
          </a:bodyPr>
          <a:lstStyle/>
          <a:p>
            <a:r>
              <a:rPr lang="en-US" sz="1200" dirty="0" smtClean="0">
                <a:latin typeface="Times New Roman" pitchFamily="18" charset="0"/>
                <a:cs typeface="Times New Roman" pitchFamily="18" charset="0"/>
              </a:rPr>
              <a:t>VẬT LIỆU TÁI SỬ DỤNG VÀ DỤNG CỤ KHÁC</a:t>
            </a:r>
            <a:endParaRPr lang="en-US" sz="1200" dirty="0">
              <a:latin typeface="Times New Roman" pitchFamily="18" charset="0"/>
              <a:cs typeface="Times New Roman" pitchFamily="18" charset="0"/>
            </a:endParaRPr>
          </a:p>
        </p:txBody>
      </p:sp>
      <p:sp>
        <p:nvSpPr>
          <p:cNvPr id="20" name="Rectangle 19"/>
          <p:cNvSpPr/>
          <p:nvPr/>
        </p:nvSpPr>
        <p:spPr>
          <a:xfrm>
            <a:off x="7412182" y="5320145"/>
            <a:ext cx="2576945" cy="249383"/>
          </a:xfrm>
          <a:prstGeom prst="rect">
            <a:avLst/>
          </a:prstGeom>
          <a:solidFill>
            <a:srgbClr val="86CEFA"/>
          </a:solidFill>
          <a:ln>
            <a:solidFill>
              <a:srgbClr val="86CE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9" name="TextBox 18"/>
          <p:cNvSpPr txBox="1"/>
          <p:nvPr/>
        </p:nvSpPr>
        <p:spPr>
          <a:xfrm>
            <a:off x="7689287" y="5320150"/>
            <a:ext cx="2937164"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MÀU ACYLIC VÀ BÚT LÔNG</a:t>
            </a:r>
            <a:endParaRPr lang="en-US" sz="12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ripple/>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6儿童成长教育教学课件PPT模板"/>
</p:tagLst>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1230</TotalTime>
  <Words>207</Words>
  <Application>Microsoft Office PowerPoint</Application>
  <PresentationFormat>Widescreen</PresentationFormat>
  <Paragraphs>45</Paragraphs>
  <Slides>14</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微软雅黑</vt:lpstr>
      <vt:lpstr>宋体</vt:lpstr>
      <vt:lpstr>Arial</vt:lpstr>
      <vt:lpstr>Calibri</vt:lpstr>
      <vt:lpstr>Calibri Light</vt:lpstr>
      <vt:lpstr>Times New Roman</vt:lpstr>
      <vt:lpstr>方正正大黑简体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MÀU CƠ BẢN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mau 1</dc:title>
  <dc:creator>Admin</dc:creator>
  <cp:lastModifiedBy>Admin</cp:lastModifiedBy>
  <cp:revision>127</cp:revision>
  <dcterms:created xsi:type="dcterms:W3CDTF">2015-05-05T08:02:00Z</dcterms:created>
  <dcterms:modified xsi:type="dcterms:W3CDTF">2021-08-31T05:29:45Z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