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9" r:id="rId2"/>
    <p:sldId id="405" r:id="rId3"/>
    <p:sldId id="416" r:id="rId4"/>
    <p:sldId id="417" r:id="rId5"/>
    <p:sldId id="415" r:id="rId6"/>
    <p:sldId id="322" r:id="rId7"/>
    <p:sldId id="419" r:id="rId8"/>
    <p:sldId id="410" r:id="rId9"/>
    <p:sldId id="420" r:id="rId10"/>
    <p:sldId id="398" r:id="rId11"/>
    <p:sldId id="418" r:id="rId12"/>
    <p:sldId id="432" r:id="rId13"/>
    <p:sldId id="421" r:id="rId14"/>
    <p:sldId id="433" r:id="rId15"/>
    <p:sldId id="422" r:id="rId16"/>
    <p:sldId id="434" r:id="rId17"/>
    <p:sldId id="321" r:id="rId18"/>
    <p:sldId id="402" r:id="rId19"/>
    <p:sldId id="426" r:id="rId20"/>
    <p:sldId id="429" r:id="rId21"/>
    <p:sldId id="427" r:id="rId22"/>
    <p:sldId id="357" r:id="rId23"/>
    <p:sldId id="401" r:id="rId24"/>
    <p:sldId id="430" r:id="rId25"/>
    <p:sldId id="431" r:id="rId26"/>
    <p:sldId id="412" r:id="rId27"/>
    <p:sldId id="435" r:id="rId28"/>
    <p:sldId id="320" r:id="rId29"/>
    <p:sldId id="424" r:id="rId30"/>
    <p:sldId id="414" r:id="rId31"/>
    <p:sldId id="428" r:id="rId32"/>
    <p:sldId id="318" r:id="rId33"/>
  </p:sldIdLst>
  <p:sldSz cx="9144000" cy="5143500" type="screen16x9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0202"/>
    <a:srgbClr val="FF0066"/>
    <a:srgbClr val="FCDA10"/>
    <a:srgbClr val="FDBE00"/>
    <a:srgbClr val="5B9E1C"/>
    <a:srgbClr val="3FA9F5"/>
    <a:srgbClr val="FD8C12"/>
    <a:srgbClr val="00ACCC"/>
    <a:srgbClr val="79BD0F"/>
    <a:srgbClr val="79BD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2" autoAdjust="0"/>
    <p:restoredTop sz="94660" autoAdjust="0"/>
  </p:normalViewPr>
  <p:slideViewPr>
    <p:cSldViewPr>
      <p:cViewPr>
        <p:scale>
          <a:sx n="70" d="100"/>
          <a:sy n="70" d="100"/>
        </p:scale>
        <p:origin x="-678" y="-55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30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30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3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865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30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867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86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169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1696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-23356"/>
            <a:ext cx="980368" cy="11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NULL" TargetMode="External"/><Relationship Id="rId16" Type="http://schemas.openxmlformats.org/officeDocument/2006/relationships/image" Target="../media/image1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jpe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1.wdp"/><Relationship Id="rId3" Type="http://schemas.openxmlformats.org/officeDocument/2006/relationships/notesSlide" Target="../notesSlides/notesSlide22.xml"/><Relationship Id="rId7" Type="http://schemas.microsoft.com/office/2007/relationships/hdphoto" Target="../media/hdphoto8.wdp"/><Relationship Id="rId12" Type="http://schemas.openxmlformats.org/officeDocument/2006/relationships/image" Target="../media/image54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6.png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1.png"/><Relationship Id="rId11" Type="http://schemas.microsoft.com/office/2007/relationships/hdphoto" Target="../media/hdphoto10.wdp"/><Relationship Id="rId5" Type="http://schemas.openxmlformats.org/officeDocument/2006/relationships/image" Target="../media/image33.png"/><Relationship Id="rId15" Type="http://schemas.microsoft.com/office/2007/relationships/hdphoto" Target="../media/hdphoto12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9.wdp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8.png"/><Relationship Id="rId12" Type="http://schemas.microsoft.com/office/2007/relationships/hdphoto" Target="../media/hdphoto16.wdp"/><Relationship Id="rId2" Type="http://schemas.openxmlformats.org/officeDocument/2006/relationships/notesSlide" Target="../notesSlides/notesSlide23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10" Type="http://schemas.microsoft.com/office/2007/relationships/hdphoto" Target="../media/hdphoto15.wdp"/><Relationship Id="rId4" Type="http://schemas.openxmlformats.org/officeDocument/2006/relationships/image" Target="../media/image33.png"/><Relationship Id="rId9" Type="http://schemas.openxmlformats.org/officeDocument/2006/relationships/image" Target="../media/image59.png"/><Relationship Id="rId1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67.png"/><Relationship Id="rId18" Type="http://schemas.microsoft.com/office/2007/relationships/hdphoto" Target="../media/hdphoto25.wdp"/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12" Type="http://schemas.microsoft.com/office/2007/relationships/hdphoto" Target="../media/hdphoto22.wdp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6" Type="http://schemas.microsoft.com/office/2007/relationships/hdphoto" Target="../media/hdphoto24.wdp"/><Relationship Id="rId1" Type="http://schemas.openxmlformats.org/officeDocument/2006/relationships/slideLayout" Target="../slideLayouts/slideLayout3.xml"/><Relationship Id="rId6" Type="http://schemas.microsoft.com/office/2007/relationships/hdphoto" Target="../media/hdphoto19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microsoft.com/office/2007/relationships/hdphoto" Target="../media/hdphoto21.wdp"/><Relationship Id="rId4" Type="http://schemas.openxmlformats.org/officeDocument/2006/relationships/image" Target="../media/image33.png"/><Relationship Id="rId9" Type="http://schemas.openxmlformats.org/officeDocument/2006/relationships/image" Target="../media/image65.png"/><Relationship Id="rId14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70.png"/><Relationship Id="rId5" Type="http://schemas.openxmlformats.org/officeDocument/2006/relationships/image" Target="../media/image33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3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.pn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.png"/><Relationship Id="rId11" Type="http://schemas.openxmlformats.org/officeDocument/2006/relationships/image" Target="../media/image8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96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3" y="-1028650"/>
            <a:ext cx="609600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41" y="282866"/>
            <a:ext cx="1695928" cy="20567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30" y="-117562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347" y="-115539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3483544"/>
            <a:ext cx="9144000" cy="1687608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09" y="3483544"/>
            <a:ext cx="2416264" cy="14198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4" y="3277900"/>
            <a:ext cx="2033372" cy="183111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1687159" y="806105"/>
            <a:ext cx="5549137" cy="12615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7200" b="1" dirty="0" smtClean="0">
                <a:ln w="50800">
                  <a:solidFill>
                    <a:schemeClr val="bg1"/>
                  </a:solidFill>
                </a:ln>
                <a:solidFill>
                  <a:srgbClr val="F7020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青鸟华光简胖头鱼" panose="02010604000101010101" pitchFamily="2" charset="-122"/>
              </a:rPr>
              <a:t>MĨ THUẬT 3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solidFill>
                <a:srgbClr val="F7020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青鸟华光简胖头鱼" panose="0201060400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" y="264246"/>
            <a:ext cx="1519617" cy="1264751"/>
          </a:xfrm>
          <a:prstGeom prst="rect">
            <a:avLst/>
          </a:prstGeom>
        </p:spPr>
      </p:pic>
      <p:sp>
        <p:nvSpPr>
          <p:cNvPr id="6" name="TextBox 71"/>
          <p:cNvSpPr txBox="1"/>
          <p:nvPr/>
        </p:nvSpPr>
        <p:spPr>
          <a:xfrm>
            <a:off x="1615151" y="2000910"/>
            <a:ext cx="5765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Chào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mừng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học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sinh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lớp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3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đến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với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học</a:t>
            </a:r>
            <a:endParaRPr lang="en-US" altLang="zh-CN" sz="4000" b="1" i="1" dirty="0" smtClean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Mĩ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huật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ngày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hôm</a:t>
            </a:r>
            <a:r>
              <a:rPr lang="en-US" altLang="zh-CN" sz="4000" b="1" i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nay!</a:t>
            </a:r>
            <a:endParaRPr lang="zh-CN" altLang="en-US" sz="4000" b="1" i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8" name="TextBox 71"/>
          <p:cNvSpPr txBox="1"/>
          <p:nvPr/>
        </p:nvSpPr>
        <p:spPr>
          <a:xfrm>
            <a:off x="827584" y="72956"/>
            <a:ext cx="7312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PHÒNG GIÁO DỤC VÀ ĐÀO TẠO QUẬN LONG BIÊN</a:t>
            </a:r>
            <a:endParaRPr lang="zh-CN" altLang="en-US" sz="16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649"/>
            <a:ext cx="9396535" cy="663257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432" flipH="1">
            <a:off x="116618" y="3594651"/>
            <a:ext cx="1316844" cy="145519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475656" y="1707654"/>
            <a:ext cx="61206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defTabSz="815975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defTabSz="815975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defTabSz="815975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defTabSz="815975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vi-VN" altLang="zh-CN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 nạ con thú rất phong phú và đa dạng, có thể che nửa hoặc cả khuôn mặt người đeo. Mặt nạ có thể ở dạng 2 chiều hoặc 3 chiều</a:t>
            </a:r>
            <a:r>
              <a:rPr lang="vi-VN" altLang="zh-CN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0512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9512" y="4083918"/>
            <a:ext cx="8856984" cy="9361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168120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zh-CN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Mặt nạ con thú rất phong phú và đa dạng, có thể che nửa hoặc cả khuôn mặt người đeo. Mặt nạ có thể ở dạng 2 chiều hoặc 3 chiều.</a:t>
            </a: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212274" y="42035"/>
            <a:ext cx="510539" cy="925123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467544" y="590032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Khám</a:t>
            </a:r>
            <a:r>
              <a:rPr lang="en-US" altLang="zh-CN" sz="2400" b="1" dirty="0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phá</a:t>
            </a:r>
            <a:endParaRPr lang="zh-CN" altLang="en-US" sz="2400" b="1" dirty="0">
              <a:solidFill>
                <a:srgbClr val="F7020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5" b="97984" l="250" r="100000">
                        <a14:foregroundMark x1="41000" y1="53831" x2="42000" y2="58468"/>
                        <a14:foregroundMark x1="69250" y1="34476" x2="75875" y2="41935"/>
                        <a14:foregroundMark x1="77000" y1="43548" x2="80750" y2="50605"/>
                        <a14:foregroundMark x1="67750" y1="40121" x2="73875" y2="44758"/>
                        <a14:foregroundMark x1="23125" y1="42339" x2="20750" y2="45968"/>
                        <a14:backgroundMark x1="42375" y1="22782" x2="44125" y2="45968"/>
                        <a14:backgroundMark x1="40500" y1="42339" x2="44875" y2="50202"/>
                        <a14:backgroundMark x1="46125" y1="67540" x2="41750" y2="77419"/>
                        <a14:backgroundMark x1="44750" y1="20363" x2="45750" y2="34274"/>
                        <a14:backgroundMark x1="40125" y1="14919" x2="42375" y2="24798"/>
                        <a14:backgroundMark x1="40625" y1="41734" x2="38625" y2="47984"/>
                        <a14:backgroundMark x1="44250" y1="50403" x2="45000" y2="63710"/>
                        <a14:backgroundMark x1="43250" y1="37298" x2="49000" y2="3931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37"/>
          <a:stretch/>
        </p:blipFill>
        <p:spPr>
          <a:xfrm flipH="1">
            <a:off x="5220072" y="646529"/>
            <a:ext cx="3096344" cy="349181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6" b="100000" l="2400" r="100000">
                        <a14:foregroundMark x1="9600" y1="66093" x2="26800" y2="87224"/>
                        <a14:foregroundMark x1="9200" y1="72727" x2="18400" y2="86241"/>
                        <a14:foregroundMark x1="67200" y1="87715" x2="89800" y2="75921"/>
                        <a14:foregroundMark x1="29400" y1="63882" x2="37000" y2="68059"/>
                        <a14:foregroundMark x1="64600" y1="70762" x2="75200" y2="67568"/>
                        <a14:foregroundMark x1="5600" y1="62899" x2="5200" y2="72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99" y="987574"/>
            <a:ext cx="3275485" cy="30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489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649"/>
            <a:ext cx="9396535" cy="663257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432" flipH="1">
            <a:off x="116618" y="3594651"/>
            <a:ext cx="1316844" cy="145519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475656" y="1707654"/>
            <a:ext cx="61206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defTabSz="815975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defTabSz="815975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defTabSz="815975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defTabSz="815975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vi-VN" altLang="zh-CN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 nạ con thú rất phong phú và đa dạng, có thể che nửa hoặc cả khuôn mặt người đeo. Mặt nạ có thể ở dạng 2 chiều hoặc 3 chiều</a:t>
            </a:r>
            <a:r>
              <a:rPr lang="vi-VN" altLang="zh-CN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5656" y="2799968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vi-VN" altLang="zh-CN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 nạ thường được vẽ, tạo hình cân đối theo chiều dọc, màu sắc rực rỡ, tương phản</a:t>
            </a:r>
            <a:r>
              <a:rPr lang="vi-VN" altLang="zh-CN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9512" y="4475896"/>
            <a:ext cx="8856984" cy="5441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547904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tai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2000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altLang="en-US" sz="2000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endParaRPr lang="en-US" altLang="en-US" sz="2000" b="1" dirty="0">
              <a:solidFill>
                <a:srgbClr val="F70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 descr="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897" b="99138" l="50481" r="99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414"/>
          <a:stretch>
            <a:fillRect/>
          </a:stretch>
        </p:blipFill>
        <p:spPr bwMode="auto">
          <a:xfrm>
            <a:off x="5234878" y="1546694"/>
            <a:ext cx="3246244" cy="266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069" b="93621" l="0" r="49840">
                        <a14:foregroundMark x1="16026" y1="87759" x2="16026" y2="87759"/>
                        <a14:foregroundMark x1="34455" y1="87931" x2="34455" y2="87931"/>
                        <a14:foregroundMark x1="35737" y1="75517" x2="35737" y2="75517"/>
                        <a14:foregroundMark x1="16827" y1="75517" x2="16827" y2="75517"/>
                        <a14:foregroundMark x1="19231" y1="83103" x2="19231" y2="83103"/>
                        <a14:foregroundMark x1="10737" y1="87241" x2="10737" y2="87241"/>
                        <a14:foregroundMark x1="18429" y1="81552" x2="12981" y2="88966"/>
                        <a14:foregroundMark x1="29808" y1="82241" x2="36378" y2="90517"/>
                        <a14:backgroundMark x1="45994" y1="55862" x2="49679" y2="5810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59" r="50000" b="6372"/>
          <a:stretch>
            <a:fillRect/>
          </a:stretch>
        </p:blipFill>
        <p:spPr bwMode="auto">
          <a:xfrm>
            <a:off x="1115616" y="1534337"/>
            <a:ext cx="3147451" cy="248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689341" y="1275606"/>
            <a:ext cx="15848" cy="3096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04248" y="1126127"/>
            <a:ext cx="0" cy="32458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212274" y="42035"/>
            <a:ext cx="510539" cy="925123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467544" y="590032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Khám</a:t>
            </a:r>
            <a:r>
              <a:rPr lang="en-US" altLang="zh-CN" sz="2400" b="1" dirty="0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phá</a:t>
            </a:r>
            <a:endParaRPr lang="zh-CN" altLang="en-US" sz="2400" b="1" dirty="0">
              <a:solidFill>
                <a:srgbClr val="F7020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391761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649"/>
            <a:ext cx="9396535" cy="663257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432" flipH="1">
            <a:off x="116618" y="3594651"/>
            <a:ext cx="1316844" cy="145519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475656" y="1707654"/>
            <a:ext cx="61206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defTabSz="815975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defTabSz="815975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defTabSz="815975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defTabSz="815975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vi-VN" altLang="zh-CN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 nạ con thú rất phong phú và đa dạng, có thể che nửa hoặc cả khuôn mặt người đeo. Mặt nạ có thể ở dạng 2 chiều hoặc 3 chiều</a:t>
            </a:r>
            <a:r>
              <a:rPr lang="vi-VN" altLang="zh-CN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5656" y="2799968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vi-VN" altLang="zh-CN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 nạ thường được vẽ, tạo hình cân đối theo chiều dọc, màu sắc rực rỡ, tương phản</a:t>
            </a:r>
            <a:r>
              <a:rPr lang="vi-VN" altLang="zh-CN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5656" y="3491133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vi-VN" altLang="zh-CN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 nạ hình các con thú có thể được sử dụng trong các trò chơi dân gian, lễ hội truyền thống: Tết trung thu, Tết cổ truyền...</a:t>
            </a:r>
            <a:endParaRPr lang="vi-VN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0899" y="4414341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Mặt</a:t>
            </a:r>
            <a:r>
              <a:rPr lang="en-US" altLang="en-US" sz="2400" b="1" dirty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nạ</a:t>
            </a:r>
            <a:r>
              <a:rPr lang="en-US" altLang="en-US" sz="2400" b="1" dirty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thiếu</a:t>
            </a:r>
            <a:r>
              <a:rPr lang="en-US" altLang="en-US" sz="2400" b="1" dirty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nhi</a:t>
            </a:r>
            <a:r>
              <a:rPr lang="en-US" altLang="en-US" sz="2400" b="1" dirty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vui</a:t>
            </a:r>
            <a:r>
              <a:rPr lang="en-US" altLang="en-US" sz="2400" b="1" dirty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chơi</a:t>
            </a:r>
            <a:r>
              <a:rPr lang="en-US" altLang="en-US" sz="2400" b="1" dirty="0">
                <a:solidFill>
                  <a:srgbClr val="F70202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dịp</a:t>
            </a:r>
            <a:r>
              <a:rPr lang="en-US" altLang="en-US" sz="2400" b="1" dirty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trung</a:t>
            </a:r>
            <a:r>
              <a:rPr lang="en-US" altLang="en-US" sz="2400" b="1" dirty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thu</a:t>
            </a:r>
            <a:endParaRPr lang="en-US" altLang="en-US" sz="2400" b="1" dirty="0">
              <a:solidFill>
                <a:srgbClr val="F70202"/>
              </a:solidFill>
              <a:latin typeface="Times New Roman" pitchFamily="18" charset="0"/>
            </a:endParaRP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212274" y="42035"/>
            <a:ext cx="510539" cy="92512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7544" y="590032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Khám</a:t>
            </a:r>
            <a:r>
              <a:rPr lang="en-US" altLang="zh-CN" sz="2400" b="1" dirty="0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phá</a:t>
            </a:r>
            <a:endParaRPr lang="zh-CN" altLang="en-US" sz="2400" b="1" dirty="0">
              <a:solidFill>
                <a:srgbClr val="F7020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17316"/>
          <a:stretch/>
        </p:blipFill>
        <p:spPr>
          <a:xfrm>
            <a:off x="3995936" y="1245301"/>
            <a:ext cx="4946973" cy="3024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5" y="1851670"/>
            <a:ext cx="3640946" cy="241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5466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649"/>
            <a:ext cx="9396535" cy="663257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432" flipH="1">
            <a:off x="116618" y="3594651"/>
            <a:ext cx="1316844" cy="145519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475656" y="1707654"/>
            <a:ext cx="61206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defTabSz="815975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defTabSz="815975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defTabSz="815975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defTabSz="815975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vi-VN" altLang="zh-CN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 nạ con thú rất phong phú và đa dạng, có thể che nửa hoặc cả khuôn mặt người đeo. Mặt nạ có thể ở dạng 2 chiều hoặc 3 chiều</a:t>
            </a:r>
            <a:r>
              <a:rPr lang="vi-VN" altLang="zh-CN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5656" y="2799968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vi-VN" altLang="zh-CN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 nạ thường được vẽ, tạo hình cân đối theo chiều dọc, màu sắc rực rỡ, tương phản</a:t>
            </a:r>
            <a:r>
              <a:rPr lang="vi-VN" altLang="zh-CN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5656" y="3491133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vi-VN" altLang="zh-CN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 nạ hình các con thú có thể được sử dụng trong các trò chơi dân gian, lễ hội truyền thống: Tết trung thu, Tết cổ truyền...</a:t>
            </a:r>
            <a:endParaRPr lang="vi-VN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sp>
        <p:nvSpPr>
          <p:cNvPr id="15" name="TextBox 8"/>
          <p:cNvSpPr txBox="1"/>
          <p:nvPr/>
        </p:nvSpPr>
        <p:spPr>
          <a:xfrm>
            <a:off x="3059832" y="2492116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800" b="1" dirty="0" smtClean="0">
                <a:solidFill>
                  <a:srgbClr val="79BD0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KIẾN TẠO KIẾN THỨC KĨ NĂNG</a:t>
            </a:r>
            <a:endParaRPr lang="zh-CN" altLang="en-US" sz="2800" b="1" dirty="0">
              <a:solidFill>
                <a:srgbClr val="79BD0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395740" y="1814168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endParaRPr lang="en-US" altLang="zh-CN" sz="4800" b="1" dirty="0">
              <a:solidFill>
                <a:srgbClr val="79BD0F"/>
              </a:solidFill>
              <a:cs typeface="+mn-ea"/>
              <a:sym typeface="+mn-lt"/>
            </a:endParaRPr>
          </a:p>
          <a:p>
            <a:r>
              <a:rPr lang="en-US" altLang="zh-CN" sz="4800" b="1" dirty="0" smtClean="0">
                <a:solidFill>
                  <a:srgbClr val="79BD0F"/>
                </a:solidFill>
                <a:cs typeface="+mn-ea"/>
                <a:sym typeface="+mn-lt"/>
              </a:rPr>
              <a:t>HOẠT ĐỘNG</a:t>
            </a:r>
            <a:endParaRPr lang="zh-CN" altLang="en-US" sz="4800" b="1" dirty="0">
              <a:solidFill>
                <a:srgbClr val="79BD0F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>
            <a:off x="3940453" y="616993"/>
            <a:ext cx="1239460" cy="16112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87" y="2848644"/>
            <a:ext cx="3136345" cy="1842949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645" y="2631520"/>
            <a:ext cx="1212777" cy="23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>
            <a:off x="251520" y="-49341"/>
            <a:ext cx="576064" cy="7488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03648" y="843558"/>
            <a:ext cx="6120680" cy="461665"/>
          </a:xfrm>
          <a:prstGeom prst="roundRect">
            <a:avLst>
              <a:gd name="adj" fmla="val 4622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619672" y="84355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Quan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sát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video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để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tìm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hiểu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cách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thực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hiện</a:t>
            </a:r>
            <a:endParaRPr lang="en-US" altLang="en-US" sz="2400" b="1" dirty="0">
              <a:solidFill>
                <a:srgbClr val="F70202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" r="415"/>
          <a:stretch/>
        </p:blipFill>
        <p:spPr>
          <a:xfrm>
            <a:off x="1331640" y="1440160"/>
            <a:ext cx="6048672" cy="3651870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539552" y="229992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Kiến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tạo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kiến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thức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kĩ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năng</a:t>
            </a:r>
            <a:endParaRPr lang="zh-CN" altLang="en-US" sz="2000" b="1" dirty="0">
              <a:solidFill>
                <a:srgbClr val="5B9E1C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83768" y="741934"/>
            <a:ext cx="3964619" cy="347266"/>
          </a:xfrm>
          <a:prstGeom prst="roundRect">
            <a:avLst>
              <a:gd name="adj" fmla="val 4622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08033" y="669925"/>
            <a:ext cx="346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Gợi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ý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c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ách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thực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hiện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endParaRPr lang="en-US" altLang="en-US" sz="2400" b="1" dirty="0">
              <a:solidFill>
                <a:srgbClr val="F70202"/>
              </a:solidFill>
              <a:latin typeface="Times New Roman" pitchFamily="18" charset="0"/>
            </a:endParaRPr>
          </a:p>
        </p:txBody>
      </p:sp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>
            <a:off x="35496" y="-49341"/>
            <a:ext cx="576064" cy="748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13059" r="-410" b="62333"/>
          <a:stretch/>
        </p:blipFill>
        <p:spPr>
          <a:xfrm>
            <a:off x="339270" y="1299886"/>
            <a:ext cx="1771358" cy="1265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73763" r="-410" b="-195"/>
          <a:stretch/>
        </p:blipFill>
        <p:spPr>
          <a:xfrm>
            <a:off x="4618927" y="1299886"/>
            <a:ext cx="1771358" cy="1265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41461" r="-410" b="32005"/>
          <a:stretch/>
        </p:blipFill>
        <p:spPr>
          <a:xfrm>
            <a:off x="2390177" y="1287011"/>
            <a:ext cx="1771358" cy="1265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301701"/>
            <a:ext cx="1728194" cy="12621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9512" y="3132714"/>
            <a:ext cx="2088232" cy="18873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2643758"/>
            <a:ext cx="20564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Bước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1: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Gấp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đôi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hoặc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kẻ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trục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dọc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lên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khổ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giấy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A4, chia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giấy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thành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hai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bằng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nhau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qua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trục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dọc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  <a:p>
            <a:endParaRPr lang="en-US" b="1" dirty="0" smtClean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67744" y="3125412"/>
            <a:ext cx="2088232" cy="18873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67744" y="2628657"/>
            <a:ext cx="20564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Bước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2: </a:t>
            </a:r>
          </a:p>
          <a:p>
            <a:pPr algn="ctr"/>
            <a:endParaRPr lang="en-US" b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Vẽ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phác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khung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mặt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nạ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theo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đặc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điểm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thích</a:t>
            </a:r>
            <a:endParaRPr lang="en-US" b="1" dirty="0" smtClean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427984" y="3132714"/>
            <a:ext cx="2088232" cy="18873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59809" y="2643758"/>
            <a:ext cx="2056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Bước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3: </a:t>
            </a:r>
          </a:p>
          <a:p>
            <a:pPr algn="ctr"/>
            <a:endParaRPr lang="en-US" b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Vẽ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thêm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chi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bộ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phận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đối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đối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xứng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qua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trục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dọc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96237" y="3075806"/>
            <a:ext cx="2088232" cy="18873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28062" y="2643758"/>
            <a:ext cx="20564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Bước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4:</a:t>
            </a:r>
          </a:p>
          <a:p>
            <a:pPr algn="ctr"/>
            <a:endParaRPr lang="en-US" b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Vẽ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màu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đậm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nhạt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hợp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với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đã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chọn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</p:txBody>
      </p:sp>
      <p:sp>
        <p:nvSpPr>
          <p:cNvPr id="24" name="TextBox 8"/>
          <p:cNvSpPr txBox="1"/>
          <p:nvPr/>
        </p:nvSpPr>
        <p:spPr>
          <a:xfrm>
            <a:off x="323528" y="267494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Kiến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tạo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kiến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thức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kĩ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năng</a:t>
            </a:r>
            <a:endParaRPr lang="zh-CN" altLang="en-US" sz="2000" b="1" dirty="0">
              <a:solidFill>
                <a:srgbClr val="5B9E1C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183591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20" grpId="0" animBg="1"/>
      <p:bldP spid="15" grpId="0"/>
      <p:bldP spid="22" grpId="0" animBg="1"/>
      <p:bldP spid="18" grpId="0"/>
      <p:bldP spid="23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8"/>
          <p:cNvSpPr txBox="1"/>
          <p:nvPr/>
        </p:nvSpPr>
        <p:spPr>
          <a:xfrm>
            <a:off x="447942" y="555526"/>
            <a:ext cx="297193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3600" b="1" dirty="0" smtClean="0">
                <a:solidFill>
                  <a:srgbClr val="F70202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KHỞI ĐỘNG</a:t>
            </a:r>
            <a:endParaRPr lang="zh-CN" altLang="en-US" sz="3600" b="1" dirty="0">
              <a:solidFill>
                <a:srgbClr val="F70202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34" name="TextBox 68"/>
          <p:cNvSpPr txBox="1">
            <a:spLocks/>
          </p:cNvSpPr>
          <p:nvPr/>
        </p:nvSpPr>
        <p:spPr>
          <a:xfrm>
            <a:off x="1138972" y="2067694"/>
            <a:ext cx="2568932" cy="2213652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</a:pP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 rot="11017125">
            <a:off x="175330" y="447989"/>
            <a:ext cx="8967925" cy="423099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8"/>
          <p:cNvSpPr txBox="1"/>
          <p:nvPr/>
        </p:nvSpPr>
        <p:spPr>
          <a:xfrm>
            <a:off x="1763688" y="1707654"/>
            <a:ext cx="5256584" cy="153939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endParaRPr lang="en-US" altLang="zh-CN" sz="3600" b="1" dirty="0" smtClean="0">
              <a:solidFill>
                <a:srgbClr val="00206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  <a:sym typeface="+mn-lt"/>
            </a:endParaRPr>
          </a:p>
          <a:p>
            <a:pPr algn="ctr"/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Tết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này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nằm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giữa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thàng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tám</a:t>
            </a:r>
            <a:endParaRPr lang="en-US" altLang="zh-CN" sz="3600" b="1" dirty="0" smtClean="0">
              <a:solidFill>
                <a:srgbClr val="FF0066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  <a:sym typeface="+mn-lt"/>
            </a:endParaRPr>
          </a:p>
          <a:p>
            <a:pPr algn="ctr"/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Bánh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nướng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bánh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dẻo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đèn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lồng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ông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sao</a:t>
            </a:r>
            <a:r>
              <a:rPr lang="en-US" altLang="zh-CN" sz="3600" b="1" dirty="0" smtClean="0">
                <a:solidFill>
                  <a:srgbClr val="FF0066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.</a:t>
            </a:r>
          </a:p>
          <a:p>
            <a:pPr algn="ctr"/>
            <a:r>
              <a:rPr lang="en-US" altLang="zh-CN" sz="3200" b="1" i="1" dirty="0" err="1" smtClean="0">
                <a:solidFill>
                  <a:srgbClr val="0070C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Đó</a:t>
            </a:r>
            <a:r>
              <a:rPr lang="en-US" altLang="zh-CN" sz="3200" b="1" i="1" dirty="0" smtClean="0">
                <a:solidFill>
                  <a:srgbClr val="0070C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 smtClean="0">
                <a:solidFill>
                  <a:srgbClr val="0070C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là</a:t>
            </a:r>
            <a:r>
              <a:rPr lang="en-US" altLang="zh-CN" sz="3200" b="1" i="1" dirty="0" smtClean="0">
                <a:solidFill>
                  <a:srgbClr val="0070C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 smtClean="0">
                <a:solidFill>
                  <a:srgbClr val="0070C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ngày</a:t>
            </a:r>
            <a:r>
              <a:rPr lang="en-US" altLang="zh-CN" sz="3200" b="1" i="1" dirty="0" smtClean="0">
                <a:solidFill>
                  <a:srgbClr val="0070C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 smtClean="0">
                <a:solidFill>
                  <a:srgbClr val="0070C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Tết</a:t>
            </a:r>
            <a:r>
              <a:rPr lang="en-US" altLang="zh-CN" sz="3200" b="1" i="1" dirty="0" smtClean="0">
                <a:solidFill>
                  <a:srgbClr val="0070C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 smtClean="0">
                <a:solidFill>
                  <a:srgbClr val="0070C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gì</a:t>
            </a:r>
            <a:r>
              <a:rPr lang="en-US" altLang="zh-CN" sz="3200" b="1" i="1" dirty="0" smtClean="0">
                <a:solidFill>
                  <a:srgbClr val="0070C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?</a:t>
            </a:r>
            <a:endParaRPr lang="en-US" altLang="zh-CN" sz="3200" b="1" i="1" dirty="0" smtClean="0">
              <a:solidFill>
                <a:srgbClr val="0070C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0699" y="843558"/>
            <a:ext cx="5062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hãy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đố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943073" y="3579862"/>
            <a:ext cx="6653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Đáp</a:t>
            </a:r>
            <a:r>
              <a:rPr lang="en-US" altLang="zh-CN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án</a:t>
            </a:r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: </a:t>
            </a:r>
            <a:r>
              <a:rPr lang="en-US" altLang="zh-CN" sz="32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TẾT TRUNG THU  </a:t>
            </a:r>
            <a:endParaRPr lang="en-US" altLang="zh-CN" sz="3200" b="1" dirty="0">
              <a:solidFill>
                <a:srgbClr val="F7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  <a:sym typeface="+mn-lt"/>
            </a:endParaRPr>
          </a:p>
        </p:txBody>
      </p:sp>
      <p:grpSp>
        <p:nvGrpSpPr>
          <p:cNvPr id="12" name="组合 19"/>
          <p:cNvGrpSpPr/>
          <p:nvPr/>
        </p:nvGrpSpPr>
        <p:grpSpPr>
          <a:xfrm>
            <a:off x="0" y="3795886"/>
            <a:ext cx="9180512" cy="1350014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5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6" name="图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9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688589"/>
            <a:ext cx="1500809" cy="2341188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7" y="4089085"/>
            <a:ext cx="1610211" cy="86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" grpId="0"/>
      <p:bldP spid="13" grpId="2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83768" y="741934"/>
            <a:ext cx="3964619" cy="347266"/>
          </a:xfrm>
          <a:prstGeom prst="roundRect">
            <a:avLst>
              <a:gd name="adj" fmla="val 4622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08033" y="669925"/>
            <a:ext cx="346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Gợi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ý </a:t>
            </a:r>
            <a:r>
              <a:rPr lang="en-US" altLang="en-US" sz="2400" b="1" dirty="0" err="1">
                <a:solidFill>
                  <a:srgbClr val="F70202"/>
                </a:solidFill>
                <a:latin typeface="Times New Roman" pitchFamily="18" charset="0"/>
              </a:rPr>
              <a:t>c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ách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thực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70202"/>
                </a:solidFill>
                <a:latin typeface="Times New Roman" pitchFamily="18" charset="0"/>
              </a:rPr>
              <a:t>hiện</a:t>
            </a:r>
            <a:r>
              <a:rPr lang="en-US" altLang="en-US" sz="2400" b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endParaRPr lang="en-US" altLang="en-US" sz="2400" b="1" dirty="0">
              <a:solidFill>
                <a:srgbClr val="F70202"/>
              </a:solidFill>
              <a:latin typeface="Times New Roman" pitchFamily="18" charset="0"/>
            </a:endParaRPr>
          </a:p>
        </p:txBody>
      </p:sp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>
            <a:off x="35496" y="-49341"/>
            <a:ext cx="576064" cy="748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5" y="1131590"/>
            <a:ext cx="2143286" cy="1428304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323528" y="267494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Kiến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tạo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kiến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thức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kĩ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năng</a:t>
            </a:r>
            <a:endParaRPr lang="zh-CN" altLang="en-US" sz="2000" b="1" dirty="0">
              <a:solidFill>
                <a:srgbClr val="5B9E1C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Rectangle 26"/>
          <p:cNvSpPr/>
          <p:nvPr/>
        </p:nvSpPr>
        <p:spPr>
          <a:xfrm rot="5400000" flipV="1">
            <a:off x="7937656" y="4160215"/>
            <a:ext cx="1140156" cy="457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67744" y="3579862"/>
            <a:ext cx="2638954" cy="165824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826" l="9826" r="8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17881"/>
          <a:stretch/>
        </p:blipFill>
        <p:spPr>
          <a:xfrm>
            <a:off x="2602608" y="2349055"/>
            <a:ext cx="1867274" cy="1599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0" b="99500" l="5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93283" flipV="1">
            <a:off x="-1626350" y="3498202"/>
            <a:ext cx="930242" cy="930242"/>
          </a:xfrm>
          <a:prstGeom prst="rect">
            <a:avLst/>
          </a:prstGeom>
        </p:spPr>
      </p:pic>
      <p:sp>
        <p:nvSpPr>
          <p:cNvPr id="7" name="Curved Down Arrow 6"/>
          <p:cNvSpPr/>
          <p:nvPr/>
        </p:nvSpPr>
        <p:spPr>
          <a:xfrm>
            <a:off x="3068074" y="1752009"/>
            <a:ext cx="900882" cy="379342"/>
          </a:xfrm>
          <a:prstGeom prst="curvedDownArrow">
            <a:avLst>
              <a:gd name="adj1" fmla="val 25000"/>
              <a:gd name="adj2" fmla="val 73757"/>
              <a:gd name="adj3" fmla="val 59043"/>
            </a:avLst>
          </a:prstGeom>
          <a:solidFill>
            <a:srgbClr val="FF000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Down Arrow 30"/>
          <p:cNvSpPr/>
          <p:nvPr/>
        </p:nvSpPr>
        <p:spPr>
          <a:xfrm rot="10800000" flipH="1">
            <a:off x="5149770" y="3508431"/>
            <a:ext cx="837034" cy="422394"/>
          </a:xfrm>
          <a:prstGeom prst="curvedDownArrow">
            <a:avLst>
              <a:gd name="adj1" fmla="val 25000"/>
              <a:gd name="adj2" fmla="val 73757"/>
              <a:gd name="adj3" fmla="val 59043"/>
            </a:avLst>
          </a:prstGeom>
          <a:solidFill>
            <a:srgbClr val="FF000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826" l="9826" r="8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17881"/>
          <a:stretch/>
        </p:blipFill>
        <p:spPr>
          <a:xfrm>
            <a:off x="7073294" y="2547537"/>
            <a:ext cx="1867274" cy="159972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568287" y="2607249"/>
            <a:ext cx="1236392" cy="700887"/>
          </a:xfrm>
          <a:custGeom>
            <a:avLst/>
            <a:gdLst>
              <a:gd name="connsiteX0" fmla="*/ 0 w 1236392"/>
              <a:gd name="connsiteY0" fmla="*/ 122303 h 700887"/>
              <a:gd name="connsiteX1" fmla="*/ 232012 w 1236392"/>
              <a:gd name="connsiteY1" fmla="*/ 599975 h 700887"/>
              <a:gd name="connsiteX2" fmla="*/ 614149 w 1236392"/>
              <a:gd name="connsiteY2" fmla="*/ 695509 h 700887"/>
              <a:gd name="connsiteX3" fmla="*/ 1201003 w 1236392"/>
              <a:gd name="connsiteY3" fmla="*/ 504441 h 700887"/>
              <a:gd name="connsiteX4" fmla="*/ 1173707 w 1236392"/>
              <a:gd name="connsiteY4" fmla="*/ 40417 h 700887"/>
              <a:gd name="connsiteX5" fmla="*/ 1201003 w 1236392"/>
              <a:gd name="connsiteY5" fmla="*/ 54064 h 70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6392" h="700887">
                <a:moveTo>
                  <a:pt x="0" y="122303"/>
                </a:moveTo>
                <a:cubicBezTo>
                  <a:pt x="64827" y="313372"/>
                  <a:pt x="129654" y="504441"/>
                  <a:pt x="232012" y="599975"/>
                </a:cubicBezTo>
                <a:cubicBezTo>
                  <a:pt x="334370" y="695509"/>
                  <a:pt x="452651" y="711431"/>
                  <a:pt x="614149" y="695509"/>
                </a:cubicBezTo>
                <a:cubicBezTo>
                  <a:pt x="775647" y="679587"/>
                  <a:pt x="1107743" y="613623"/>
                  <a:pt x="1201003" y="504441"/>
                </a:cubicBezTo>
                <a:cubicBezTo>
                  <a:pt x="1294263" y="395259"/>
                  <a:pt x="1173707" y="115480"/>
                  <a:pt x="1173707" y="40417"/>
                </a:cubicBezTo>
                <a:cubicBezTo>
                  <a:pt x="1173707" y="-34646"/>
                  <a:pt x="1187355" y="9709"/>
                  <a:pt x="1201003" y="54064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826" l="9826" r="8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17881"/>
          <a:stretch/>
        </p:blipFill>
        <p:spPr>
          <a:xfrm>
            <a:off x="5196017" y="1549191"/>
            <a:ext cx="1867274" cy="1599728"/>
          </a:xfrm>
          <a:prstGeom prst="rect">
            <a:avLst/>
          </a:prstGeom>
        </p:spPr>
      </p:pic>
      <p:sp>
        <p:nvSpPr>
          <p:cNvPr id="34" name="Curved Down Arrow 33"/>
          <p:cNvSpPr/>
          <p:nvPr/>
        </p:nvSpPr>
        <p:spPr>
          <a:xfrm>
            <a:off x="7629712" y="1904409"/>
            <a:ext cx="900882" cy="379342"/>
          </a:xfrm>
          <a:prstGeom prst="curvedDownArrow">
            <a:avLst>
              <a:gd name="adj1" fmla="val 25000"/>
              <a:gd name="adj2" fmla="val 73757"/>
              <a:gd name="adj3" fmla="val 59043"/>
            </a:avLst>
          </a:prstGeom>
          <a:solidFill>
            <a:srgbClr val="FF000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6650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-0.25085 L 0.04202 -0.13206 C 0.05573 -0.10552 0.07553 -0.08793 0.09671 -0.08793 C 0.12101 -0.08793 0.14063 -0.10552 0.15435 -0.13206 L 0.21997 -0.25085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8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>
            <a:off x="251520" y="-49341"/>
            <a:ext cx="576064" cy="7488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83768" y="699542"/>
            <a:ext cx="4176464" cy="461665"/>
          </a:xfrm>
          <a:prstGeom prst="roundRect">
            <a:avLst>
              <a:gd name="adj" fmla="val 46229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843808" y="68037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70202"/>
                </a:solidFill>
                <a:latin typeface="Times New Roman" pitchFamily="18" charset="0"/>
              </a:rPr>
              <a:t>GHI NHỚ</a:t>
            </a:r>
            <a:endParaRPr lang="en-US" altLang="en-US" sz="2800" b="1" dirty="0">
              <a:solidFill>
                <a:srgbClr val="F70202"/>
              </a:solidFill>
              <a:latin typeface="Times New Roman" pitchFamily="18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539552" y="229992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Kiến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tạo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kiến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thức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kĩ</a:t>
            </a:r>
            <a:r>
              <a:rPr lang="en-US" altLang="zh-CN" sz="2000" b="1" dirty="0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5B9E1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năng</a:t>
            </a:r>
            <a:endParaRPr lang="zh-CN" altLang="en-US" sz="2000" b="1" dirty="0">
              <a:solidFill>
                <a:srgbClr val="5B9E1C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1520" y="1305224"/>
            <a:ext cx="8712968" cy="3714798"/>
          </a:xfrm>
          <a:prstGeom prst="roundRect">
            <a:avLst>
              <a:gd name="adj" fmla="val 14236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3528" y="1419036"/>
            <a:ext cx="846043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 err="1" smtClean="0">
                <a:solidFill>
                  <a:srgbClr val="F70202"/>
                </a:solidFill>
                <a:latin typeface="Times New Roman" pitchFamily="18" charset="0"/>
              </a:rPr>
              <a:t>Cách</a:t>
            </a:r>
            <a:r>
              <a:rPr lang="en-US" altLang="en-US" sz="2400" b="1" i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70202"/>
                </a:solidFill>
                <a:latin typeface="Times New Roman" pitchFamily="18" charset="0"/>
              </a:rPr>
              <a:t>làm</a:t>
            </a:r>
            <a:r>
              <a:rPr lang="en-US" altLang="en-US" sz="2400" b="1" i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70202"/>
                </a:solidFill>
                <a:latin typeface="Times New Roman" pitchFamily="18" charset="0"/>
              </a:rPr>
              <a:t>mặt</a:t>
            </a:r>
            <a:r>
              <a:rPr lang="en-US" altLang="en-US" sz="2400" b="1" i="1" dirty="0" smtClean="0">
                <a:solidFill>
                  <a:srgbClr val="F70202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70202"/>
                </a:solidFill>
                <a:latin typeface="Times New Roman" pitchFamily="18" charset="0"/>
              </a:rPr>
              <a:t>nạ</a:t>
            </a:r>
            <a:r>
              <a:rPr lang="en-US" altLang="en-US" sz="2400" b="1" i="1" dirty="0" smtClean="0">
                <a:solidFill>
                  <a:srgbClr val="F70202"/>
                </a:solidFill>
                <a:latin typeface="Times New Roman" pitchFamily="18" charset="0"/>
              </a:rPr>
              <a:t> con </a:t>
            </a:r>
            <a:r>
              <a:rPr lang="en-US" altLang="en-US" sz="2400" b="1" i="1" dirty="0" err="1" smtClean="0">
                <a:solidFill>
                  <a:srgbClr val="F70202"/>
                </a:solidFill>
                <a:latin typeface="Times New Roman" pitchFamily="18" charset="0"/>
              </a:rPr>
              <a:t>thú</a:t>
            </a:r>
            <a:r>
              <a:rPr lang="en-US" altLang="en-US" sz="2400" b="1" i="1" dirty="0" smtClean="0">
                <a:solidFill>
                  <a:srgbClr val="F70202"/>
                </a:solidFill>
                <a:latin typeface="Times New Roman" pitchFamily="18" charset="0"/>
              </a:rPr>
              <a:t>: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Gấp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hoặc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kẻ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trục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dọc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giấy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khổ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A4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hoặc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bìa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(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để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hình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bộ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phận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bằng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).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hình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mặt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vừa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với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kích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khuôn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mặt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màu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theo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ý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thích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Cắt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hình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mặt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ra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giấy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hoặc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bìa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thể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thêm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vòng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bằng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bìa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để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đội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đầu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đính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khuy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để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đeo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tay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mặt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…</a:t>
            </a:r>
            <a:endParaRPr lang="en-US" altLang="en-US" sz="2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6096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>
            <a:off x="3059832" y="555526"/>
            <a:ext cx="929596" cy="161129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645" y="2631520"/>
            <a:ext cx="1212777" cy="2341188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3059832" y="2425261"/>
            <a:ext cx="2468996" cy="362513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3200" b="1" dirty="0" smtClean="0">
                <a:solidFill>
                  <a:srgbClr val="FD8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LUYỆN TẬP – SÁNG TẠO</a:t>
            </a:r>
            <a:endParaRPr lang="zh-CN" altLang="en-US" sz="3200" b="1" dirty="0">
              <a:solidFill>
                <a:srgbClr val="FD8C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35496" y="1486685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3200" b="1" dirty="0" smtClean="0">
                <a:solidFill>
                  <a:srgbClr val="FD8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</a:t>
            </a:r>
            <a:endParaRPr lang="zh-CN" altLang="en-US" sz="3200" b="1" dirty="0">
              <a:solidFill>
                <a:srgbClr val="FD8C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9" name="图片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019000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82" y="1773795"/>
            <a:ext cx="1524408" cy="294277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83768" y="987574"/>
            <a:ext cx="5004048" cy="4866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TextBox 68"/>
          <p:cNvSpPr txBox="1">
            <a:spLocks/>
          </p:cNvSpPr>
          <p:nvPr/>
        </p:nvSpPr>
        <p:spPr>
          <a:xfrm>
            <a:off x="2483768" y="2153778"/>
            <a:ext cx="6372200" cy="329829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zh-CN" alt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9832" y="915566"/>
            <a:ext cx="3474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tham</a:t>
            </a:r>
            <a:r>
              <a:rPr lang="en-US" sz="28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khảo</a:t>
            </a:r>
            <a:endParaRPr lang="vi-VN" sz="2800" b="1" dirty="0">
              <a:solidFill>
                <a:srgbClr val="F7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323528" y="123478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. 1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Luyện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tập</a:t>
            </a:r>
            <a:r>
              <a:rPr lang="en-US" altLang="zh-CN" sz="2000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–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Thực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Hành</a:t>
            </a:r>
            <a:endParaRPr lang="zh-CN" altLang="en-US" sz="2000" b="1" dirty="0">
              <a:solidFill>
                <a:srgbClr val="FD8C1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 rot="317745">
            <a:off x="275526" y="176729"/>
            <a:ext cx="380846" cy="660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05" l="18000" r="90000">
                        <a14:backgroundMark x1="41667" y1="12500" x2="43000" y2="11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5" r="14855"/>
          <a:stretch/>
        </p:blipFill>
        <p:spPr>
          <a:xfrm>
            <a:off x="1779114" y="1535735"/>
            <a:ext cx="2165108" cy="1760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" b="99306" l="10000" r="95234">
                        <a14:foregroundMark x1="48125" y1="62639" x2="48125" y2="62639"/>
                        <a14:foregroundMark x1="70000" y1="65278" x2="70000" y2="65278"/>
                        <a14:foregroundMark x1="75938" y1="66528" x2="75938" y2="66528"/>
                        <a14:foregroundMark x1="52109" y1="73056" x2="52109" y2="73056"/>
                        <a14:foregroundMark x1="43125" y1="71944" x2="43125" y2="71944"/>
                        <a14:foregroundMark x1="40938" y1="61111" x2="40938" y2="61111"/>
                        <a14:foregroundMark x1="44375" y1="55972" x2="44375" y2="55972"/>
                        <a14:foregroundMark x1="51641" y1="60278" x2="51641" y2="60278"/>
                        <a14:foregroundMark x1="65391" y1="60278" x2="72891" y2="53333"/>
                        <a14:foregroundMark x1="76172" y1="58333" x2="74219" y2="74722"/>
                        <a14:foregroundMark x1="71094" y1="75000" x2="66094" y2="67639"/>
                        <a14:foregroundMark x1="41563" y1="60278" x2="45078" y2="73889"/>
                        <a14:foregroundMark x1="45703" y1="73056" x2="53359" y2="6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6"/>
          <a:stretch/>
        </p:blipFill>
        <p:spPr>
          <a:xfrm>
            <a:off x="1817317" y="3301114"/>
            <a:ext cx="2303396" cy="1686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64" b="100000" l="500" r="98500">
                        <a14:foregroundMark x1="9667" y1="49109" x2="5167" y2="47129"/>
                        <a14:foregroundMark x1="5167" y1="45941" x2="5167" y2="45941"/>
                        <a14:foregroundMark x1="42167" y1="76634" x2="53833" y2="80198"/>
                        <a14:foregroundMark x1="82333" y1="56436" x2="79500" y2="68119"/>
                        <a14:foregroundMark x1="83000" y1="66139" x2="83000" y2="66139"/>
                        <a14:foregroundMark x1="84000" y1="61386" x2="84000" y2="61386"/>
                        <a14:foregroundMark x1="84667" y1="56436" x2="84667" y2="56436"/>
                        <a14:foregroundMark x1="82167" y1="68515" x2="82167" y2="68515"/>
                        <a14:foregroundMark x1="79833" y1="70495" x2="79833" y2="70495"/>
                        <a14:foregroundMark x1="37500" y1="16634" x2="46333" y2="26139"/>
                        <a14:foregroundMark x1="51333" y1="26139" x2="60167" y2="14059"/>
                        <a14:backgroundMark x1="37833" y1="18218" x2="45667" y2="24158"/>
                        <a14:backgroundMark x1="51333" y1="26139" x2="56500" y2="21386"/>
                        <a14:backgroundMark x1="44167" y1="26535" x2="44167" y2="26535"/>
                        <a14:backgroundMark x1="59833" y1="20198" x2="59833" y2="20198"/>
                        <a14:backgroundMark x1="59500" y1="15248" x2="59500" y2="15248"/>
                        <a14:backgroundMark x1="39167" y1="17426" x2="42500" y2="22574"/>
                        <a14:backgroundMark x1="42500" y1="24950" x2="45000" y2="20198"/>
                        <a14:backgroundMark x1="59167" y1="18614" x2="55833" y2="14059"/>
                        <a14:backgroundMark x1="56167" y1="14059" x2="59167" y2="12871"/>
                        <a14:backgroundMark x1="9667" y1="49901" x2="19833" y2="60792"/>
                        <a14:backgroundMark x1="49333" y1="68119" x2="49667" y2="78218"/>
                        <a14:backgroundMark x1="51667" y1="77030" x2="54500" y2="83960"/>
                        <a14:backgroundMark x1="44167" y1="75446" x2="44167" y2="79010"/>
                        <a14:backgroundMark x1="45667" y1="75050" x2="48667" y2="91485"/>
                        <a14:backgroundMark x1="76833" y1="62574" x2="87000" y2="66139"/>
                        <a14:backgroundMark x1="78500" y1="67723" x2="84000" y2="75050"/>
                        <a14:backgroundMark x1="79500" y1="60792" x2="86333" y2="58812"/>
                        <a14:backgroundMark x1="81500" y1="59604" x2="88333" y2="58416"/>
                        <a14:backgroundMark x1="78833" y1="66931" x2="83333" y2="71683"/>
                        <a14:backgroundMark x1="48333" y1="71683" x2="42500" y2="85941"/>
                        <a14:backgroundMark x1="78833" y1="64158" x2="92500" y2="70891"/>
                        <a14:backgroundMark x1="35333" y1="13663" x2="50833" y2="27327"/>
                        <a14:backgroundMark x1="51167" y1="27525" x2="64500" y2="9703"/>
                        <a14:backgroundMark x1="36500" y1="16832" x2="44833" y2="23168"/>
                        <a14:backgroundMark x1="89000" y1="53663" x2="78000" y2="60396"/>
                        <a14:backgroundMark x1="46167" y1="69703" x2="39000" y2="84356"/>
                        <a14:backgroundMark x1="49167" y1="69307" x2="50333" y2="86931"/>
                        <a14:backgroundMark x1="50167" y1="71485" x2="54167" y2="89901"/>
                        <a14:backgroundMark x1="50333" y1="83366" x2="51667" y2="77426"/>
                        <a14:backgroundMark x1="50667" y1="79208" x2="50667" y2="79208"/>
                        <a14:backgroundMark x1="51167" y1="77822" x2="51167" y2="77822"/>
                        <a14:backgroundMark x1="7167" y1="43366" x2="11000" y2="53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30" y="3245181"/>
            <a:ext cx="2257238" cy="18998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0" r="100000">
                        <a14:foregroundMark x1="31667" y1="56373" x2="31667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00" y="1246431"/>
            <a:ext cx="2059647" cy="18860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10000" r="90000">
                        <a14:foregroundMark x1="38047" y1="63472" x2="38047" y2="63472"/>
                        <a14:foregroundMark x1="65000" y1="59167" x2="65000" y2="5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8" r="12902"/>
          <a:stretch/>
        </p:blipFill>
        <p:spPr>
          <a:xfrm rot="300381">
            <a:off x="4194481" y="3162436"/>
            <a:ext cx="2249892" cy="1818831"/>
          </a:xfrm>
          <a:prstGeom prst="rect">
            <a:avLst/>
          </a:prstGeom>
        </p:spPr>
      </p:pic>
      <p:pic>
        <p:nvPicPr>
          <p:cNvPr id="17" name="Picture 10" descr="1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34" b="52759" l="49359" r="99840">
                        <a14:foregroundMark x1="74199" y1="1034" x2="74199" y2="1034"/>
                        <a14:foregroundMark x1="74840" y1="4138" x2="74840" y2="4138"/>
                        <a14:foregroundMark x1="67308" y1="31034" x2="67308" y2="31034"/>
                        <a14:foregroundMark x1="63622" y1="32241" x2="63622" y2="32241"/>
                        <a14:foregroundMark x1="64423" y1="37414" x2="64423" y2="37414"/>
                        <a14:foregroundMark x1="69071" y1="36034" x2="69071" y2="36034"/>
                        <a14:foregroundMark x1="69391" y1="33621" x2="69391" y2="33621"/>
                        <a14:foregroundMark x1="66987" y1="34483" x2="66987" y2="34483"/>
                        <a14:foregroundMark x1="79487" y1="35517" x2="79487" y2="35517"/>
                        <a14:foregroundMark x1="85096" y1="33793" x2="85096" y2="33793"/>
                        <a14:foregroundMark x1="82212" y1="46379" x2="82212" y2="46379"/>
                        <a14:foregroundMark x1="64904" y1="46552" x2="64904" y2="46552"/>
                        <a14:foregroundMark x1="80609" y1="44310" x2="80609" y2="4431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8" r="2" b="46684"/>
          <a:stretch/>
        </p:blipFill>
        <p:spPr bwMode="auto">
          <a:xfrm>
            <a:off x="4047403" y="1474211"/>
            <a:ext cx="2180781" cy="170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82" y="1773795"/>
            <a:ext cx="1524408" cy="294277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83768" y="987574"/>
            <a:ext cx="5004048" cy="4866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TextBox 68"/>
          <p:cNvSpPr txBox="1">
            <a:spLocks/>
          </p:cNvSpPr>
          <p:nvPr/>
        </p:nvSpPr>
        <p:spPr>
          <a:xfrm>
            <a:off x="2483768" y="2153778"/>
            <a:ext cx="6372200" cy="329829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zh-CN" alt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9832" y="915566"/>
            <a:ext cx="3474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tham</a:t>
            </a:r>
            <a:r>
              <a:rPr lang="en-US" sz="28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khảo</a:t>
            </a:r>
            <a:endParaRPr lang="vi-VN" sz="2800" b="1" dirty="0">
              <a:solidFill>
                <a:srgbClr val="F7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323528" y="123478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. 1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Luyện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tập</a:t>
            </a:r>
            <a:r>
              <a:rPr lang="en-US" altLang="zh-CN" sz="2000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–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Thực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Hành</a:t>
            </a:r>
            <a:endParaRPr lang="zh-CN" altLang="en-US" sz="2000" b="1" dirty="0">
              <a:solidFill>
                <a:srgbClr val="FD8C1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 rot="317745">
            <a:off x="275526" y="176729"/>
            <a:ext cx="380846" cy="660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75" l="0" r="99485">
                        <a14:backgroundMark x1="12371" y1="54440" x2="13402" y2="81853"/>
                        <a14:backgroundMark x1="91753" y1="54054" x2="90722" y2="90347"/>
                        <a14:backgroundMark x1="62371" y1="18147" x2="23196" y2="15830"/>
                        <a14:backgroundMark x1="5670" y1="40541" x2="0" y2="32046"/>
                        <a14:backgroundMark x1="5155" y1="5019" x2="84536" y2="46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21" y="3053152"/>
            <a:ext cx="1936012" cy="220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2" b="97248" l="9957" r="89177">
                        <a14:foregroundMark x1="28139" y1="59174" x2="39394" y2="71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93" y="3053152"/>
            <a:ext cx="2354047" cy="22215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4" b="95361" l="9653" r="953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29" y="1388970"/>
            <a:ext cx="2492916" cy="1867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06" b="99861" l="33125" r="76016">
                        <a14:foregroundMark x1="49922" y1="50139" x2="48203" y2="50694"/>
                        <a14:foregroundMark x1="58516" y1="48611" x2="61797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21" r="25332"/>
          <a:stretch/>
        </p:blipFill>
        <p:spPr>
          <a:xfrm>
            <a:off x="3909687" y="3239341"/>
            <a:ext cx="2160394" cy="19545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99661">
                        <a14:foregroundMark x1="35424" y1="59833" x2="26441" y2="61500"/>
                        <a14:foregroundMark x1="62034" y1="60167" x2="70678" y2="6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03" y="1351973"/>
            <a:ext cx="2008878" cy="20429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018" b="89864" l="1500" r="98000">
                        <a14:foregroundMark x1="22833" y1="23002" x2="11000" y2="38986"/>
                        <a14:foregroundMark x1="35500" y1="24172" x2="41667" y2="36842"/>
                        <a14:foregroundMark x1="47667" y1="25926" x2="47667" y2="50487"/>
                        <a14:foregroundMark x1="49333" y1="36842" x2="45667" y2="47173"/>
                        <a14:foregroundMark x1="47333" y1="49903" x2="39500" y2="60234"/>
                        <a14:foregroundMark x1="34500" y1="60429" x2="25000" y2="55945"/>
                        <a14:foregroundMark x1="20167" y1="52437" x2="10667" y2="58480"/>
                        <a14:foregroundMark x1="9333" y1="62963" x2="11000" y2="68226"/>
                        <a14:foregroundMark x1="10833" y1="67836" x2="12000" y2="68031"/>
                        <a14:foregroundMark x1="45167" y1="63353" x2="55000" y2="61404"/>
                        <a14:foregroundMark x1="61000" y1="48538" x2="66000" y2="59844"/>
                        <a14:foregroundMark x1="34667" y1="47953" x2="42333" y2="61404"/>
                        <a14:foregroundMark x1="39000" y1="30604" x2="47333" y2="35867"/>
                        <a14:foregroundMark x1="33333" y1="22417" x2="30667" y2="19688"/>
                        <a14:foregroundMark x1="34667" y1="29435" x2="40167" y2="38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93" y="1230892"/>
            <a:ext cx="2400994" cy="205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1142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82" y="1773795"/>
            <a:ext cx="1524408" cy="294277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83768" y="987575"/>
            <a:ext cx="5004048" cy="4512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TextBox 68"/>
          <p:cNvSpPr txBox="1">
            <a:spLocks/>
          </p:cNvSpPr>
          <p:nvPr/>
        </p:nvSpPr>
        <p:spPr>
          <a:xfrm>
            <a:off x="2483768" y="2153778"/>
            <a:ext cx="6372200" cy="329829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zh-CN" alt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9832" y="915566"/>
            <a:ext cx="3474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tham</a:t>
            </a:r>
            <a:r>
              <a:rPr lang="en-US" sz="28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khảo</a:t>
            </a:r>
            <a:endParaRPr lang="vi-VN" sz="2800" b="1" dirty="0">
              <a:solidFill>
                <a:srgbClr val="F7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323528" y="123478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. 1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Luyện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tập</a:t>
            </a:r>
            <a:r>
              <a:rPr lang="en-US" altLang="zh-CN" sz="2000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–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Thực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Hành</a:t>
            </a:r>
            <a:endParaRPr lang="zh-CN" altLang="en-US" sz="2000" b="1" dirty="0">
              <a:solidFill>
                <a:srgbClr val="FD8C1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 rot="317745">
            <a:off x="275526" y="176729"/>
            <a:ext cx="380846" cy="660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100000" l="0" r="100000">
                        <a14:foregroundMark x1="13333" y1="12667" x2="32500" y2="30000"/>
                        <a14:foregroundMark x1="70500" y1="26500" x2="95833" y2="6333"/>
                        <a14:foregroundMark x1="69833" y1="18833" x2="91667" y2="1833"/>
                        <a14:foregroundMark x1="93333" y1="7167" x2="85333" y2="24667"/>
                        <a14:foregroundMark x1="93000" y1="12500" x2="88000" y2="26833"/>
                        <a14:foregroundMark x1="24500" y1="17833" x2="16333" y2="8833"/>
                        <a14:foregroundMark x1="12833" y1="7500" x2="19500" y2="16167"/>
                        <a14:foregroundMark x1="16000" y1="6667" x2="34333" y2="17500"/>
                        <a14:foregroundMark x1="18167" y1="29167" x2="8833" y2="14667"/>
                        <a14:foregroundMark x1="12667" y1="10333" x2="6667" y2="1333"/>
                        <a14:foregroundMark x1="32833" y1="47000" x2="41000" y2="55500"/>
                        <a14:foregroundMark x1="69167" y1="45667" x2="57667" y2="52000"/>
                        <a14:backgroundMark x1="2000" y1="11333" x2="5500" y2="25667"/>
                        <a14:backgroundMark x1="4333" y1="11667" x2="167" y2="3000"/>
                        <a14:backgroundMark x1="20000" y1="5000" x2="15000" y2="833"/>
                        <a14:backgroundMark x1="8333" y1="25000" x2="10000" y2="26333"/>
                        <a14:backgroundMark x1="8833" y1="53833" x2="15167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7" y="1671274"/>
            <a:ext cx="1573907" cy="157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77" l="9581" r="89521">
                        <a14:foregroundMark x1="31138" y1="12308" x2="20659" y2="4615"/>
                        <a14:foregroundMark x1="74251" y1="10000" x2="77844" y2="10000"/>
                        <a14:foregroundMark x1="64371" y1="30769" x2="64371" y2="30769"/>
                        <a14:foregroundMark x1="35629" y1="32692" x2="35629" y2="32692"/>
                        <a14:foregroundMark x1="25150" y1="68846" x2="36527" y2="85385"/>
                        <a14:foregroundMark x1="67066" y1="31538" x2="74251" y2="43077"/>
                        <a14:foregroundMark x1="36228" y1="25385" x2="45509" y2="43077"/>
                        <a14:foregroundMark x1="47006" y1="12692" x2="63174" y2="1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25" y="3526988"/>
            <a:ext cx="2092275" cy="1628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" r="96500">
                        <a14:foregroundMark x1="20000" y1="20500" x2="33000" y2="19500"/>
                        <a14:foregroundMark x1="73000" y1="22000" x2="81000" y2="23500"/>
                        <a14:backgroundMark x1="50000" y1="27000" x2="51000" y2="35500"/>
                        <a14:backgroundMark x1="49500" y1="54000" x2="53000" y2="62500"/>
                        <a14:backgroundMark x1="49500" y1="37000" x2="51000" y2="41500"/>
                        <a14:backgroundMark x1="50500" y1="43500" x2="51500" y2="48000"/>
                        <a14:backgroundMark x1="50500" y1="51000" x2="50500" y2="510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799">
            <a:off x="3991779" y="2967951"/>
            <a:ext cx="3024336" cy="2641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81" b="89949" l="22487" r="89949">
                        <a14:backgroundMark x1="41567" y1="27428" x2="59455" y2="2845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21226" r="18886" b="17089"/>
          <a:stretch/>
        </p:blipFill>
        <p:spPr>
          <a:xfrm>
            <a:off x="1979712" y="3399849"/>
            <a:ext cx="1935523" cy="17779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60000" l="48889" r="97778">
                        <a14:foregroundMark x1="71556" y1="36889" x2="70222" y2="49333"/>
                        <a14:foregroundMark x1="59111" y1="40444" x2="62222" y2="48000"/>
                        <a14:foregroundMark x1="56444" y1="42667" x2="57778" y2="46667"/>
                        <a14:foregroundMark x1="78222" y1="41333" x2="83556" y2="48889"/>
                        <a14:foregroundMark x1="69778" y1="53778" x2="79556" y2="49778"/>
                        <a14:foregroundMark x1="64000" y1="6222" x2="62667" y2="16889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0274"/>
          <a:stretch/>
        </p:blipFill>
        <p:spPr>
          <a:xfrm>
            <a:off x="5806489" y="1438787"/>
            <a:ext cx="1454742" cy="1737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5" b="966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40" y="1434258"/>
            <a:ext cx="2527181" cy="21198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72050" l="35000" r="64000">
                        <a14:foregroundMark x1="46800" y1="43478" x2="46200" y2="48137"/>
                        <a14:foregroundMark x1="54600" y1="42236" x2="54600" y2="4906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69" t="-1651" r="38823" b="28042"/>
          <a:stretch/>
        </p:blipFill>
        <p:spPr>
          <a:xfrm>
            <a:off x="4089849" y="1474211"/>
            <a:ext cx="1264487" cy="180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3255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55" y="2787774"/>
            <a:ext cx="2597074" cy="2597074"/>
          </a:xfrm>
          <a:prstGeom prst="rect">
            <a:avLst/>
          </a:prstGeom>
        </p:spPr>
      </p:pic>
      <p:sp>
        <p:nvSpPr>
          <p:cNvPr id="39" name="TextBox 8"/>
          <p:cNvSpPr txBox="1"/>
          <p:nvPr/>
        </p:nvSpPr>
        <p:spPr>
          <a:xfrm>
            <a:off x="472404" y="440068"/>
            <a:ext cx="297193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endParaRPr lang="en-US" altLang="zh-CN" sz="2400" b="1" dirty="0">
              <a:solidFill>
                <a:srgbClr val="79BD1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43608" y="1290632"/>
            <a:ext cx="7067876" cy="272127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03848" y="1308705"/>
            <a:ext cx="3070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Thực</a:t>
            </a:r>
            <a:r>
              <a:rPr lang="en-US" sz="48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hành</a:t>
            </a:r>
            <a:endParaRPr lang="vi-VN" sz="4800" b="1" dirty="0">
              <a:solidFill>
                <a:srgbClr val="F7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374812" y="168764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. 1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Luyện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tập</a:t>
            </a:r>
            <a:r>
              <a:rPr lang="en-US" altLang="zh-CN" sz="2000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–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Thực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Hành</a:t>
            </a:r>
            <a:endParaRPr lang="zh-CN" altLang="en-US" sz="2000" b="1" dirty="0">
              <a:solidFill>
                <a:srgbClr val="FD8C1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9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 rot="317745">
            <a:off x="283695" y="72091"/>
            <a:ext cx="485775" cy="842010"/>
          </a:xfrm>
          <a:prstGeom prst="rect">
            <a:avLst/>
          </a:prstGeom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73" y="2411699"/>
            <a:ext cx="1337901" cy="2582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9592" y="2067694"/>
            <a:ext cx="7560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vi-VN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Times New Roman" pitchFamily="18" charset="0"/>
              </a:rPr>
              <a:t>hãy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sáng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tạo</a:t>
            </a:r>
            <a:r>
              <a:rPr lang="vi-VN" sz="4400" b="1" dirty="0" smtClean="0">
                <a:solidFill>
                  <a:srgbClr val="0070C0"/>
                </a:solidFill>
                <a:latin typeface="Times New Roman" pitchFamily="18" charset="0"/>
              </a:rPr>
              <a:t> một chiếc</a:t>
            </a:r>
          </a:p>
          <a:p>
            <a:pPr algn="ctr">
              <a:defRPr/>
            </a:pPr>
            <a:r>
              <a:rPr lang="vi-VN" sz="4400" b="1" dirty="0" smtClean="0">
                <a:solidFill>
                  <a:srgbClr val="0070C0"/>
                </a:solidFill>
                <a:latin typeface="Times New Roman" pitchFamily="18" charset="0"/>
              </a:rPr>
              <a:t>mặt nạ con thú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Times New Roman" pitchFamily="18" charset="0"/>
              </a:rPr>
              <a:t>theo </a:t>
            </a:r>
            <a:r>
              <a:rPr lang="vi-VN" sz="4400" b="1" dirty="0">
                <a:solidFill>
                  <a:srgbClr val="0070C0"/>
                </a:solidFill>
                <a:latin typeface="Times New Roman" pitchFamily="18" charset="0"/>
              </a:rPr>
              <a:t>ý </a:t>
            </a:r>
            <a:r>
              <a:rPr lang="vi-VN" sz="4400" b="1" dirty="0" smtClean="0">
                <a:solidFill>
                  <a:srgbClr val="0070C0"/>
                </a:solidFill>
                <a:latin typeface="Times New Roman" pitchFamily="18" charset="0"/>
              </a:rPr>
              <a:t>thích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4508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8"/>
          <p:cNvSpPr txBox="1"/>
          <p:nvPr/>
        </p:nvSpPr>
        <p:spPr>
          <a:xfrm>
            <a:off x="472404" y="440068"/>
            <a:ext cx="297193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endParaRPr lang="en-US" altLang="zh-CN" sz="2400" b="1" dirty="0">
              <a:solidFill>
                <a:srgbClr val="79BD1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48539" y="1708021"/>
            <a:ext cx="7499925" cy="2375897"/>
          </a:xfrm>
          <a:prstGeom prst="roundRect">
            <a:avLst>
              <a:gd name="adj" fmla="val 1637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51920" y="927760"/>
            <a:ext cx="16754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 err="1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Lưu</a:t>
            </a:r>
            <a:r>
              <a:rPr lang="en-US" sz="4000" b="1" dirty="0" smtClean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ý:</a:t>
            </a:r>
            <a:endParaRPr lang="vi-VN" sz="4000" b="1" dirty="0">
              <a:solidFill>
                <a:srgbClr val="F7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374812" y="168764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. 1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Luyện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tập</a:t>
            </a:r>
            <a:r>
              <a:rPr lang="en-US" altLang="zh-CN" sz="2000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–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Thực</a:t>
            </a:r>
            <a:r>
              <a:rPr lang="en-US" altLang="zh-CN" sz="20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Hành</a:t>
            </a:r>
            <a:endParaRPr lang="zh-CN" altLang="en-US" sz="2000" b="1" dirty="0">
              <a:solidFill>
                <a:srgbClr val="FD8C1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9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 rot="317745">
            <a:off x="283695" y="72091"/>
            <a:ext cx="485775" cy="842010"/>
          </a:xfrm>
          <a:prstGeom prst="rect">
            <a:avLst/>
          </a:prstGeom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73" y="2411699"/>
            <a:ext cx="1337901" cy="2582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4" y="1635646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vi-VN" sz="2400" b="1" i="1" dirty="0" smtClean="0">
                <a:solidFill>
                  <a:srgbClr val="000099"/>
                </a:solidFill>
                <a:latin typeface="Times New Roman" pitchFamily="18" charset="0"/>
              </a:rPr>
              <a:t>Thể </a:t>
            </a:r>
            <a:r>
              <a:rPr lang="vi-VN" sz="2400" b="1" i="1" dirty="0">
                <a:solidFill>
                  <a:srgbClr val="000099"/>
                </a:solidFill>
                <a:latin typeface="Times New Roman" pitchFamily="18" charset="0"/>
              </a:rPr>
              <a:t>hiện con thú mà mình lựa chọn làm </a:t>
            </a:r>
            <a:r>
              <a:rPr lang="vi-VN" sz="2400" b="1" i="1" dirty="0" smtClean="0">
                <a:solidFill>
                  <a:srgbClr val="000099"/>
                </a:solidFill>
                <a:latin typeface="Times New Roman" pitchFamily="18" charset="0"/>
              </a:rPr>
              <a:t>mặt nạ.</a:t>
            </a:r>
            <a:endParaRPr lang="en-US" sz="2400" b="1" i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vi-VN" sz="2400" b="1" i="1" dirty="0" smtClean="0">
                <a:solidFill>
                  <a:srgbClr val="000099"/>
                </a:solidFill>
                <a:latin typeface="Times New Roman" pitchFamily="18" charset="0"/>
              </a:rPr>
              <a:t>Thể </a:t>
            </a:r>
            <a:r>
              <a:rPr lang="vi-VN" sz="2400" b="1" i="1" dirty="0">
                <a:solidFill>
                  <a:srgbClr val="000099"/>
                </a:solidFill>
                <a:latin typeface="Times New Roman" pitchFamily="18" charset="0"/>
              </a:rPr>
              <a:t>hiện tính cách đã được nhân hóa </a:t>
            </a:r>
            <a:r>
              <a:rPr lang="vi-VN" sz="2400" b="1" i="1" dirty="0" smtClean="0">
                <a:solidFill>
                  <a:srgbClr val="000099"/>
                </a:solidFill>
                <a:latin typeface="Times New Roman" pitchFamily="18" charset="0"/>
              </a:rPr>
              <a:t>của </a:t>
            </a:r>
            <a:r>
              <a:rPr lang="vi-VN" sz="2400" b="1" i="1" dirty="0">
                <a:solidFill>
                  <a:srgbClr val="000099"/>
                </a:solidFill>
                <a:latin typeface="Times New Roman" pitchFamily="18" charset="0"/>
              </a:rPr>
              <a:t>con thú </a:t>
            </a:r>
            <a:r>
              <a:rPr lang="vi-VN" sz="2400" b="1" i="1" dirty="0" smtClean="0">
                <a:solidFill>
                  <a:srgbClr val="000099"/>
                </a:solidFill>
                <a:latin typeface="Times New Roman" pitchFamily="18" charset="0"/>
              </a:rPr>
              <a:t>đó.</a:t>
            </a:r>
            <a:endParaRPr lang="en-US" sz="2400" b="1" i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vi-VN" sz="2400" b="1" i="1" dirty="0" smtClean="0">
                <a:solidFill>
                  <a:srgbClr val="000099"/>
                </a:solidFill>
                <a:latin typeface="Times New Roman" pitchFamily="18" charset="0"/>
              </a:rPr>
              <a:t>Tạo </a:t>
            </a:r>
            <a:r>
              <a:rPr lang="vi-VN" sz="2400" b="1" i="1" dirty="0">
                <a:solidFill>
                  <a:srgbClr val="000099"/>
                </a:solidFill>
                <a:latin typeface="Times New Roman" pitchFamily="18" charset="0"/>
              </a:rPr>
              <a:t>hình mặt nạ vừa với khuôn mặt. Vị </a:t>
            </a:r>
            <a:r>
              <a:rPr lang="vi-VN" sz="2400" b="1" i="1" dirty="0" smtClean="0">
                <a:solidFill>
                  <a:srgbClr val="000099"/>
                </a:solidFill>
                <a:latin typeface="Times New Roman" pitchFamily="18" charset="0"/>
              </a:rPr>
              <a:t>trí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vi-VN" sz="2400" b="1" i="1" dirty="0" smtClean="0">
                <a:solidFill>
                  <a:srgbClr val="000099"/>
                </a:solidFill>
                <a:latin typeface="Times New Roman" pitchFamily="18" charset="0"/>
              </a:rPr>
              <a:t>hai </a:t>
            </a:r>
            <a:r>
              <a:rPr lang="vi-VN" sz="2400" b="1" i="1" dirty="0">
                <a:solidFill>
                  <a:srgbClr val="000099"/>
                </a:solidFill>
                <a:latin typeface="Times New Roman" pitchFamily="18" charset="0"/>
              </a:rPr>
              <a:t>mắt trên mặt nạ vừa với vị trí của </a:t>
            </a:r>
            <a:r>
              <a:rPr lang="vi-VN" sz="2400" b="1" i="1" dirty="0" smtClean="0">
                <a:solidFill>
                  <a:srgbClr val="000099"/>
                </a:solidFill>
                <a:latin typeface="Times New Roman" pitchFamily="18" charset="0"/>
              </a:rPr>
              <a:t>người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vi-VN" sz="2400" b="1" i="1" dirty="0" smtClean="0">
                <a:solidFill>
                  <a:srgbClr val="000099"/>
                </a:solidFill>
                <a:latin typeface="Times New Roman" pitchFamily="18" charset="0"/>
              </a:rPr>
              <a:t>sử dụng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</a:rPr>
              <a:t>.</a:t>
            </a:r>
            <a:endParaRPr lang="en-US" sz="2000" b="1" i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87" y="2895969"/>
            <a:ext cx="2597074" cy="259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6166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3150201"/>
            <a:ext cx="9144000" cy="2008136"/>
            <a:chOff x="0" y="3163016"/>
            <a:chExt cx="9144000" cy="200813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sp>
        <p:nvSpPr>
          <p:cNvPr id="14" name="TextBox 8"/>
          <p:cNvSpPr txBox="1"/>
          <p:nvPr/>
        </p:nvSpPr>
        <p:spPr>
          <a:xfrm>
            <a:off x="1103799" y="2246216"/>
            <a:ext cx="3456384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4000" b="1" dirty="0" smtClean="0">
                <a:solidFill>
                  <a:srgbClr val="00A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</a:t>
            </a:r>
            <a:endParaRPr lang="zh-CN" altLang="en-US" sz="4000" b="1" dirty="0">
              <a:solidFill>
                <a:srgbClr val="00A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3491880" y="3038304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endParaRPr lang="en-US" altLang="zh-CN" sz="4000" b="1" dirty="0">
              <a:solidFill>
                <a:srgbClr val="00A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r>
              <a:rPr lang="en-US" altLang="zh-CN" sz="4000" b="1" dirty="0" smtClean="0">
                <a:solidFill>
                  <a:srgbClr val="00A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PHÂN TÍCH- ĐÁNH GIÁ</a:t>
            </a:r>
            <a:endParaRPr lang="zh-CN" altLang="en-US" sz="4000" b="1" dirty="0">
              <a:solidFill>
                <a:srgbClr val="00A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 r="2491" b="56581"/>
          <a:stretch/>
        </p:blipFill>
        <p:spPr>
          <a:xfrm>
            <a:off x="4528130" y="1165848"/>
            <a:ext cx="1239460" cy="1611298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03362"/>
            <a:ext cx="2687050" cy="16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919" y="1714244"/>
            <a:ext cx="1707502" cy="329622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29508" y="1775306"/>
            <a:ext cx="6480720" cy="30286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28" name="TextBox 68"/>
          <p:cNvSpPr txBox="1">
            <a:spLocks/>
          </p:cNvSpPr>
          <p:nvPr/>
        </p:nvSpPr>
        <p:spPr>
          <a:xfrm>
            <a:off x="2483768" y="1923678"/>
            <a:ext cx="6048672" cy="2074156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defRPr/>
            </a:pP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+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Mặt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nạ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dùng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dịp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nào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  <a:p>
            <a:pPr>
              <a:defRPr/>
            </a:pPr>
            <a:r>
              <a:rPr lang="vi-VN" sz="2800" b="1" i="1" dirty="0" smtClean="0">
                <a:solidFill>
                  <a:srgbClr val="000099"/>
                </a:solidFill>
                <a:latin typeface="Times New Roman" pitchFamily="18" charset="0"/>
              </a:rPr>
              <a:t>+ </a:t>
            </a: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</a:rPr>
              <a:t>Mặt nạ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vi-VN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</a:rPr>
              <a:t>đã thể hiện được đặc điểm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vi-VN" sz="2800" b="1" i="1" dirty="0" smtClean="0">
                <a:solidFill>
                  <a:srgbClr val="000099"/>
                </a:solidFill>
                <a:latin typeface="Times New Roman" pitchFamily="18" charset="0"/>
              </a:rPr>
              <a:t>con </a:t>
            </a: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</a:rPr>
              <a:t>vật chưa</a:t>
            </a:r>
            <a:r>
              <a:rPr lang="vi-VN" sz="2800" b="1" i="1" dirty="0" smtClean="0">
                <a:solidFill>
                  <a:srgbClr val="000099"/>
                </a:solidFill>
                <a:latin typeface="Times New Roman" pitchFamily="18" charset="0"/>
              </a:rPr>
              <a:t>?</a:t>
            </a:r>
            <a:endParaRPr lang="vi-VN" sz="2800" b="1" i="1" dirty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</a:rPr>
              <a:t>+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Sản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vi-VN" sz="2800" b="1" i="1" dirty="0" smtClean="0">
                <a:solidFill>
                  <a:srgbClr val="000099"/>
                </a:solidFill>
                <a:latin typeface="Times New Roman" pitchFamily="18" charset="0"/>
              </a:rPr>
              <a:t>phẩm </a:t>
            </a: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</a:rPr>
              <a:t>được trang </a:t>
            </a:r>
            <a:r>
              <a:rPr lang="vi-VN" sz="2800" b="1" i="1" dirty="0" smtClean="0">
                <a:solidFill>
                  <a:srgbClr val="000099"/>
                </a:solidFill>
                <a:latin typeface="Times New Roman" pitchFamily="18" charset="0"/>
              </a:rPr>
              <a:t>trí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bằng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đường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nét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màu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sắc</a:t>
            </a:r>
            <a:r>
              <a:rPr lang="vi-VN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</a:rPr>
              <a:t>như thế nào?</a:t>
            </a:r>
          </a:p>
          <a:p>
            <a:r>
              <a:rPr lang="zh-CN" alt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zh-CN" alt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734852" y="550581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800" b="1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Phân</a:t>
            </a:r>
            <a:r>
              <a:rPr lang="en-US" altLang="zh-CN" sz="2800" b="1" dirty="0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tích</a:t>
            </a:r>
            <a:r>
              <a:rPr lang="en-US" altLang="zh-CN" sz="2800" b="1" dirty="0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đánh</a:t>
            </a:r>
            <a:r>
              <a:rPr lang="en-US" altLang="zh-CN" sz="2800" b="1" dirty="0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giá</a:t>
            </a:r>
            <a:endParaRPr lang="zh-CN" altLang="en-US" sz="28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09" y="3689759"/>
            <a:ext cx="1535614" cy="1535614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 r="2491" b="56581"/>
          <a:stretch/>
        </p:blipFill>
        <p:spPr>
          <a:xfrm>
            <a:off x="243210" y="225602"/>
            <a:ext cx="815511" cy="10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484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41" y="282866"/>
            <a:ext cx="1695928" cy="20567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30" y="-117562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347" y="-115539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121838"/>
            <a:ext cx="2632288" cy="15467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1" y="3155903"/>
            <a:ext cx="2208615" cy="1988922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1043608" y="1958233"/>
            <a:ext cx="6840760" cy="12615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6600" b="1" dirty="0" smtClean="0">
                <a:ln w="50800">
                  <a:solidFill>
                    <a:schemeClr val="bg1"/>
                  </a:solidFill>
                </a:ln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青鸟华光简胖头鱼" panose="02010604000101010101" pitchFamily="2" charset="-122"/>
              </a:rPr>
              <a:t>MẶT NẠ CON THÚ </a:t>
            </a:r>
            <a:r>
              <a:rPr lang="en-US" altLang="zh-CN" sz="5400" b="1" dirty="0" err="1" smtClean="0">
                <a:ln w="50800">
                  <a:solidFill>
                    <a:schemeClr val="bg1"/>
                  </a:solidFill>
                </a:ln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青鸟华光简胖头鱼" panose="02010604000101010101" pitchFamily="2" charset="-122"/>
              </a:rPr>
              <a:t>Tiết</a:t>
            </a:r>
            <a:r>
              <a:rPr lang="en-US" altLang="zh-CN" sz="5400" b="1" dirty="0" smtClean="0">
                <a:ln w="50800">
                  <a:solidFill>
                    <a:schemeClr val="bg1"/>
                  </a:solidFill>
                </a:ln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青鸟华光简胖头鱼" panose="02010604000101010101" pitchFamily="2" charset="-122"/>
              </a:rPr>
              <a:t> 1</a:t>
            </a:r>
            <a:endParaRPr lang="zh-CN" altLang="en-US" sz="6600" b="1" dirty="0">
              <a:ln w="50800">
                <a:solidFill>
                  <a:schemeClr val="bg1"/>
                </a:solidFill>
              </a:ln>
              <a:solidFill>
                <a:srgbClr val="F7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青鸟华光简胖头鱼" panose="0201060400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" y="264246"/>
            <a:ext cx="1519617" cy="1264751"/>
          </a:xfrm>
          <a:prstGeom prst="rect">
            <a:avLst/>
          </a:prstGeom>
        </p:spPr>
      </p:pic>
      <p:sp>
        <p:nvSpPr>
          <p:cNvPr id="6" name="TextBox 71"/>
          <p:cNvSpPr txBox="1"/>
          <p:nvPr/>
        </p:nvSpPr>
        <p:spPr>
          <a:xfrm>
            <a:off x="2555776" y="989315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800" b="1" spc="50" dirty="0" smtClean="0">
                <a:ln w="11430"/>
                <a:solidFill>
                  <a:srgbClr val="3FA9F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CHỦ ĐỀ 2</a:t>
            </a:r>
            <a:endParaRPr lang="zh-CN" altLang="en-US" sz="4800" b="1" spc="50" dirty="0">
              <a:ln w="11430"/>
              <a:solidFill>
                <a:srgbClr val="3FA9F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8" name="TextBox 71"/>
          <p:cNvSpPr txBox="1"/>
          <p:nvPr/>
        </p:nvSpPr>
        <p:spPr>
          <a:xfrm>
            <a:off x="1043608" y="72956"/>
            <a:ext cx="7312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PHÒNG GIÁO DỤC VÀ ĐÀO TẠO QUẬN LONG BIÊN</a:t>
            </a:r>
            <a:endParaRPr lang="zh-CN" altLang="en-US" sz="16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" t="46323" r="79151" b="10258"/>
          <a:stretch/>
        </p:blipFill>
        <p:spPr>
          <a:xfrm>
            <a:off x="3812163" y="1059582"/>
            <a:ext cx="1210917" cy="1574193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251520" y="1918733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4000" b="1" dirty="0" smtClean="0">
                <a:solidFill>
                  <a:srgbClr val="FDB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 </a:t>
            </a:r>
            <a:endParaRPr lang="zh-CN" altLang="en-US" sz="4000" b="1" dirty="0">
              <a:solidFill>
                <a:srgbClr val="FDB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3183124" y="2571750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VẬN DỤNG- PHÁT TRIỂN</a:t>
            </a:r>
            <a:endParaRPr lang="zh-CN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3" name="组合 9"/>
          <p:cNvGrpSpPr/>
          <p:nvPr/>
        </p:nvGrpSpPr>
        <p:grpSpPr>
          <a:xfrm>
            <a:off x="0" y="3150201"/>
            <a:ext cx="9144000" cy="2008136"/>
            <a:chOff x="0" y="3163016"/>
            <a:chExt cx="9144000" cy="2008136"/>
          </a:xfrm>
        </p:grpSpPr>
        <p:pic>
          <p:nvPicPr>
            <p:cNvPr id="24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25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26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3" y="3296775"/>
            <a:ext cx="1821280" cy="178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30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" t="46323" r="79151" b="10258"/>
          <a:stretch/>
        </p:blipFill>
        <p:spPr>
          <a:xfrm>
            <a:off x="0" y="195485"/>
            <a:ext cx="698259" cy="787097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395536" y="257557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Vận</a:t>
            </a:r>
            <a:r>
              <a:rPr lang="en-US" altLang="zh-CN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phát</a:t>
            </a:r>
            <a:r>
              <a:rPr lang="en-US" altLang="zh-CN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triển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3" name="组合 9"/>
          <p:cNvGrpSpPr/>
          <p:nvPr/>
        </p:nvGrpSpPr>
        <p:grpSpPr>
          <a:xfrm>
            <a:off x="0" y="3719639"/>
            <a:ext cx="9144000" cy="1438698"/>
            <a:chOff x="0" y="3163016"/>
            <a:chExt cx="9144000" cy="2008136"/>
          </a:xfrm>
        </p:grpSpPr>
        <p:pic>
          <p:nvPicPr>
            <p:cNvPr id="24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25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26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1215163" y="1059582"/>
            <a:ext cx="7389285" cy="30286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0" name="TextBox 68"/>
          <p:cNvSpPr txBox="1">
            <a:spLocks/>
          </p:cNvSpPr>
          <p:nvPr/>
        </p:nvSpPr>
        <p:spPr>
          <a:xfrm>
            <a:off x="1331640" y="1275606"/>
            <a:ext cx="6840760" cy="2074156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hãy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chiếc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mặt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nạ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để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dành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tặng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người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thân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chia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sẻ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hình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ảnh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đẹp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cho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thầy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cô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giáo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nhé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!</a:t>
            </a:r>
            <a:endParaRPr lang="en-US" altLang="zh-CN" sz="2800" dirty="0">
              <a:solidFill>
                <a:srgbClr val="FF000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Chuẩn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bị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đồ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dùng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cho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học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sau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: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Giấy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bìa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giấy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thủ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công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kéo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hồ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dán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,…</a:t>
            </a:r>
            <a:endParaRPr lang="zh-CN" altLang="en-US" sz="2800" dirty="0">
              <a:solidFill>
                <a:srgbClr val="FF000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41" y="3666340"/>
            <a:ext cx="1450101" cy="142166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3" y="2754000"/>
            <a:ext cx="1224135" cy="23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114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41" y="282866"/>
            <a:ext cx="1695928" cy="20567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30" y="-117562"/>
            <a:ext cx="3754340" cy="12403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347" y="-115539"/>
            <a:ext cx="5615608" cy="178409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95" y="3216177"/>
            <a:ext cx="2471743" cy="14524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2" y="3163016"/>
            <a:ext cx="2200716" cy="19818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" y="514911"/>
            <a:ext cx="1809340" cy="1505882"/>
          </a:xfrm>
          <a:prstGeom prst="rect">
            <a:avLst/>
          </a:prstGeom>
        </p:spPr>
      </p:pic>
      <p:sp>
        <p:nvSpPr>
          <p:cNvPr id="22" name="矩形 1"/>
          <p:cNvSpPr/>
          <p:nvPr/>
        </p:nvSpPr>
        <p:spPr>
          <a:xfrm>
            <a:off x="1898104" y="1203598"/>
            <a:ext cx="5410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6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zh-CN" sz="6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zh-CN" sz="6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altLang="zh-CN" sz="6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6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altLang="zh-CN" sz="6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zh-CN" sz="6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6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endParaRPr lang="zh-CN" altLang="en-US" sz="6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p:transition spd="slow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100+ hình nền đẹp làm slide - hinhanhsieudep.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b="15811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839766"/>
            <a:ext cx="1373164" cy="12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bia-mau-dac-biet-dep-3459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4"/>
          <a:stretch/>
        </p:blipFill>
        <p:spPr bwMode="auto">
          <a:xfrm>
            <a:off x="2787442" y="3355715"/>
            <a:ext cx="2570162" cy="180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44" y="1965669"/>
            <a:ext cx="2130751" cy="165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4080">
            <a:off x="5562469" y="3722322"/>
            <a:ext cx="788903" cy="12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 descr="https://bitex.com.vn/vnt_upload/product/05_2018/SK-BX5N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5" b="21849"/>
          <a:stretch/>
        </p:blipFill>
        <p:spPr bwMode="auto">
          <a:xfrm>
            <a:off x="6386945" y="52803"/>
            <a:ext cx="2149770" cy="164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57" y="895749"/>
            <a:ext cx="2420468" cy="16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2907" r="16553" b="4817"/>
          <a:stretch>
            <a:fillRect/>
          </a:stretch>
        </p:blipFill>
        <p:spPr bwMode="auto">
          <a:xfrm>
            <a:off x="3976648" y="1131590"/>
            <a:ext cx="1817141" cy="21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8"/>
          <p:cNvSpPr txBox="1">
            <a:spLocks noChangeArrowheads="1"/>
          </p:cNvSpPr>
          <p:nvPr/>
        </p:nvSpPr>
        <p:spPr bwMode="auto">
          <a:xfrm>
            <a:off x="2494384" y="272654"/>
            <a:ext cx="373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Chuẩn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bị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đồ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dùng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930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3" y="3732454"/>
            <a:ext cx="4217820" cy="14386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6177"/>
            <a:ext cx="9120366" cy="19273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7854"/>
            <a:ext cx="9144000" cy="163766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92796" y="-27652"/>
            <a:ext cx="8271692" cy="5171152"/>
            <a:chOff x="8584764" y="-2342149"/>
            <a:chExt cx="6335253" cy="457774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4764" y="-2342149"/>
              <a:ext cx="5496395" cy="4241800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8956698" y="-1301368"/>
              <a:ext cx="4772840" cy="28083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95218" y="305196"/>
              <a:ext cx="1624799" cy="1930400"/>
            </a:xfrm>
            <a:prstGeom prst="rect">
              <a:avLst/>
            </a:prstGeom>
          </p:spPr>
        </p:pic>
      </p:grpSp>
      <p:sp>
        <p:nvSpPr>
          <p:cNvPr id="32" name="TextBox 7"/>
          <p:cNvSpPr txBox="1"/>
          <p:nvPr/>
        </p:nvSpPr>
        <p:spPr>
          <a:xfrm>
            <a:off x="3244466" y="1131590"/>
            <a:ext cx="1973979" cy="461034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altLang="zh-CN" sz="2400" b="1" dirty="0" smtClean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MỤC TIÊU</a:t>
            </a:r>
            <a:endParaRPr lang="zh-CN" altLang="en-US" sz="24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1228242" y="1419622"/>
            <a:ext cx="6181884" cy="8100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altLang="zh-CN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endParaRPr lang="zh-CN" altLang="en-US" sz="1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8"/>
          <p:cNvSpPr txBox="1">
            <a:spLocks/>
          </p:cNvSpPr>
          <p:nvPr/>
        </p:nvSpPr>
        <p:spPr>
          <a:xfrm>
            <a:off x="1228242" y="2283718"/>
            <a:ext cx="6048672" cy="8100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8"/>
          <p:cNvSpPr txBox="1">
            <a:spLocks/>
          </p:cNvSpPr>
          <p:nvPr/>
        </p:nvSpPr>
        <p:spPr>
          <a:xfrm>
            <a:off x="1187624" y="3147814"/>
            <a:ext cx="5616624" cy="8100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thiệu,chia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291830"/>
            <a:ext cx="3024336" cy="14947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4185314" y="743473"/>
            <a:ext cx="889212" cy="1611298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539552" y="1814168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4000" b="1" dirty="0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</a:t>
            </a:r>
            <a:endParaRPr lang="en-US" altLang="zh-CN" sz="4000" b="1" dirty="0">
              <a:solidFill>
                <a:srgbClr val="F7020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5076056" y="2571750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5400" b="1" dirty="0" smtClean="0">
                <a:solidFill>
                  <a:srgbClr val="F70202"/>
                </a:solidFill>
                <a:cs typeface="+mn-ea"/>
                <a:sym typeface="+mn-lt"/>
              </a:rPr>
              <a:t>KHÁM PHÁ</a:t>
            </a:r>
            <a:endParaRPr lang="en-US" altLang="zh-CN" sz="5400" b="1" dirty="0">
              <a:solidFill>
                <a:srgbClr val="F70202"/>
              </a:solidFill>
              <a:cs typeface="+mn-ea"/>
              <a:sym typeface="+mn-lt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645" y="2631520"/>
            <a:ext cx="1212777" cy="23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7"/>
          <p:cNvSpPr>
            <a:spLocks/>
          </p:cNvSpPr>
          <p:nvPr/>
        </p:nvSpPr>
        <p:spPr bwMode="auto">
          <a:xfrm>
            <a:off x="411814" y="3795886"/>
            <a:ext cx="3296090" cy="10897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/>
          <a:p>
            <a:endParaRPr lang="vi-VN" alt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: Shape 9"/>
          <p:cNvSpPr>
            <a:spLocks/>
          </p:cNvSpPr>
          <p:nvPr/>
        </p:nvSpPr>
        <p:spPr bwMode="auto">
          <a:xfrm>
            <a:off x="467544" y="2211710"/>
            <a:ext cx="3179934" cy="79865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endParaRPr lang="vi-VN" alt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: Shape 7"/>
          <p:cNvSpPr>
            <a:spLocks/>
          </p:cNvSpPr>
          <p:nvPr/>
        </p:nvSpPr>
        <p:spPr bwMode="auto">
          <a:xfrm>
            <a:off x="467544" y="1491630"/>
            <a:ext cx="2851664" cy="10897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endParaRPr lang="vi-VN" alt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1560" y="779014"/>
            <a:ext cx="7632848" cy="3808960"/>
            <a:chOff x="323528" y="915566"/>
            <a:chExt cx="3549798" cy="2540124"/>
          </a:xfrm>
        </p:grpSpPr>
        <p:grpSp>
          <p:nvGrpSpPr>
            <p:cNvPr id="6" name="Group 5"/>
            <p:cNvGrpSpPr/>
            <p:nvPr/>
          </p:nvGrpSpPr>
          <p:grpSpPr>
            <a:xfrm>
              <a:off x="2699792" y="915566"/>
              <a:ext cx="1173534" cy="2540124"/>
              <a:chOff x="3344974" y="865150"/>
              <a:chExt cx="1587065" cy="26429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11512" r="98984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586"/>
              <a:stretch/>
            </p:blipFill>
            <p:spPr>
              <a:xfrm>
                <a:off x="3344974" y="865150"/>
                <a:ext cx="1587065" cy="2642989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11512" r="98984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59" t="50000" r="5459" b="8976"/>
              <a:stretch/>
            </p:blipFill>
            <p:spPr>
              <a:xfrm>
                <a:off x="3344975" y="2217878"/>
                <a:ext cx="1446279" cy="1202829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1512" r="98984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9" r="32327" b="6411"/>
            <a:stretch/>
          </p:blipFill>
          <p:spPr>
            <a:xfrm>
              <a:off x="323528" y="915566"/>
              <a:ext cx="2310490" cy="2495261"/>
            </a:xfrm>
            <a:prstGeom prst="rect">
              <a:avLst/>
            </a:prstGeom>
          </p:spPr>
        </p:pic>
      </p:grpSp>
      <p:sp>
        <p:nvSpPr>
          <p:cNvPr id="30" name="Freeform: Shape 9"/>
          <p:cNvSpPr>
            <a:spLocks/>
          </p:cNvSpPr>
          <p:nvPr/>
        </p:nvSpPr>
        <p:spPr bwMode="auto">
          <a:xfrm>
            <a:off x="467544" y="3003798"/>
            <a:ext cx="2996476" cy="13144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endParaRPr lang="vi-VN" alt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4486349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2.1</a:t>
            </a: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212274" y="42035"/>
            <a:ext cx="510539" cy="925123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467544" y="590032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Khám</a:t>
            </a:r>
            <a:r>
              <a:rPr lang="en-US" altLang="zh-CN" sz="2400" b="1" dirty="0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phá</a:t>
            </a:r>
            <a:endParaRPr lang="zh-CN" altLang="en-US" sz="2400" b="1" dirty="0">
              <a:solidFill>
                <a:srgbClr val="F7020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732769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029822"/>
            <a:ext cx="3543249" cy="42035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Freeform: Shape 7"/>
          <p:cNvSpPr>
            <a:spLocks/>
          </p:cNvSpPr>
          <p:nvPr/>
        </p:nvSpPr>
        <p:spPr bwMode="auto">
          <a:xfrm>
            <a:off x="411814" y="3795886"/>
            <a:ext cx="3296090" cy="10897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/>
          <a:p>
            <a:endParaRPr lang="vi-VN" alt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: Shape 9"/>
          <p:cNvSpPr>
            <a:spLocks/>
          </p:cNvSpPr>
          <p:nvPr/>
        </p:nvSpPr>
        <p:spPr bwMode="auto">
          <a:xfrm>
            <a:off x="467544" y="2211710"/>
            <a:ext cx="3179934" cy="79865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endParaRPr lang="vi-VN" alt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: Shape 9"/>
          <p:cNvSpPr>
            <a:spLocks/>
          </p:cNvSpPr>
          <p:nvPr/>
        </p:nvSpPr>
        <p:spPr bwMode="auto">
          <a:xfrm>
            <a:off x="184208" y="2427734"/>
            <a:ext cx="3091648" cy="26331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vi-VN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 hình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vi-VN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mặt nạ của con </a:t>
            </a: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vi-VN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17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endParaRPr lang="en-US" altLang="en-US" sz="17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endParaRPr lang="en-US" altLang="en-US" sz="17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tai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endParaRPr lang="en-US" altLang="en-US" sz="17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en-US" sz="17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altLang="en-US" sz="17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17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vi-VN" alt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vi-VN" alt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vi-VN" alt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vi-VN" alt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07006" y="0"/>
            <a:ext cx="4395221" cy="2036521"/>
            <a:chOff x="321319" y="915566"/>
            <a:chExt cx="3552007" cy="2540124"/>
          </a:xfrm>
        </p:grpSpPr>
        <p:grpSp>
          <p:nvGrpSpPr>
            <p:cNvPr id="6" name="Group 5"/>
            <p:cNvGrpSpPr/>
            <p:nvPr/>
          </p:nvGrpSpPr>
          <p:grpSpPr>
            <a:xfrm>
              <a:off x="2699792" y="915566"/>
              <a:ext cx="1173534" cy="2540124"/>
              <a:chOff x="3344974" y="865150"/>
              <a:chExt cx="1587065" cy="26429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11512" r="98984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586"/>
              <a:stretch/>
            </p:blipFill>
            <p:spPr>
              <a:xfrm>
                <a:off x="3344974" y="865150"/>
                <a:ext cx="1587065" cy="2642989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11512" r="98984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59" t="50000" r="5459" b="8976"/>
              <a:stretch/>
            </p:blipFill>
            <p:spPr>
              <a:xfrm>
                <a:off x="3344975" y="2217878"/>
                <a:ext cx="1446279" cy="1202829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1512" r="98984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9" r="32327" b="6411"/>
            <a:stretch/>
          </p:blipFill>
          <p:spPr>
            <a:xfrm>
              <a:off x="321319" y="915566"/>
              <a:ext cx="2310490" cy="2495261"/>
            </a:xfrm>
            <a:prstGeom prst="rect">
              <a:avLst/>
            </a:prstGeom>
          </p:spPr>
        </p:pic>
      </p:grpSp>
      <p:sp>
        <p:nvSpPr>
          <p:cNvPr id="30" name="Freeform: Shape 9"/>
          <p:cNvSpPr>
            <a:spLocks/>
          </p:cNvSpPr>
          <p:nvPr/>
        </p:nvSpPr>
        <p:spPr bwMode="auto">
          <a:xfrm>
            <a:off x="467544" y="3003798"/>
            <a:ext cx="2996476" cy="13144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endParaRPr lang="vi-VN" alt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03462" y="2283718"/>
            <a:ext cx="5605042" cy="2783165"/>
          </a:xfrm>
          <a:prstGeom prst="roundRect">
            <a:avLst>
              <a:gd name="adj" fmla="val 9311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9"/>
          <p:cNvSpPr>
            <a:spLocks/>
          </p:cNvSpPr>
          <p:nvPr/>
        </p:nvSpPr>
        <p:spPr bwMode="auto">
          <a:xfrm>
            <a:off x="3575470" y="2067694"/>
            <a:ext cx="5461026" cy="34563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thể </a:t>
            </a:r>
            <a:r>
              <a:rPr lang="vi-VN" altLang="en-US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che nửa hoặc cả khuôn mặt người </a:t>
            </a:r>
            <a:r>
              <a:rPr lang="vi-VN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tai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altLang="en-US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altLang="en-US" b="1" dirty="0" smtClean="0">
              <a:solidFill>
                <a:srgbClr val="F7020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altLang="en-US" b="1" dirty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altLang="en-US" b="1" dirty="0" smtClean="0">
                <a:solidFill>
                  <a:srgbClr val="F7020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85750" indent="-285750">
              <a:buFontTx/>
              <a:buChar char="-"/>
            </a:pPr>
            <a:endParaRPr lang="vi-VN" altLang="en-US" b="1" dirty="0">
              <a:solidFill>
                <a:srgbClr val="F7020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vi-V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212274" y="-20538"/>
            <a:ext cx="510539" cy="925123"/>
          </a:xfrm>
          <a:prstGeom prst="rect">
            <a:avLst/>
          </a:prstGeom>
        </p:spPr>
      </p:pic>
      <p:sp>
        <p:nvSpPr>
          <p:cNvPr id="21" name="TextBox 8"/>
          <p:cNvSpPr txBox="1"/>
          <p:nvPr/>
        </p:nvSpPr>
        <p:spPr>
          <a:xfrm>
            <a:off x="467544" y="527459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Khám</a:t>
            </a:r>
            <a:r>
              <a:rPr lang="en-US" altLang="zh-CN" sz="2400" b="1" dirty="0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phá</a:t>
            </a:r>
            <a:endParaRPr lang="zh-CN" altLang="en-US" sz="2400" b="1" dirty="0">
              <a:solidFill>
                <a:srgbClr val="F7020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475656" y="933345"/>
            <a:ext cx="6120680" cy="2803888"/>
            <a:chOff x="323528" y="915566"/>
            <a:chExt cx="3549798" cy="2540124"/>
          </a:xfrm>
        </p:grpSpPr>
        <p:grpSp>
          <p:nvGrpSpPr>
            <p:cNvPr id="22" name="Group 21"/>
            <p:cNvGrpSpPr/>
            <p:nvPr/>
          </p:nvGrpSpPr>
          <p:grpSpPr>
            <a:xfrm>
              <a:off x="2699792" y="915566"/>
              <a:ext cx="1173534" cy="2540124"/>
              <a:chOff x="3344974" y="865150"/>
              <a:chExt cx="1587065" cy="264298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11512" r="98984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586"/>
              <a:stretch/>
            </p:blipFill>
            <p:spPr>
              <a:xfrm>
                <a:off x="3344974" y="865150"/>
                <a:ext cx="1587065" cy="2642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11512" r="98984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59" t="50000" r="5459" b="8976"/>
              <a:stretch/>
            </p:blipFill>
            <p:spPr>
              <a:xfrm>
                <a:off x="3344975" y="2217878"/>
                <a:ext cx="1446279" cy="1202829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1512" r="98984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9" r="32327" b="6411"/>
            <a:stretch/>
          </p:blipFill>
          <p:spPr>
            <a:xfrm>
              <a:off x="323528" y="915566"/>
              <a:ext cx="2310490" cy="2495261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179512" y="3737233"/>
            <a:ext cx="8856984" cy="12827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737233"/>
            <a:ext cx="88204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Mặt</a:t>
            </a:r>
            <a:r>
              <a:rPr lang="en-US" sz="2000" b="1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nạ</a:t>
            </a:r>
            <a:r>
              <a:rPr lang="en-US" sz="2000" b="1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con </a:t>
            </a:r>
            <a:r>
              <a:rPr lang="en-US" sz="2000" b="1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thú</a:t>
            </a:r>
            <a:r>
              <a:rPr lang="en-US" sz="2000" b="1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thường</a:t>
            </a:r>
            <a:r>
              <a:rPr lang="en-US" sz="2000" b="1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dùng</a:t>
            </a:r>
            <a:r>
              <a:rPr lang="en-US" sz="2000" b="1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khi</a:t>
            </a:r>
            <a:r>
              <a:rPr lang="en-US" sz="2000" b="1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nào</a:t>
            </a:r>
            <a:r>
              <a:rPr lang="en-US" sz="2000" b="1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lễ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Tết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Tết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trung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thu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Tết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cổ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truyền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,…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bữa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tiệc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hoặc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lễ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lễ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hóa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rgbClr val="F7020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,…) </a:t>
            </a:r>
          </a:p>
        </p:txBody>
      </p:sp>
      <p:pic>
        <p:nvPicPr>
          <p:cNvPr id="12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212274" y="42035"/>
            <a:ext cx="510539" cy="925123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467544" y="590032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Khám</a:t>
            </a:r>
            <a:r>
              <a:rPr lang="en-US" altLang="zh-CN" sz="2400" b="1" dirty="0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phá</a:t>
            </a:r>
            <a:endParaRPr lang="zh-CN" altLang="en-US" sz="2400" b="1" dirty="0">
              <a:solidFill>
                <a:srgbClr val="F7020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809671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5611</TotalTime>
  <Words>1221</Words>
  <Application>Microsoft Office PowerPoint</Application>
  <PresentationFormat>On-screen Show (16:9)</PresentationFormat>
  <Paragraphs>155</Paragraphs>
  <Slides>32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aaaaa</cp:lastModifiedBy>
  <cp:revision>376</cp:revision>
  <dcterms:created xsi:type="dcterms:W3CDTF">2015-12-11T17:46:17Z</dcterms:created>
  <dcterms:modified xsi:type="dcterms:W3CDTF">2021-09-10T03:20:30Z</dcterms:modified>
</cp:coreProperties>
</file>