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7" r:id="rId2"/>
    <p:sldId id="272" r:id="rId3"/>
    <p:sldId id="258" r:id="rId4"/>
    <p:sldId id="259" r:id="rId5"/>
    <p:sldId id="260" r:id="rId6"/>
    <p:sldId id="261" r:id="rId7"/>
    <p:sldId id="269" r:id="rId8"/>
    <p:sldId id="270" r:id="rId9"/>
    <p:sldId id="263" r:id="rId10"/>
    <p:sldId id="273" r:id="rId11"/>
    <p:sldId id="271" r:id="rId12"/>
    <p:sldId id="274" r:id="rId13"/>
    <p:sldId id="266" r:id="rId14"/>
    <p:sldId id="268"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FD574-7862-4520-B172-F24979E96918}" type="datetimeFigureOut">
              <a:rPr lang="en-US" smtClean="0"/>
              <a:pPr/>
              <a:t>4/15/2021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C406C-91D5-4EDE-992C-C1D4B69DA67F}" type="slidenum">
              <a:rPr lang="en-US" smtClean="0"/>
              <a:pPr/>
              <a:t>‹#›</a:t>
            </a:fld>
            <a:endParaRPr lang="en-US"/>
          </a:p>
        </p:txBody>
      </p:sp>
    </p:spTree>
    <p:extLst>
      <p:ext uri="{BB962C8B-B14F-4D97-AF65-F5344CB8AC3E}">
        <p14:creationId xmlns:p14="http://schemas.microsoft.com/office/powerpoint/2010/main" val="15154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C406C-91D5-4EDE-992C-C1D4B69DA67F}" type="slidenum">
              <a:rPr lang="en-US" smtClean="0"/>
              <a:pPr/>
              <a:t>4</a:t>
            </a:fld>
            <a:endParaRPr lang="en-US"/>
          </a:p>
        </p:txBody>
      </p:sp>
    </p:spTree>
    <p:extLst>
      <p:ext uri="{BB962C8B-B14F-4D97-AF65-F5344CB8AC3E}">
        <p14:creationId xmlns:p14="http://schemas.microsoft.com/office/powerpoint/2010/main" val="363873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562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08980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3437585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vi-VN"/>
          </a:p>
        </p:txBody>
      </p:sp>
      <p:sp>
        <p:nvSpPr>
          <p:cNvPr id="3" name="Table Placeholder 2"/>
          <p:cNvSpPr>
            <a:spLocks noGrp="1"/>
          </p:cNvSpPr>
          <p:nvPr>
            <p:ph type="tbl" idx="1"/>
          </p:nvPr>
        </p:nvSpPr>
        <p:spPr>
          <a:xfrm>
            <a:off x="838200" y="2362200"/>
            <a:ext cx="7693025" cy="3724275"/>
          </a:xfrm>
        </p:spPr>
        <p:txBody>
          <a:bodyPr/>
          <a:lstStyle/>
          <a:p>
            <a:endParaRPr lang="vi-VN"/>
          </a:p>
        </p:txBody>
      </p:sp>
      <p:sp>
        <p:nvSpPr>
          <p:cNvPr id="4" name="Date Placeholder 3"/>
          <p:cNvSpPr>
            <a:spLocks noGrp="1"/>
          </p:cNvSpPr>
          <p:nvPr>
            <p:ph type="dt" sz="half" idx="10"/>
          </p:nvPr>
        </p:nvSpPr>
        <p:spPr>
          <a:xfrm>
            <a:off x="2438400" y="6248400"/>
            <a:ext cx="2130425" cy="474663"/>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5791200" y="6248400"/>
            <a:ext cx="2897188" cy="474663"/>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84138" y="6242050"/>
            <a:ext cx="587375" cy="488950"/>
          </a:xfrm>
        </p:spPr>
        <p:txBody>
          <a:bodyPr/>
          <a:lstStyle>
            <a:lvl1pPr>
              <a:defRPr/>
            </a:lvl1pPr>
          </a:lstStyle>
          <a:p>
            <a:fld id="{16DF3A4F-6BB0-4960-8B31-90C9C6827AE4}" type="slidenum">
              <a:rPr lang="en-US">
                <a:solidFill>
                  <a:srgbClr val="6699FF"/>
                </a:solidFill>
              </a:rPr>
              <a:pPr/>
              <a:t>‹#›</a:t>
            </a:fld>
            <a:endParaRPr lang="en-US">
              <a:solidFill>
                <a:srgbClr val="6699FF"/>
              </a:solidFill>
            </a:endParaRPr>
          </a:p>
        </p:txBody>
      </p:sp>
    </p:spTree>
    <p:extLst>
      <p:ext uri="{BB962C8B-B14F-4D97-AF65-F5344CB8AC3E}">
        <p14:creationId xmlns:p14="http://schemas.microsoft.com/office/powerpoint/2010/main" val="25901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49842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pPr/>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29848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283C7-8853-4EA7-AAA6-E886EEF589F0}" type="datetimeFigureOut">
              <a:rPr lang="en-US" smtClean="0"/>
              <a:pPr/>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83254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283C7-8853-4EA7-AAA6-E886EEF589F0}" type="datetimeFigureOut">
              <a:rPr lang="en-US" smtClean="0"/>
              <a:pPr/>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87739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283C7-8853-4EA7-AAA6-E886EEF589F0}" type="datetimeFigureOut">
              <a:rPr lang="en-US" smtClean="0"/>
              <a:pPr/>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59372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pPr/>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99653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310387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418596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pPr/>
              <a:t>4/15/2021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pPr/>
              <a:t>‹#›</a:t>
            </a:fld>
            <a:endParaRPr lang="en-US"/>
          </a:p>
        </p:txBody>
      </p:sp>
    </p:spTree>
    <p:extLst>
      <p:ext uri="{BB962C8B-B14F-4D97-AF65-F5344CB8AC3E}">
        <p14:creationId xmlns:p14="http://schemas.microsoft.com/office/powerpoint/2010/main" val="1888630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7"/>
          <p:cNvSpPr txBox="1">
            <a:spLocks noChangeArrowheads="1"/>
          </p:cNvSpPr>
          <p:nvPr/>
        </p:nvSpPr>
        <p:spPr bwMode="auto">
          <a:xfrm>
            <a:off x="6705600" y="2278063"/>
            <a:ext cx="1371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u="sng">
              <a:latin typeface="VNI-Times" pitchFamily="2" charset="0"/>
            </a:endParaRPr>
          </a:p>
        </p:txBody>
      </p:sp>
      <p:sp>
        <p:nvSpPr>
          <p:cNvPr id="5" name="Text Box 80"/>
          <p:cNvSpPr txBox="1">
            <a:spLocks noChangeArrowheads="1"/>
          </p:cNvSpPr>
          <p:nvPr/>
        </p:nvSpPr>
        <p:spPr bwMode="auto">
          <a:xfrm>
            <a:off x="1524000" y="3657600"/>
            <a:ext cx="20574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sp>
        <p:nvSpPr>
          <p:cNvPr id="6" name="Text Box 83"/>
          <p:cNvSpPr txBox="1">
            <a:spLocks noChangeArrowheads="1"/>
          </p:cNvSpPr>
          <p:nvPr/>
        </p:nvSpPr>
        <p:spPr bwMode="auto">
          <a:xfrm>
            <a:off x="3124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pic>
        <p:nvPicPr>
          <p:cNvPr id="7" name="Picture 86"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3" y="2195513"/>
            <a:ext cx="4164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7"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313"/>
            <a:ext cx="403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8"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348163"/>
            <a:ext cx="40513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1"/>
          <p:cNvSpPr txBox="1">
            <a:spLocks noChangeArrowheads="1"/>
          </p:cNvSpPr>
          <p:nvPr/>
        </p:nvSpPr>
        <p:spPr bwMode="auto">
          <a:xfrm>
            <a:off x="4876800" y="3352800"/>
            <a:ext cx="34290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1" name="Text Box 92"/>
          <p:cNvSpPr txBox="1">
            <a:spLocks noChangeArrowheads="1"/>
          </p:cNvSpPr>
          <p:nvPr/>
        </p:nvSpPr>
        <p:spPr bwMode="auto">
          <a:xfrm>
            <a:off x="4267200" y="3657600"/>
            <a:ext cx="40386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2" name="Text Box 103"/>
          <p:cNvSpPr txBox="1">
            <a:spLocks noChangeArrowheads="1"/>
          </p:cNvSpPr>
          <p:nvPr/>
        </p:nvSpPr>
        <p:spPr bwMode="auto">
          <a:xfrm>
            <a:off x="3952981" y="813375"/>
            <a:ext cx="1363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u="sng" smtClean="0">
                <a:latin typeface="Times New Roman" pitchFamily="18" charset="0"/>
              </a:rPr>
              <a:t>TOÁN</a:t>
            </a:r>
            <a:endParaRPr lang="vi-VN" sz="3200" b="1" u="sng" dirty="0">
              <a:latin typeface="Times New Roman" pitchFamily="18" charset="0"/>
            </a:endParaRPr>
          </a:p>
        </p:txBody>
      </p:sp>
    </p:spTree>
    <p:extLst>
      <p:ext uri="{BB962C8B-B14F-4D97-AF65-F5344CB8AC3E}">
        <p14:creationId xmlns:p14="http://schemas.microsoft.com/office/powerpoint/2010/main" val="2579091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a:xfrm>
            <a:off x="152400" y="533400"/>
            <a:ext cx="8610600" cy="1143000"/>
          </a:xfrm>
        </p:spPr>
        <p:txBody>
          <a:bodyPr>
            <a:normAutofit fontScale="90000"/>
          </a:bodyPr>
          <a:lstStyle/>
          <a:p>
            <a:pPr>
              <a:lnSpc>
                <a:spcPct val="150000"/>
              </a:lnSpc>
            </a:pPr>
            <a:r>
              <a:rPr lang="en-US" sz="2800" b="1" u="sng" smtClean="0">
                <a:latin typeface="Times New Roman" pitchFamily="18" charset="0"/>
                <a:cs typeface="Times New Roman" pitchFamily="18" charset="0"/>
              </a:rPr>
              <a:t>Bài 2:</a:t>
            </a:r>
            <a:r>
              <a:rPr lang="en-US" sz="2800" b="1" smtClean="0">
                <a:latin typeface="Times New Roman" pitchFamily="18" charset="0"/>
                <a:cs typeface="Times New Roman" pitchFamily="18" charset="0"/>
              </a:rPr>
              <a:t>  </a:t>
            </a:r>
            <a:r>
              <a:rPr lang="en-US" sz="2700" b="1" smtClean="0">
                <a:latin typeface="Times New Roman" pitchFamily="18" charset="0"/>
                <a:cs typeface="Times New Roman" pitchFamily="18" charset="0"/>
              </a:rPr>
              <a:t>Mẹ mua cho Lan một </a:t>
            </a:r>
            <a:r>
              <a:rPr lang="en-US" sz="2700" b="1" smtClean="0">
                <a:solidFill>
                  <a:srgbClr val="FF0000"/>
                </a:solidFill>
                <a:latin typeface="Times New Roman" pitchFamily="18" charset="0"/>
                <a:cs typeface="Times New Roman" pitchFamily="18" charset="0"/>
              </a:rPr>
              <a:t>chiếc cặp giá 15 000 đồng </a:t>
            </a:r>
            <a:r>
              <a:rPr lang="en-US" sz="2700" b="1" smtClean="0">
                <a:latin typeface="Times New Roman" pitchFamily="18" charset="0"/>
                <a:cs typeface="Times New Roman" pitchFamily="18" charset="0"/>
              </a:rPr>
              <a:t>và một </a:t>
            </a:r>
            <a:r>
              <a:rPr lang="en-US" sz="2700" b="1" smtClean="0">
                <a:solidFill>
                  <a:srgbClr val="FF0000"/>
                </a:solidFill>
                <a:latin typeface="Times New Roman" pitchFamily="18" charset="0"/>
                <a:cs typeface="Times New Roman" pitchFamily="18" charset="0"/>
              </a:rPr>
              <a:t>bộ quần áo mùa hè giá 25 000 đồng</a:t>
            </a:r>
            <a:r>
              <a:rPr lang="en-US" sz="2700" b="1" smtClean="0">
                <a:latin typeface="Times New Roman" pitchFamily="18" charset="0"/>
                <a:cs typeface="Times New Roman" pitchFamily="18" charset="0"/>
              </a:rPr>
              <a:t>. Mẹ đưa cho cô bán hàng </a:t>
            </a:r>
            <a:br>
              <a:rPr lang="en-US" sz="2700" b="1" smtClean="0">
                <a:latin typeface="Times New Roman" pitchFamily="18" charset="0"/>
                <a:cs typeface="Times New Roman" pitchFamily="18" charset="0"/>
              </a:rPr>
            </a:br>
            <a:r>
              <a:rPr lang="en-US" sz="2700" b="1" smtClean="0">
                <a:solidFill>
                  <a:srgbClr val="FF0000"/>
                </a:solidFill>
                <a:latin typeface="Times New Roman" pitchFamily="18" charset="0"/>
                <a:cs typeface="Times New Roman" pitchFamily="18" charset="0"/>
              </a:rPr>
              <a:t>50 000 đồng</a:t>
            </a:r>
            <a:r>
              <a:rPr lang="en-US" sz="2700" b="1" smtClean="0">
                <a:latin typeface="Times New Roman" pitchFamily="18" charset="0"/>
                <a:cs typeface="Times New Roman" pitchFamily="18" charset="0"/>
              </a:rPr>
              <a:t>. Hỏi cô bán hàng phải </a:t>
            </a:r>
            <a:r>
              <a:rPr lang="en-US" sz="2700" b="1" smtClean="0">
                <a:solidFill>
                  <a:srgbClr val="FF0000"/>
                </a:solidFill>
                <a:latin typeface="Times New Roman" pitchFamily="18" charset="0"/>
                <a:cs typeface="Times New Roman" pitchFamily="18" charset="0"/>
              </a:rPr>
              <a:t>trả lại </a:t>
            </a:r>
            <a:r>
              <a:rPr lang="en-US" sz="2700" b="1" smtClean="0">
                <a:latin typeface="Times New Roman" pitchFamily="18" charset="0"/>
                <a:cs typeface="Times New Roman" pitchFamily="18" charset="0"/>
              </a:rPr>
              <a:t>mẹ bao nhiêu tiền? </a:t>
            </a:r>
            <a:endParaRPr lang="en-US" sz="2800" b="1">
              <a:latin typeface="Times New Roman" pitchFamily="18" charset="0"/>
              <a:cs typeface="Times New Roman" pitchFamily="18" charset="0"/>
            </a:endParaRPr>
          </a:p>
        </p:txBody>
      </p:sp>
      <p:sp>
        <p:nvSpPr>
          <p:cNvPr id="28675" name="Rectangle 3"/>
          <p:cNvSpPr>
            <a:spLocks noGrp="1" noChangeArrowheads="1"/>
          </p:cNvSpPr>
          <p:nvPr>
            <p:ph idx="1"/>
          </p:nvPr>
        </p:nvSpPr>
        <p:spPr>
          <a:xfrm>
            <a:off x="457200" y="2027237"/>
            <a:ext cx="8229600" cy="4525963"/>
          </a:xfrm>
        </p:spPr>
        <p:txBody>
          <a:bodyPr/>
          <a:lstStyle/>
          <a:p>
            <a:pPr marL="0" indent="0" algn="ctr">
              <a:buNone/>
            </a:pPr>
            <a:r>
              <a:rPr lang="en-US" sz="2800" u="sng" smtClean="0">
                <a:latin typeface="Times New Roman" pitchFamily="18" charset="0"/>
                <a:cs typeface="Times New Roman" pitchFamily="18" charset="0"/>
              </a:rPr>
              <a:t>Bài </a:t>
            </a:r>
            <a:r>
              <a:rPr lang="en-US" sz="2800" u="sng">
                <a:latin typeface="Times New Roman" pitchFamily="18" charset="0"/>
                <a:cs typeface="Times New Roman" pitchFamily="18" charset="0"/>
              </a:rPr>
              <a:t>giải</a:t>
            </a:r>
            <a:r>
              <a:rPr lang="en-US" sz="2800">
                <a:latin typeface="Times New Roman" pitchFamily="18" charset="0"/>
                <a:cs typeface="Times New Roman" pitchFamily="18" charset="0"/>
              </a:rPr>
              <a:t> </a:t>
            </a:r>
          </a:p>
          <a:p>
            <a:pPr>
              <a:buFont typeface="Wingdings" pitchFamily="2" charset="2"/>
              <a:buNone/>
            </a:pPr>
            <a:r>
              <a:rPr lang="en-US" sz="2400" b="1">
                <a:latin typeface="Times New Roman" pitchFamily="18" charset="0"/>
                <a:cs typeface="Times New Roman" pitchFamily="18" charset="0"/>
              </a:rPr>
              <a:t>Số tiền mẹ </a:t>
            </a:r>
            <a:r>
              <a:rPr lang="en-US" sz="2400" b="1">
                <a:solidFill>
                  <a:srgbClr val="CC0000"/>
                </a:solidFill>
                <a:latin typeface="Times New Roman" pitchFamily="18" charset="0"/>
                <a:cs typeface="Times New Roman" pitchFamily="18" charset="0"/>
              </a:rPr>
              <a:t>trả</a:t>
            </a:r>
            <a:r>
              <a:rPr lang="en-US" sz="2400" b="1">
                <a:latin typeface="Times New Roman" pitchFamily="18" charset="0"/>
                <a:cs typeface="Times New Roman" pitchFamily="18" charset="0"/>
              </a:rPr>
              <a:t> để mua chiếc cặp và bộ quần áo là ;</a:t>
            </a:r>
          </a:p>
          <a:p>
            <a:pPr algn="ctr">
              <a:buFont typeface="Wingdings" pitchFamily="2" charset="2"/>
              <a:buNone/>
            </a:pPr>
            <a:r>
              <a:rPr lang="en-US" sz="2400" b="1">
                <a:latin typeface="Times New Roman" pitchFamily="18" charset="0"/>
                <a:cs typeface="Times New Roman" pitchFamily="18" charset="0"/>
              </a:rPr>
              <a:t>15000 + 25000 = 40 000 (đồng)</a:t>
            </a:r>
          </a:p>
          <a:p>
            <a:pPr>
              <a:buFont typeface="Wingdings" pitchFamily="2" charset="2"/>
              <a:buNone/>
            </a:pPr>
            <a:r>
              <a:rPr lang="en-US" sz="2400" b="1">
                <a:latin typeface="Times New Roman" pitchFamily="18" charset="0"/>
                <a:cs typeface="Times New Roman" pitchFamily="18" charset="0"/>
              </a:rPr>
              <a:t>Cô bán hàng </a:t>
            </a:r>
            <a:r>
              <a:rPr lang="en-US" sz="2400" b="1">
                <a:solidFill>
                  <a:srgbClr val="CC0000"/>
                </a:solidFill>
                <a:latin typeface="Times New Roman" pitchFamily="18" charset="0"/>
                <a:cs typeface="Times New Roman" pitchFamily="18" charset="0"/>
              </a:rPr>
              <a:t>phải trả lại cho mẹ</a:t>
            </a:r>
            <a:r>
              <a:rPr lang="en-US" sz="2400" b="1">
                <a:latin typeface="Times New Roman" pitchFamily="18" charset="0"/>
                <a:cs typeface="Times New Roman" pitchFamily="18" charset="0"/>
              </a:rPr>
              <a:t> số tiền là</a:t>
            </a:r>
            <a:r>
              <a:rPr lang="en-US" b="1">
                <a:latin typeface="Times New Roman" pitchFamily="18" charset="0"/>
                <a:cs typeface="Times New Roman" pitchFamily="18" charset="0"/>
              </a:rPr>
              <a:t> :</a:t>
            </a:r>
          </a:p>
          <a:p>
            <a:pPr algn="ctr">
              <a:buFont typeface="Wingdings" pitchFamily="2" charset="2"/>
              <a:buNone/>
            </a:pPr>
            <a:r>
              <a:rPr lang="en-US" sz="2400" b="1">
                <a:latin typeface="Times New Roman" pitchFamily="18" charset="0"/>
                <a:cs typeface="Times New Roman" pitchFamily="18" charset="0"/>
              </a:rPr>
              <a:t>50000 – 40000 = 10000 (đồng)</a:t>
            </a:r>
          </a:p>
          <a:p>
            <a:pPr algn="ctr">
              <a:buFont typeface="Wingdings" pitchFamily="2" charset="2"/>
              <a:buNone/>
            </a:pPr>
            <a:r>
              <a:rPr lang="en-US" sz="2400" b="1" i="1">
                <a:latin typeface="Times New Roman" pitchFamily="18" charset="0"/>
                <a:cs typeface="Times New Roman" pitchFamily="18" charset="0"/>
              </a:rPr>
              <a:t> </a:t>
            </a:r>
            <a:r>
              <a:rPr lang="en-US" sz="2400" b="1" i="1" smtClean="0">
                <a:latin typeface="Times New Roman" pitchFamily="18" charset="0"/>
                <a:cs typeface="Times New Roman" pitchFamily="18" charset="0"/>
              </a:rPr>
              <a:t>                               </a:t>
            </a:r>
            <a:r>
              <a:rPr lang="en-US" sz="2400" b="1" i="1" u="sng" smtClean="0">
                <a:latin typeface="Times New Roman" pitchFamily="18" charset="0"/>
                <a:cs typeface="Times New Roman" pitchFamily="18" charset="0"/>
              </a:rPr>
              <a:t>Đáp </a:t>
            </a:r>
            <a:r>
              <a:rPr lang="en-US" sz="2400" b="1" i="1" u="sng">
                <a:latin typeface="Times New Roman" pitchFamily="18" charset="0"/>
                <a:cs typeface="Times New Roman" pitchFamily="18" charset="0"/>
              </a:rPr>
              <a:t>số</a:t>
            </a:r>
            <a:r>
              <a:rPr lang="en-US" sz="2400" b="1">
                <a:latin typeface="Times New Roman" pitchFamily="18" charset="0"/>
                <a:cs typeface="Times New Roman" pitchFamily="18" charset="0"/>
              </a:rPr>
              <a:t>: 10000 đồng</a:t>
            </a:r>
          </a:p>
        </p:txBody>
      </p:sp>
    </p:spTree>
    <p:extLst>
      <p:ext uri="{BB962C8B-B14F-4D97-AF65-F5344CB8AC3E}">
        <p14:creationId xmlns:p14="http://schemas.microsoft.com/office/powerpoint/2010/main" val="150486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edge">
                                      <p:cBhvr>
                                        <p:cTn id="7" dur="20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edge">
                                      <p:cBhvr>
                                        <p:cTn id="12" dur="20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edge">
                                      <p:cBhvr>
                                        <p:cTn id="17" dur="20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edge">
                                      <p:cBhvr>
                                        <p:cTn id="22" dur="2000"/>
                                        <p:tgtEl>
                                          <p:spTgt spid="286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wedge">
                                      <p:cBhvr>
                                        <p:cTn id="27" dur="2000"/>
                                        <p:tgtEl>
                                          <p:spTgt spid="286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wedge">
                                      <p:cBhvr>
                                        <p:cTn id="32" dur="20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328" y="381000"/>
            <a:ext cx="8458201" cy="954107"/>
          </a:xfrm>
          <a:prstGeom prst="rect">
            <a:avLst/>
          </a:prstGeom>
          <a:noFill/>
        </p:spPr>
        <p:txBody>
          <a:bodyPr wrap="square" rtlCol="0">
            <a:spAutoFit/>
          </a:bodyPr>
          <a:lstStyle/>
          <a:p>
            <a:pPr algn="just"/>
            <a:r>
              <a:rPr lang="en-US" sz="2800" b="1" u="sng" dirty="0" err="1" smtClean="0">
                <a:latin typeface="Times New Roman" pitchFamily="18" charset="0"/>
                <a:cs typeface="Times New Roman" pitchFamily="18" charset="0"/>
              </a:rPr>
              <a:t>Bài</a:t>
            </a:r>
            <a:r>
              <a:rPr lang="en-US" sz="2800" b="1" u="sng" dirty="0" smtClean="0">
                <a:latin typeface="Times New Roman" pitchFamily="18" charset="0"/>
                <a:cs typeface="Times New Roman" pitchFamily="18" charset="0"/>
              </a:rPr>
              <a:t> 3:</a:t>
            </a:r>
            <a:r>
              <a:rPr lang="en-US" sz="2800" b="1" dirty="0" smtClean="0">
                <a:solidFill>
                  <a:srgbClr val="CC0000"/>
                </a:solidFill>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Mỗi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cuốn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vở</a:t>
            </a:r>
            <a:r>
              <a:rPr lang="en-US" sz="2800" b="1" i="1" dirty="0" smtClean="0">
                <a:latin typeface="Times New Roman" pitchFamily="18" charset="0"/>
                <a:cs typeface="Times New Roman" pitchFamily="18" charset="0"/>
              </a:rPr>
              <a:t> </a:t>
            </a:r>
            <a:r>
              <a:rPr lang="en-US" sz="2800" b="1" i="1" err="1" smtClean="0">
                <a:latin typeface="Times New Roman" pitchFamily="18" charset="0"/>
                <a:cs typeface="Times New Roman" pitchFamily="18" charset="0"/>
              </a:rPr>
              <a:t>giá</a:t>
            </a:r>
            <a:r>
              <a:rPr lang="en-US" sz="2800" b="1" i="1" smtClean="0">
                <a:latin typeface="Times New Roman" pitchFamily="18" charset="0"/>
                <a:cs typeface="Times New Roman" pitchFamily="18" charset="0"/>
              </a:rPr>
              <a:t> </a:t>
            </a:r>
            <a:r>
              <a:rPr lang="en-US" sz="2800" b="1" i="1" smtClean="0">
                <a:latin typeface="Times New Roman" pitchFamily="18" charset="0"/>
                <a:cs typeface="Times New Roman" pitchFamily="18" charset="0"/>
              </a:rPr>
              <a:t>4 000 </a:t>
            </a:r>
            <a:r>
              <a:rPr lang="en-US" sz="2800" b="1" i="1" dirty="0" err="1" smtClean="0">
                <a:latin typeface="Times New Roman" pitchFamily="18" charset="0"/>
                <a:cs typeface="Times New Roman" pitchFamily="18" charset="0"/>
              </a:rPr>
              <a:t>đồng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Viết</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số</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tiền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thích</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hợp</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vào</a:t>
            </a:r>
            <a:r>
              <a:rPr lang="en-US" sz="2800" b="1" i="1" dirty="0" smtClean="0">
                <a:latin typeface="Times New Roman" pitchFamily="18" charset="0"/>
                <a:cs typeface="Times New Roman" pitchFamily="18" charset="0"/>
              </a:rPr>
              <a:t> ô </a:t>
            </a:r>
            <a:r>
              <a:rPr lang="en-US" sz="2800" b="1" i="1" dirty="0" err="1" smtClean="0">
                <a:latin typeface="Times New Roman" pitchFamily="18" charset="0"/>
                <a:cs typeface="Times New Roman" pitchFamily="18" charset="0"/>
              </a:rPr>
              <a:t>trống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trong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bảng</a:t>
            </a:r>
            <a:r>
              <a:rPr lang="en-US" sz="2800" b="1" i="1" dirty="0" smtClean="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54887096"/>
              </p:ext>
            </p:extLst>
          </p:nvPr>
        </p:nvGraphicFramePr>
        <p:xfrm>
          <a:off x="685800" y="1524000"/>
          <a:ext cx="8001001" cy="1447800"/>
        </p:xfrm>
        <a:graphic>
          <a:graphicData uri="http://schemas.openxmlformats.org/drawingml/2006/table">
            <a:tbl>
              <a:tblPr firstRow="1" bandRow="1">
                <a:tableStyleId>{5C22544A-7EE6-4342-B048-85BDC9FD1C3A}</a:tableStyleId>
              </a:tblPr>
              <a:tblGrid>
                <a:gridCol w="1760220"/>
                <a:gridCol w="1545527"/>
                <a:gridCol w="1574864"/>
                <a:gridCol w="1520190"/>
                <a:gridCol w="1600200"/>
              </a:tblGrid>
              <a:tr h="762000">
                <a:tc>
                  <a:txBody>
                    <a:bodyPr/>
                    <a:lstStyle/>
                    <a:p>
                      <a:pPr algn="ctr">
                        <a:lnSpc>
                          <a:spcPct val="150000"/>
                        </a:lnSpc>
                      </a:pPr>
                      <a:r>
                        <a:rPr lang="en-US" sz="2400" dirty="0" err="1" smtClean="0">
                          <a:solidFill>
                            <a:schemeClr val="tx1"/>
                          </a:solidFill>
                          <a:latin typeface="Times New Roman" pitchFamily="18" charset="0"/>
                          <a:cs typeface="Times New Roman" pitchFamily="18" charset="0"/>
                        </a:rPr>
                        <a:t>Số</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tiền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400" dirty="0" smtClean="0">
                          <a:solidFill>
                            <a:schemeClr val="tx1"/>
                          </a:solidFill>
                          <a:latin typeface="Times New Roman" pitchFamily="18" charset="0"/>
                          <a:cs typeface="Times New Roman" pitchFamily="18" charset="0"/>
                        </a:rPr>
                        <a:t>1 </a:t>
                      </a:r>
                      <a:r>
                        <a:rPr lang="en-US" sz="2400" dirty="0" err="1" smtClean="0">
                          <a:solidFill>
                            <a:schemeClr val="tx1"/>
                          </a:solidFill>
                          <a:latin typeface="Times New Roman" pitchFamily="18" charset="0"/>
                          <a:cs typeface="Times New Roman" pitchFamily="18" charset="0"/>
                        </a:rPr>
                        <a:t>cuốn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400" smtClean="0">
                          <a:solidFill>
                            <a:schemeClr val="tx1"/>
                          </a:solidFill>
                          <a:latin typeface="Times New Roman" pitchFamily="18" charset="0"/>
                          <a:cs typeface="Times New Roman" pitchFamily="18" charset="0"/>
                        </a:rPr>
                        <a:t>2 cuốn</a:t>
                      </a:r>
                      <a:endParaRPr lang="en-US" sz="24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400" smtClean="0">
                          <a:solidFill>
                            <a:schemeClr val="tx1"/>
                          </a:solidFill>
                          <a:latin typeface="Times New Roman" pitchFamily="18" charset="0"/>
                          <a:cs typeface="Times New Roman" pitchFamily="18" charset="0"/>
                        </a:rPr>
                        <a:t>3 cuốn</a:t>
                      </a:r>
                      <a:endParaRPr lang="en-US" sz="24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400" smtClean="0">
                          <a:solidFill>
                            <a:schemeClr val="tx1"/>
                          </a:solidFill>
                          <a:latin typeface="Times New Roman" pitchFamily="18" charset="0"/>
                          <a:cs typeface="Times New Roman" pitchFamily="18" charset="0"/>
                        </a:rPr>
                        <a:t>4 cuốn</a:t>
                      </a:r>
                      <a:endParaRPr lang="en-US" sz="24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pPr algn="ctr">
                        <a:lnSpc>
                          <a:spcPct val="150000"/>
                        </a:lnSpc>
                      </a:pPr>
                      <a:r>
                        <a:rPr lang="en-US" sz="2400" b="1" smtClean="0">
                          <a:latin typeface="Times New Roman" pitchFamily="18" charset="0"/>
                          <a:cs typeface="Times New Roman" pitchFamily="18" charset="0"/>
                        </a:rPr>
                        <a:t>Thành</a:t>
                      </a:r>
                      <a:r>
                        <a:rPr lang="en-US" sz="2400" b="1" baseline="0" smtClean="0">
                          <a:latin typeface="Times New Roman" pitchFamily="18" charset="0"/>
                          <a:cs typeface="Times New Roman" pitchFamily="18" charset="0"/>
                        </a:rPr>
                        <a:t> tiền</a:t>
                      </a:r>
                      <a:endParaRPr lang="en-US" sz="24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400" b="1" smtClean="0">
                          <a:solidFill>
                            <a:schemeClr val="tx1"/>
                          </a:solidFill>
                          <a:latin typeface="Times New Roman" pitchFamily="18" charset="0"/>
                          <a:cs typeface="Times New Roman" pitchFamily="18" charset="0"/>
                        </a:rPr>
                        <a:t>4000 </a:t>
                      </a:r>
                      <a:r>
                        <a:rPr lang="en-US" sz="2400" b="1" dirty="0" err="1" smtClean="0">
                          <a:solidFill>
                            <a:schemeClr val="tx1"/>
                          </a:solidFill>
                          <a:latin typeface="Times New Roman" pitchFamily="18" charset="0"/>
                          <a:cs typeface="Times New Roman" pitchFamily="18" charset="0"/>
                        </a:rPr>
                        <a:t>đồng</a:t>
                      </a:r>
                      <a:endParaRPr lang="en-US"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4034618" y="2386712"/>
            <a:ext cx="1527982" cy="461665"/>
          </a:xfrm>
          <a:prstGeom prst="rect">
            <a:avLst/>
          </a:prstGeom>
          <a:noFill/>
        </p:spPr>
        <p:txBody>
          <a:bodyPr wrap="none" rtlCol="0">
            <a:spAutoFit/>
          </a:bodyPr>
          <a:lstStyle/>
          <a:p>
            <a:pPr algn="ctr"/>
            <a:r>
              <a:rPr lang="en-US" sz="2400" b="1" smtClean="0">
                <a:solidFill>
                  <a:srgbClr val="FF0000"/>
                </a:solidFill>
                <a:latin typeface="Times New Roman" pitchFamily="18" charset="0"/>
                <a:cs typeface="Times New Roman" pitchFamily="18" charset="0"/>
              </a:rPr>
              <a:t>8000 </a:t>
            </a:r>
            <a:r>
              <a:rPr lang="en-US" sz="2400" b="1" smtClean="0">
                <a:solidFill>
                  <a:srgbClr val="FF0000"/>
                </a:solidFill>
                <a:latin typeface="Times New Roman" pitchFamily="18" charset="0"/>
                <a:cs typeface="Times New Roman" pitchFamily="18" charset="0"/>
              </a:rPr>
              <a:t>đồng</a:t>
            </a:r>
            <a:endParaRPr lang="en-US" sz="2400" b="1">
              <a:solidFill>
                <a:srgbClr val="FF0000"/>
              </a:solidFill>
              <a:latin typeface="Times New Roman" pitchFamily="18" charset="0"/>
              <a:cs typeface="Times New Roman" pitchFamily="18" charset="0"/>
            </a:endParaRPr>
          </a:p>
        </p:txBody>
      </p:sp>
      <p:sp>
        <p:nvSpPr>
          <p:cNvPr id="7" name="TextBox 6"/>
          <p:cNvSpPr txBox="1"/>
          <p:nvPr/>
        </p:nvSpPr>
        <p:spPr>
          <a:xfrm>
            <a:off x="5481673" y="2433935"/>
            <a:ext cx="1681872" cy="461665"/>
          </a:xfrm>
          <a:prstGeom prst="rect">
            <a:avLst/>
          </a:prstGeom>
          <a:noFill/>
        </p:spPr>
        <p:txBody>
          <a:bodyPr wrap="none" rtlCol="0">
            <a:spAutoFit/>
          </a:bodyPr>
          <a:lstStyle/>
          <a:p>
            <a:pPr algn="ctr"/>
            <a:r>
              <a:rPr lang="en-US" sz="2400" b="1" smtClean="0">
                <a:solidFill>
                  <a:srgbClr val="FF0000"/>
                </a:solidFill>
                <a:latin typeface="Times New Roman" pitchFamily="18" charset="0"/>
                <a:cs typeface="Times New Roman" pitchFamily="18" charset="0"/>
              </a:rPr>
              <a:t>12000 </a:t>
            </a:r>
            <a:r>
              <a:rPr lang="en-US" sz="2400" b="1" smtClean="0">
                <a:solidFill>
                  <a:srgbClr val="FF0000"/>
                </a:solidFill>
                <a:latin typeface="Times New Roman" pitchFamily="18" charset="0"/>
                <a:cs typeface="Times New Roman" pitchFamily="18" charset="0"/>
              </a:rPr>
              <a:t>đồng</a:t>
            </a:r>
            <a:endParaRPr lang="en-US" sz="2400" b="1">
              <a:solidFill>
                <a:srgbClr val="FF0000"/>
              </a:solidFill>
              <a:latin typeface="Times New Roman" pitchFamily="18" charset="0"/>
              <a:cs typeface="Times New Roman" pitchFamily="18" charset="0"/>
            </a:endParaRPr>
          </a:p>
        </p:txBody>
      </p:sp>
      <p:sp>
        <p:nvSpPr>
          <p:cNvPr id="8" name="TextBox 7"/>
          <p:cNvSpPr txBox="1"/>
          <p:nvPr/>
        </p:nvSpPr>
        <p:spPr>
          <a:xfrm>
            <a:off x="7081873" y="2433935"/>
            <a:ext cx="1681872" cy="461665"/>
          </a:xfrm>
          <a:prstGeom prst="rect">
            <a:avLst/>
          </a:prstGeom>
          <a:noFill/>
        </p:spPr>
        <p:txBody>
          <a:bodyPr wrap="none" rtlCol="0">
            <a:spAutoFit/>
          </a:bodyPr>
          <a:lstStyle/>
          <a:p>
            <a:pPr algn="ctr"/>
            <a:r>
              <a:rPr lang="en-US" sz="2400" b="1" smtClean="0">
                <a:solidFill>
                  <a:srgbClr val="FF0000"/>
                </a:solidFill>
                <a:latin typeface="Times New Roman" pitchFamily="18" charset="0"/>
                <a:cs typeface="Times New Roman" pitchFamily="18" charset="0"/>
              </a:rPr>
              <a:t>16000 </a:t>
            </a:r>
            <a:r>
              <a:rPr lang="en-US" sz="2400" b="1" smtClean="0">
                <a:solidFill>
                  <a:srgbClr val="FF0000"/>
                </a:solidFill>
                <a:latin typeface="Times New Roman" pitchFamily="18" charset="0"/>
                <a:cs typeface="Times New Roman" pitchFamily="18" charset="0"/>
              </a:rPr>
              <a:t>đồng</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6901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29" name="Group 85"/>
          <p:cNvGraphicFramePr>
            <a:graphicFrameLocks noGrp="1"/>
          </p:cNvGraphicFramePr>
          <p:nvPr>
            <p:ph type="tbl" idx="1"/>
            <p:extLst>
              <p:ext uri="{D42A27DB-BD31-4B8C-83A1-F6EECF244321}">
                <p14:modId xmlns:p14="http://schemas.microsoft.com/office/powerpoint/2010/main" val="3149339145"/>
              </p:ext>
            </p:extLst>
          </p:nvPr>
        </p:nvGraphicFramePr>
        <p:xfrm>
          <a:off x="685800" y="1752600"/>
          <a:ext cx="8069263" cy="4419602"/>
        </p:xfrm>
        <a:graphic>
          <a:graphicData uri="http://schemas.openxmlformats.org/drawingml/2006/table">
            <a:tbl>
              <a:tblPr/>
              <a:tblGrid>
                <a:gridCol w="2300288"/>
                <a:gridCol w="1922462"/>
                <a:gridCol w="1924050"/>
                <a:gridCol w="1922463"/>
              </a:tblGrid>
              <a:tr h="533400">
                <a:tc row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smtClean="0">
                          <a:ln>
                            <a:noFill/>
                          </a:ln>
                          <a:solidFill>
                            <a:srgbClr val="6600CC"/>
                          </a:solidFill>
                          <a:effectLst/>
                          <a:latin typeface="Arial" charset="0"/>
                        </a:rPr>
                        <a:t>Tổng số tiền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Số các tờ giấy bạc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r>
              <a:tr h="533400">
                <a:tc vMerge="1">
                  <a:txBody>
                    <a:bodyPr/>
                    <a:lstStyle/>
                    <a:p>
                      <a:endParaRPr lang="vi-VN"/>
                    </a:p>
                  </a:txBody>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FFD319"/>
                          </a:solidFill>
                          <a:effectLst/>
                          <a:latin typeface="Arial" charset="0"/>
                        </a:rPr>
                        <a:t>10000 đồng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FFD319"/>
                          </a:solidFill>
                          <a:effectLst/>
                          <a:latin typeface="Arial" charset="0"/>
                        </a:rPr>
                        <a:t>20000 đồng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FFD319"/>
                          </a:solidFill>
                          <a:effectLst/>
                          <a:latin typeface="Arial" charset="0"/>
                        </a:rPr>
                        <a:t>50000 đồng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CC"/>
                          </a:solidFill>
                          <a:effectLst/>
                          <a:latin typeface="Arial" charset="0"/>
                        </a:rPr>
                        <a:t>80000 đồng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CC"/>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CC"/>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CC"/>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000"/>
                      </a:srgbClr>
                    </a:solidFill>
                  </a:tcPr>
                </a:tc>
              </a:tr>
              <a:tr h="7286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CC"/>
                          </a:solidFill>
                          <a:effectLst/>
                          <a:latin typeface="Arial" charset="0"/>
                        </a:rPr>
                        <a:t>90000 đồng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vi-VN"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vi-VN"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vi-VN"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CC"/>
                          </a:solidFill>
                          <a:effectLst/>
                          <a:latin typeface="Arial" charset="0"/>
                        </a:rPr>
                        <a:t>100000 đồng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vi-VN"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vi-VN"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vi-VN"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FF0000"/>
                          </a:solidFill>
                          <a:effectLst/>
                          <a:latin typeface="Arial" charset="0"/>
                        </a:rPr>
                        <a:t>100000 đồng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vi-VN"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vi-VN"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vi-VN"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CC"/>
                          </a:solidFill>
                          <a:effectLst/>
                          <a:latin typeface="Arial" charset="0"/>
                        </a:rPr>
                        <a:t>70000 đồng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vi-VN"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vi-VN"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vi-VN"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803" name="Text Box 59"/>
          <p:cNvSpPr txBox="1">
            <a:spLocks noChangeArrowheads="1"/>
          </p:cNvSpPr>
          <p:nvPr/>
        </p:nvSpPr>
        <p:spPr bwMode="auto">
          <a:xfrm>
            <a:off x="3352800" y="36576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smtClean="0">
                <a:solidFill>
                  <a:srgbClr val="FF0000"/>
                </a:solidFill>
              </a:rPr>
              <a:t>2</a:t>
            </a:r>
          </a:p>
        </p:txBody>
      </p:sp>
      <p:sp>
        <p:nvSpPr>
          <p:cNvPr id="31807" name="Text Box 63"/>
          <p:cNvSpPr txBox="1">
            <a:spLocks noChangeArrowheads="1"/>
          </p:cNvSpPr>
          <p:nvPr/>
        </p:nvSpPr>
        <p:spPr bwMode="auto">
          <a:xfrm>
            <a:off x="7315200" y="36576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smtClean="0">
                <a:solidFill>
                  <a:srgbClr val="FF0000"/>
                </a:solidFill>
              </a:rPr>
              <a:t>1</a:t>
            </a:r>
          </a:p>
        </p:txBody>
      </p:sp>
      <p:sp>
        <p:nvSpPr>
          <p:cNvPr id="31808" name="Text Box 64"/>
          <p:cNvSpPr txBox="1">
            <a:spLocks noChangeArrowheads="1"/>
          </p:cNvSpPr>
          <p:nvPr/>
        </p:nvSpPr>
        <p:spPr bwMode="auto">
          <a:xfrm>
            <a:off x="3352800" y="44196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smtClean="0">
                <a:solidFill>
                  <a:srgbClr val="FF0000"/>
                </a:solidFill>
              </a:rPr>
              <a:t>1</a:t>
            </a:r>
          </a:p>
        </p:txBody>
      </p:sp>
      <p:sp>
        <p:nvSpPr>
          <p:cNvPr id="31809" name="Text Box 65"/>
          <p:cNvSpPr txBox="1">
            <a:spLocks noChangeArrowheads="1"/>
          </p:cNvSpPr>
          <p:nvPr/>
        </p:nvSpPr>
        <p:spPr bwMode="auto">
          <a:xfrm>
            <a:off x="7315200" y="43434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smtClean="0">
                <a:solidFill>
                  <a:srgbClr val="FF0000"/>
                </a:solidFill>
              </a:rPr>
              <a:t>1</a:t>
            </a:r>
          </a:p>
        </p:txBody>
      </p:sp>
      <p:sp>
        <p:nvSpPr>
          <p:cNvPr id="31810" name="Text Box 66"/>
          <p:cNvSpPr txBox="1">
            <a:spLocks noChangeArrowheads="1"/>
          </p:cNvSpPr>
          <p:nvPr/>
        </p:nvSpPr>
        <p:spPr bwMode="auto">
          <a:xfrm>
            <a:off x="5257800" y="36576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smtClean="0">
                <a:solidFill>
                  <a:srgbClr val="FF0000"/>
                </a:solidFill>
              </a:rPr>
              <a:t>1</a:t>
            </a:r>
          </a:p>
        </p:txBody>
      </p:sp>
      <p:sp>
        <p:nvSpPr>
          <p:cNvPr id="31811" name="Text Box 67"/>
          <p:cNvSpPr txBox="1">
            <a:spLocks noChangeArrowheads="1"/>
          </p:cNvSpPr>
          <p:nvPr/>
        </p:nvSpPr>
        <p:spPr bwMode="auto">
          <a:xfrm>
            <a:off x="7315200" y="50292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smtClean="0">
                <a:solidFill>
                  <a:srgbClr val="FF0000"/>
                </a:solidFill>
              </a:rPr>
              <a:t>2</a:t>
            </a:r>
          </a:p>
        </p:txBody>
      </p:sp>
      <p:sp>
        <p:nvSpPr>
          <p:cNvPr id="31813" name="Text Box 69"/>
          <p:cNvSpPr txBox="1">
            <a:spLocks noChangeArrowheads="1"/>
          </p:cNvSpPr>
          <p:nvPr/>
        </p:nvSpPr>
        <p:spPr bwMode="auto">
          <a:xfrm>
            <a:off x="5251450" y="43434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smtClean="0">
                <a:solidFill>
                  <a:srgbClr val="FF0000"/>
                </a:solidFill>
              </a:rPr>
              <a:t>2</a:t>
            </a:r>
          </a:p>
        </p:txBody>
      </p:sp>
      <p:sp>
        <p:nvSpPr>
          <p:cNvPr id="31823" name="Text Box 79"/>
          <p:cNvSpPr txBox="1">
            <a:spLocks noChangeArrowheads="1"/>
          </p:cNvSpPr>
          <p:nvPr/>
        </p:nvSpPr>
        <p:spPr bwMode="auto">
          <a:xfrm>
            <a:off x="7315200" y="56388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smtClean="0">
                <a:solidFill>
                  <a:srgbClr val="FF0000"/>
                </a:solidFill>
              </a:rPr>
              <a:t>1</a:t>
            </a:r>
          </a:p>
        </p:txBody>
      </p:sp>
      <p:sp>
        <p:nvSpPr>
          <p:cNvPr id="31824" name="Text Box 80"/>
          <p:cNvSpPr txBox="1">
            <a:spLocks noChangeArrowheads="1"/>
          </p:cNvSpPr>
          <p:nvPr/>
        </p:nvSpPr>
        <p:spPr bwMode="auto">
          <a:xfrm>
            <a:off x="5257800" y="5640388"/>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smtClean="0">
                <a:solidFill>
                  <a:srgbClr val="FF0000"/>
                </a:solidFill>
              </a:rPr>
              <a:t>1</a:t>
            </a:r>
          </a:p>
        </p:txBody>
      </p:sp>
      <p:sp>
        <p:nvSpPr>
          <p:cNvPr id="14" name="TextBox 13"/>
          <p:cNvSpPr txBox="1"/>
          <p:nvPr/>
        </p:nvSpPr>
        <p:spPr>
          <a:xfrm>
            <a:off x="417220" y="838200"/>
            <a:ext cx="7278980" cy="523220"/>
          </a:xfrm>
          <a:prstGeom prst="rect">
            <a:avLst/>
          </a:prstGeom>
          <a:noFill/>
        </p:spPr>
        <p:txBody>
          <a:bodyPr wrap="none" rtlCol="0">
            <a:spAutoFit/>
          </a:bodyPr>
          <a:lstStyle/>
          <a:p>
            <a:pPr algn="just"/>
            <a:r>
              <a:rPr lang="en-US" sz="2800" b="1" u="sng" dirty="0" err="1" smtClean="0">
                <a:latin typeface="Times New Roman" pitchFamily="18" charset="0"/>
                <a:cs typeface="Times New Roman" pitchFamily="18" charset="0"/>
              </a:rPr>
              <a:t>Bài</a:t>
            </a:r>
            <a:r>
              <a:rPr lang="en-US" sz="2800" b="1" u="sng" dirty="0" smtClean="0">
                <a:latin typeface="Times New Roman" pitchFamily="18" charset="0"/>
                <a:cs typeface="Times New Roman" pitchFamily="18" charset="0"/>
              </a:rPr>
              <a:t> 4:</a:t>
            </a:r>
            <a:r>
              <a:rPr lang="en-US" sz="2800" b="1" dirty="0" smtClean="0">
                <a:solidFill>
                  <a:srgbClr val="CC0000"/>
                </a:solidFill>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Viết</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số</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thích</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hợp</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vào</a:t>
            </a:r>
            <a:r>
              <a:rPr lang="en-US" sz="2800" b="1" i="1" dirty="0" smtClean="0">
                <a:latin typeface="Times New Roman" pitchFamily="18" charset="0"/>
                <a:cs typeface="Times New Roman" pitchFamily="18" charset="0"/>
              </a:rPr>
              <a:t> ô </a:t>
            </a:r>
            <a:r>
              <a:rPr lang="en-US" sz="2800" b="1" i="1" dirty="0" err="1" smtClean="0">
                <a:latin typeface="Times New Roman" pitchFamily="18" charset="0"/>
                <a:cs typeface="Times New Roman" pitchFamily="18" charset="0"/>
              </a:rPr>
              <a:t>trống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theo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mẫu</a:t>
            </a:r>
            <a:r>
              <a:rPr lang="en-US" sz="2800" b="1" i="1" dirty="0" smtClean="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3294060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1803"/>
                                        </p:tgtEl>
                                        <p:attrNameLst>
                                          <p:attrName>style.visibility</p:attrName>
                                        </p:attrNameLst>
                                      </p:cBhvr>
                                      <p:to>
                                        <p:strVal val="visible"/>
                                      </p:to>
                                    </p:set>
                                    <p:animEffect transition="in" filter="wedge">
                                      <p:cBhvr>
                                        <p:cTn id="7" dur="2000"/>
                                        <p:tgtEl>
                                          <p:spTgt spid="318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1810"/>
                                        </p:tgtEl>
                                        <p:attrNameLst>
                                          <p:attrName>style.visibility</p:attrName>
                                        </p:attrNameLst>
                                      </p:cBhvr>
                                      <p:to>
                                        <p:strVal val="visible"/>
                                      </p:to>
                                    </p:set>
                                    <p:anim to="" calcmode="lin" valueType="num">
                                      <p:cBhvr>
                                        <p:cTn id="12" dur="1" fill="hold"/>
                                        <p:tgtEl>
                                          <p:spTgt spid="31810"/>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1807"/>
                                        </p:tgtEl>
                                        <p:attrNameLst>
                                          <p:attrName>style.visibility</p:attrName>
                                        </p:attrNameLst>
                                      </p:cBhvr>
                                      <p:to>
                                        <p:strVal val="visible"/>
                                      </p:to>
                                    </p:set>
                                    <p:anim to="" calcmode="lin" valueType="num">
                                      <p:cBhvr>
                                        <p:cTn id="17" dur="1" fill="hold"/>
                                        <p:tgtEl>
                                          <p:spTgt spid="31807"/>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1808"/>
                                        </p:tgtEl>
                                        <p:attrNameLst>
                                          <p:attrName>style.visibility</p:attrName>
                                        </p:attrNameLst>
                                      </p:cBhvr>
                                      <p:to>
                                        <p:strVal val="visible"/>
                                      </p:to>
                                    </p:set>
                                    <p:anim to="" calcmode="lin" valueType="num">
                                      <p:cBhvr>
                                        <p:cTn id="22" dur="1" fill="hold"/>
                                        <p:tgtEl>
                                          <p:spTgt spid="31808"/>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1813"/>
                                        </p:tgtEl>
                                        <p:attrNameLst>
                                          <p:attrName>style.visibility</p:attrName>
                                        </p:attrNameLst>
                                      </p:cBhvr>
                                      <p:to>
                                        <p:strVal val="visible"/>
                                      </p:to>
                                    </p:set>
                                    <p:anim to="" calcmode="lin" valueType="num">
                                      <p:cBhvr>
                                        <p:cTn id="27" dur="1" fill="hold"/>
                                        <p:tgtEl>
                                          <p:spTgt spid="31813"/>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1809"/>
                                        </p:tgtEl>
                                        <p:attrNameLst>
                                          <p:attrName>style.visibility</p:attrName>
                                        </p:attrNameLst>
                                      </p:cBhvr>
                                      <p:to>
                                        <p:strVal val="visible"/>
                                      </p:to>
                                    </p:set>
                                    <p:anim to="" calcmode="lin" valueType="num">
                                      <p:cBhvr>
                                        <p:cTn id="32" dur="1" fill="hold"/>
                                        <p:tgtEl>
                                          <p:spTgt spid="31809"/>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1811"/>
                                        </p:tgtEl>
                                        <p:attrNameLst>
                                          <p:attrName>style.visibility</p:attrName>
                                        </p:attrNameLst>
                                      </p:cBhvr>
                                      <p:to>
                                        <p:strVal val="visible"/>
                                      </p:to>
                                    </p:set>
                                    <p:anim to="" calcmode="lin" valueType="num">
                                      <p:cBhvr>
                                        <p:cTn id="37" dur="1" fill="hold"/>
                                        <p:tgtEl>
                                          <p:spTgt spid="31811"/>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1824"/>
                                        </p:tgtEl>
                                        <p:attrNameLst>
                                          <p:attrName>style.visibility</p:attrName>
                                        </p:attrNameLst>
                                      </p:cBhvr>
                                      <p:to>
                                        <p:strVal val="visible"/>
                                      </p:to>
                                    </p:set>
                                    <p:anim to="" calcmode="lin" valueType="num">
                                      <p:cBhvr>
                                        <p:cTn id="42" dur="1" fill="hold"/>
                                        <p:tgtEl>
                                          <p:spTgt spid="31824"/>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1823"/>
                                        </p:tgtEl>
                                        <p:attrNameLst>
                                          <p:attrName>style.visibility</p:attrName>
                                        </p:attrNameLst>
                                      </p:cBhvr>
                                      <p:to>
                                        <p:strVal val="visible"/>
                                      </p:to>
                                    </p:set>
                                    <p:anim to="" calcmode="lin" valueType="num">
                                      <p:cBhvr>
                                        <p:cTn id="47" dur="1" fill="hold"/>
                                        <p:tgtEl>
                                          <p:spTgt spid="31823"/>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03" grpId="0"/>
      <p:bldP spid="31807" grpId="0"/>
      <p:bldP spid="31808" grpId="0"/>
      <p:bldP spid="31809" grpId="0"/>
      <p:bldP spid="31810" grpId="0"/>
      <p:bldP spid="31811" grpId="0"/>
      <p:bldP spid="31813" grpId="0"/>
      <p:bldP spid="31823" grpId="0"/>
      <p:bldP spid="31824"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14400" y="2209800"/>
            <a:ext cx="853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latin typeface="Times New Roman" pitchFamily="18" charset="0"/>
              </a:rPr>
              <a:t>Qua </a:t>
            </a:r>
            <a:r>
              <a:rPr lang="en-US" sz="4000" dirty="0" err="1">
                <a:latin typeface="Times New Roman" pitchFamily="18" charset="0"/>
              </a:rPr>
              <a:t>bài</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hôm</a:t>
            </a:r>
            <a:r>
              <a:rPr lang="en-US" sz="4000" dirty="0">
                <a:latin typeface="Times New Roman" pitchFamily="18" charset="0"/>
              </a:rPr>
              <a:t> nay </a:t>
            </a:r>
            <a:r>
              <a:rPr lang="en-US" sz="4000" dirty="0" err="1">
                <a:latin typeface="Times New Roman" pitchFamily="18" charset="0"/>
              </a:rPr>
              <a:t>các</a:t>
            </a:r>
            <a:r>
              <a:rPr lang="en-US" sz="4000" dirty="0">
                <a:latin typeface="Times New Roman" pitchFamily="18" charset="0"/>
              </a:rPr>
              <a:t> </a:t>
            </a:r>
            <a:r>
              <a:rPr lang="en-US" sz="4000" dirty="0" err="1">
                <a:latin typeface="Times New Roman" pitchFamily="18" charset="0"/>
              </a:rPr>
              <a:t>em</a:t>
            </a:r>
            <a:r>
              <a:rPr lang="en-US" sz="4000" dirty="0">
                <a:latin typeface="Times New Roman" pitchFamily="18" charset="0"/>
              </a:rPr>
              <a:t> </a:t>
            </a:r>
            <a:r>
              <a:rPr lang="en-US" sz="4000" dirty="0" err="1">
                <a:latin typeface="Times New Roman" pitchFamily="18" charset="0"/>
              </a:rPr>
              <a:t>đã</a:t>
            </a:r>
            <a:r>
              <a:rPr lang="en-US" sz="4000" dirty="0">
                <a:latin typeface="Times New Roman" pitchFamily="18" charset="0"/>
              </a:rPr>
              <a:t> </a:t>
            </a:r>
            <a:r>
              <a:rPr lang="en-US" sz="4000" dirty="0" err="1">
                <a:latin typeface="Times New Roman" pitchFamily="18" charset="0"/>
              </a:rPr>
              <a:t>nhận</a:t>
            </a:r>
            <a:r>
              <a:rPr lang="en-US" sz="4000" dirty="0">
                <a:latin typeface="Times New Roman" pitchFamily="18" charset="0"/>
              </a:rPr>
              <a:t> </a:t>
            </a:r>
            <a:r>
              <a:rPr lang="en-US" sz="4000" dirty="0" err="1">
                <a:latin typeface="Times New Roman" pitchFamily="18" charset="0"/>
              </a:rPr>
              <a:t>biết</a:t>
            </a:r>
            <a:r>
              <a:rPr lang="en-US" sz="4000" dirty="0">
                <a:latin typeface="Times New Roman" pitchFamily="18" charset="0"/>
              </a:rPr>
              <a:t> </a:t>
            </a:r>
            <a:r>
              <a:rPr lang="en-US" sz="4000" dirty="0" err="1">
                <a:latin typeface="Times New Roman" pitchFamily="18" charset="0"/>
              </a:rPr>
              <a:t>được</a:t>
            </a:r>
            <a:r>
              <a:rPr lang="en-US" sz="4000" dirty="0">
                <a:latin typeface="Times New Roman" pitchFamily="18" charset="0"/>
              </a:rPr>
              <a:t> </a:t>
            </a:r>
            <a:r>
              <a:rPr lang="en-US" sz="4000" dirty="0" err="1">
                <a:latin typeface="Times New Roman" pitchFamily="18" charset="0"/>
              </a:rPr>
              <a:t>những</a:t>
            </a:r>
            <a:r>
              <a:rPr lang="en-US" sz="4000" dirty="0">
                <a:latin typeface="Times New Roman" pitchFamily="18" charset="0"/>
              </a:rPr>
              <a:t> </a:t>
            </a:r>
            <a:r>
              <a:rPr lang="en-US" sz="4000" dirty="0" err="1">
                <a:latin typeface="Times New Roman" pitchFamily="18" charset="0"/>
              </a:rPr>
              <a:t>tờ</a:t>
            </a:r>
            <a:r>
              <a:rPr lang="en-US" sz="4000" dirty="0">
                <a:latin typeface="Times New Roman" pitchFamily="18" charset="0"/>
              </a:rPr>
              <a:t> </a:t>
            </a:r>
            <a:r>
              <a:rPr lang="en-US" sz="4000" dirty="0" err="1">
                <a:latin typeface="Times New Roman" pitchFamily="18" charset="0"/>
              </a:rPr>
              <a:t>giấy</a:t>
            </a:r>
            <a:r>
              <a:rPr lang="en-US" sz="4000" dirty="0">
                <a:latin typeface="Times New Roman" pitchFamily="18" charset="0"/>
              </a:rPr>
              <a:t> </a:t>
            </a:r>
            <a:r>
              <a:rPr lang="en-US" sz="4000" dirty="0" err="1">
                <a:latin typeface="Times New Roman" pitchFamily="18" charset="0"/>
              </a:rPr>
              <a:t>bạc</a:t>
            </a:r>
            <a:r>
              <a:rPr lang="en-US" sz="4000" dirty="0">
                <a:latin typeface="Times New Roman" pitchFamily="18" charset="0"/>
              </a:rPr>
              <a:t> </a:t>
            </a:r>
            <a:r>
              <a:rPr lang="en-US" sz="4000" dirty="0" err="1">
                <a:latin typeface="Times New Roman" pitchFamily="18" charset="0"/>
              </a:rPr>
              <a:t>nào</a:t>
            </a:r>
            <a:r>
              <a:rPr lang="en-US" sz="4000" dirty="0">
                <a:latin typeface="Times New Roman" pitchFamily="18" charset="0"/>
              </a:rPr>
              <a:t>?</a:t>
            </a:r>
          </a:p>
        </p:txBody>
      </p:sp>
      <p:sp>
        <p:nvSpPr>
          <p:cNvPr id="5" name="Text Box 3">
            <a:hlinkClick r:id="rId2" action="ppaction://hlinksldjump"/>
          </p:cNvPr>
          <p:cNvSpPr txBox="1">
            <a:spLocks noChangeArrowheads="1"/>
          </p:cNvSpPr>
          <p:nvPr/>
        </p:nvSpPr>
        <p:spPr bwMode="auto">
          <a:xfrm>
            <a:off x="914400" y="3962400"/>
            <a:ext cx="815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err="1">
                <a:solidFill>
                  <a:srgbClr val="FF0000"/>
                </a:solidFill>
                <a:latin typeface="Times New Roman" pitchFamily="18" charset="0"/>
              </a:rPr>
              <a:t>Em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sử</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dụng</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tiền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để</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làm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gì</a:t>
            </a:r>
            <a:r>
              <a:rPr lang="en-US" sz="4000" dirty="0">
                <a:solidFill>
                  <a:srgbClr val="FF0000"/>
                </a:solidFill>
                <a:latin typeface="Times New Roman" pitchFamily="18" charset="0"/>
              </a:rPr>
              <a:t>?</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4038600"/>
            <a:ext cx="5746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2427288"/>
            <a:ext cx="5746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0" y="533400"/>
            <a:ext cx="9144000" cy="579438"/>
          </a:xfrm>
          <a:prstGeom prst="rect">
            <a:avLst/>
          </a:prstGeom>
          <a:noFill/>
          <a:ln>
            <a:noFill/>
          </a:ln>
          <a:effectLst>
            <a:prstShdw prst="shdw11">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sz="3200" b="1" u="sng" dirty="0" smtClean="0">
                <a:latin typeface="Times New Roman" pitchFamily="18" charset="0"/>
              </a:rPr>
              <a:t>TOÁN</a:t>
            </a:r>
            <a:endParaRPr lang="en-US" sz="3200" b="1" u="sng" dirty="0">
              <a:latin typeface="Times New Roman" pitchFamily="18" charset="0"/>
            </a:endParaRPr>
          </a:p>
        </p:txBody>
      </p:sp>
      <p:sp>
        <p:nvSpPr>
          <p:cNvPr id="10" name="Text Box 12"/>
          <p:cNvSpPr txBox="1">
            <a:spLocks noChangeArrowheads="1"/>
          </p:cNvSpPr>
          <p:nvPr/>
        </p:nvSpPr>
        <p:spPr bwMode="auto">
          <a:xfrm>
            <a:off x="263525"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sz="3200" b="1" dirty="0" smtClean="0">
                <a:latin typeface="Times New Roman" pitchFamily="18" charset="0"/>
                <a:cs typeface="Times New Roman" pitchFamily="18" charset="0"/>
              </a:rPr>
              <a:t>TIỀN VIỆT NAM</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735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05054" flipH="1">
            <a:off x="5996781" y="3742532"/>
            <a:ext cx="27606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72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312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581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457200" y="762000"/>
            <a:ext cx="7924800" cy="762000"/>
          </a:xfrm>
        </p:spPr>
        <p:txBody>
          <a:bodyPr>
            <a:normAutofit/>
          </a:bodyPr>
          <a:lstStyle/>
          <a:p>
            <a:pPr algn="ctr"/>
            <a:r>
              <a:rPr lang="en-US" sz="3200" b="1">
                <a:latin typeface="Times New Roman" pitchFamily="18" charset="0"/>
                <a:cs typeface="Times New Roman" pitchFamily="18" charset="0"/>
              </a:rPr>
              <a:t>MỤC TIÊU BÀI HỌC</a:t>
            </a:r>
          </a:p>
        </p:txBody>
      </p:sp>
      <p:sp>
        <p:nvSpPr>
          <p:cNvPr id="18435" name="Rectangle 3"/>
          <p:cNvSpPr>
            <a:spLocks noGrp="1" noChangeArrowheads="1"/>
          </p:cNvSpPr>
          <p:nvPr>
            <p:ph idx="1"/>
          </p:nvPr>
        </p:nvSpPr>
        <p:spPr>
          <a:xfrm>
            <a:off x="228600" y="1676400"/>
            <a:ext cx="8458200" cy="3962400"/>
          </a:xfrm>
        </p:spPr>
        <p:txBody>
          <a:bodyPr/>
          <a:lstStyle/>
          <a:p>
            <a:pPr marL="533400" indent="-533400">
              <a:buFont typeface="Wingdings" pitchFamily="2" charset="2"/>
              <a:buNone/>
            </a:pPr>
            <a:r>
              <a:rPr lang="en-US" b="1">
                <a:latin typeface="Times New Roman" pitchFamily="18" charset="0"/>
                <a:cs typeface="Times New Roman" pitchFamily="18" charset="0"/>
              </a:rPr>
              <a:t>Khi học xong bài này các em sẽ :</a:t>
            </a:r>
          </a:p>
          <a:p>
            <a:pPr marL="533400" indent="-533400">
              <a:buFontTx/>
              <a:buChar char="•"/>
            </a:pPr>
            <a:r>
              <a:rPr lang="en-US" b="1">
                <a:latin typeface="Times New Roman" pitchFamily="18" charset="0"/>
                <a:cs typeface="Times New Roman" pitchFamily="18" charset="0"/>
              </a:rPr>
              <a:t>Nhận biết các tờ giấy bạc </a:t>
            </a:r>
            <a:r>
              <a:rPr lang="en-US" b="1" smtClean="0">
                <a:solidFill>
                  <a:srgbClr val="FF3300"/>
                </a:solidFill>
                <a:latin typeface="Times New Roman" pitchFamily="18" charset="0"/>
                <a:cs typeface="Times New Roman" pitchFamily="18" charset="0"/>
              </a:rPr>
              <a:t>20 000</a:t>
            </a:r>
            <a:r>
              <a:rPr lang="en-US" b="1" smtClean="0">
                <a:latin typeface="Times New Roman" pitchFamily="18" charset="0"/>
                <a:cs typeface="Times New Roman" pitchFamily="18" charset="0"/>
              </a:rPr>
              <a:t> </a:t>
            </a:r>
            <a:r>
              <a:rPr lang="en-US" b="1">
                <a:latin typeface="Times New Roman" pitchFamily="18" charset="0"/>
                <a:cs typeface="Times New Roman" pitchFamily="18" charset="0"/>
              </a:rPr>
              <a:t>đồng,</a:t>
            </a:r>
            <a:r>
              <a:rPr lang="en-US" b="1">
                <a:solidFill>
                  <a:srgbClr val="FF3300"/>
                </a:solidFill>
                <a:latin typeface="Times New Roman" pitchFamily="18" charset="0"/>
                <a:cs typeface="Times New Roman" pitchFamily="18" charset="0"/>
              </a:rPr>
              <a:t> </a:t>
            </a:r>
            <a:r>
              <a:rPr lang="en-US" b="1" smtClean="0">
                <a:solidFill>
                  <a:srgbClr val="FF3300"/>
                </a:solidFill>
                <a:latin typeface="Times New Roman" pitchFamily="18" charset="0"/>
                <a:cs typeface="Times New Roman" pitchFamily="18" charset="0"/>
              </a:rPr>
              <a:t> </a:t>
            </a:r>
          </a:p>
          <a:p>
            <a:pPr marL="0" indent="0">
              <a:buNone/>
            </a:pPr>
            <a:r>
              <a:rPr lang="en-US" b="1" smtClean="0">
                <a:solidFill>
                  <a:srgbClr val="FF3300"/>
                </a:solidFill>
                <a:latin typeface="Times New Roman" pitchFamily="18" charset="0"/>
                <a:cs typeface="Times New Roman" pitchFamily="18" charset="0"/>
              </a:rPr>
              <a:t>50 000 </a:t>
            </a:r>
            <a:r>
              <a:rPr lang="en-US" b="1" smtClean="0">
                <a:latin typeface="Times New Roman" pitchFamily="18" charset="0"/>
                <a:cs typeface="Times New Roman" pitchFamily="18" charset="0"/>
              </a:rPr>
              <a:t>đồng</a:t>
            </a:r>
            <a:r>
              <a:rPr lang="en-US" b="1">
                <a:latin typeface="Times New Roman" pitchFamily="18" charset="0"/>
                <a:cs typeface="Times New Roman" pitchFamily="18" charset="0"/>
              </a:rPr>
              <a:t>, </a:t>
            </a:r>
            <a:r>
              <a:rPr lang="en-US" b="1" smtClean="0">
                <a:solidFill>
                  <a:srgbClr val="FF3300"/>
                </a:solidFill>
                <a:latin typeface="Times New Roman" pitchFamily="18" charset="0"/>
                <a:cs typeface="Times New Roman" pitchFamily="18" charset="0"/>
              </a:rPr>
              <a:t>100 000 </a:t>
            </a:r>
            <a:r>
              <a:rPr lang="en-US" b="1">
                <a:latin typeface="Times New Roman" pitchFamily="18" charset="0"/>
                <a:cs typeface="Times New Roman" pitchFamily="18" charset="0"/>
              </a:rPr>
              <a:t>đồng</a:t>
            </a:r>
          </a:p>
          <a:p>
            <a:pPr marL="533400" indent="-533400">
              <a:buFontTx/>
              <a:buChar char="•"/>
            </a:pPr>
            <a:r>
              <a:rPr lang="en-US" b="1">
                <a:latin typeface="Times New Roman" pitchFamily="18" charset="0"/>
                <a:cs typeface="Times New Roman" pitchFamily="18" charset="0"/>
              </a:rPr>
              <a:t>Bước đầu </a:t>
            </a:r>
            <a:r>
              <a:rPr lang="en-US" b="1">
                <a:solidFill>
                  <a:srgbClr val="FF3300"/>
                </a:solidFill>
                <a:latin typeface="Times New Roman" pitchFamily="18" charset="0"/>
                <a:cs typeface="Times New Roman" pitchFamily="18" charset="0"/>
              </a:rPr>
              <a:t>biết đổi tiền</a:t>
            </a:r>
          </a:p>
          <a:p>
            <a:pPr marL="533400" indent="-533400">
              <a:buFontTx/>
              <a:buChar char="•"/>
            </a:pPr>
            <a:r>
              <a:rPr lang="en-US" b="1">
                <a:solidFill>
                  <a:srgbClr val="FF3300"/>
                </a:solidFill>
                <a:latin typeface="Times New Roman" pitchFamily="18" charset="0"/>
                <a:cs typeface="Times New Roman" pitchFamily="18" charset="0"/>
              </a:rPr>
              <a:t>Biết làm tính</a:t>
            </a:r>
            <a:r>
              <a:rPr lang="en-US" b="1">
                <a:latin typeface="Times New Roman" pitchFamily="18" charset="0"/>
                <a:cs typeface="Times New Roman" pitchFamily="18" charset="0"/>
              </a:rPr>
              <a:t> trên các số với đơn vị là đồng</a:t>
            </a:r>
          </a:p>
          <a:p>
            <a:pPr marL="533400" indent="-533400">
              <a:buFontTx/>
              <a:buNone/>
            </a:pP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3734835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59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71713"/>
            <a:ext cx="48005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4495800"/>
            <a:ext cx="4764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4800600" y="0"/>
            <a:ext cx="43434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4800600" y="2271713"/>
            <a:ext cx="42862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4800600" y="4572000"/>
            <a:ext cx="434340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5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28600" y="990600"/>
            <a:ext cx="8763000" cy="4495800"/>
          </a:xfrm>
          <a:prstGeom prst="rect">
            <a:avLst/>
          </a:prstGeom>
          <a:solidFill>
            <a:srgbClr val="F7E3DD"/>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b="1" dirty="0" err="1" smtClean="0">
                <a:solidFill>
                  <a:srgbClr val="FF0000"/>
                </a:solidFill>
                <a:latin typeface="Times New Roman" pitchFamily="18" charset="0"/>
                <a:cs typeface="Times New Roman" pitchFamily="18" charset="0"/>
              </a:rPr>
              <a:t>Kết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luận</a:t>
            </a:r>
            <a:r>
              <a:rPr lang="en-US" b="1" dirty="0" smtClean="0">
                <a:solidFill>
                  <a:srgbClr val="FF0000"/>
                </a:solidFill>
                <a:latin typeface="Times New Roman" pitchFamily="18" charset="0"/>
                <a:cs typeface="Times New Roman" pitchFamily="18" charset="0"/>
              </a:rPr>
              <a:t> :</a:t>
            </a:r>
          </a:p>
          <a:p>
            <a:pPr>
              <a:buFontTx/>
              <a:buNone/>
            </a:pPr>
            <a:endParaRPr lang="en-US" sz="2000" b="1" dirty="0" smtClean="0">
              <a:solidFill>
                <a:srgbClr val="FF0000"/>
              </a:solidFill>
            </a:endParaRPr>
          </a:p>
          <a:p>
            <a:pPr>
              <a:buFontTx/>
              <a:buNone/>
            </a:pP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err="1" smtClean="0">
                <a:latin typeface="Times New Roman" pitchFamily="18" charset="0"/>
                <a:cs typeface="Times New Roman" pitchFamily="18" charset="0"/>
              </a:rPr>
              <a:t>nghìn</a:t>
            </a:r>
            <a:r>
              <a:rPr lang="en-US" smtClean="0">
                <a:latin typeface="Times New Roman" pitchFamily="18" charset="0"/>
                <a:cs typeface="Times New Roman" pitchFamily="18" charset="0"/>
              </a:rPr>
              <a:t> đồng, </a:t>
            </a:r>
            <a:r>
              <a:rPr lang="en-US" dirty="0" err="1" smtClean="0">
                <a:latin typeface="Times New Roman" pitchFamily="18" charset="0"/>
                <a:cs typeface="Times New Roman" pitchFamily="18" charset="0"/>
              </a:rPr>
              <a:t>năm</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 m</a:t>
            </a:r>
            <a:r>
              <a:rPr lang="vi-VN" dirty="0" smtClean="0">
                <a:latin typeface="Times New Roman" pitchFamily="18" charset="0"/>
                <a:cs typeface="Times New Roman" pitchFamily="18" charset="0"/>
              </a:rPr>
              <a:t>ột trăm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p>
          <a:p>
            <a:pPr>
              <a:buFontTx/>
              <a:buNone/>
            </a:pPr>
            <a:endParaRPr lang="en-US" dirty="0" smtClean="0">
              <a:latin typeface="Times New Roman" pitchFamily="18" charset="0"/>
              <a:cs typeface="Times New Roman" pitchFamily="18" charset="0"/>
            </a:endParaRPr>
          </a:p>
          <a:p>
            <a:pPr>
              <a:buFontTx/>
              <a:buNone/>
            </a:pP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xanh lam đậm</a:t>
            </a:r>
            <a:r>
              <a:rPr lang="en-US" dirty="0" smtClean="0">
                <a:latin typeface="Times New Roman" pitchFamily="18" charset="0"/>
                <a:cs typeface="Times New Roman" pitchFamily="18" charset="0"/>
              </a:rPr>
              <a:t> .</a:t>
            </a:r>
          </a:p>
          <a:p>
            <a:pPr>
              <a:buFontTx/>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nâu tím đỏ</a:t>
            </a:r>
            <a:r>
              <a:rPr lang="en-US" dirty="0" smtClean="0">
                <a:latin typeface="Times New Roman" pitchFamily="18" charset="0"/>
                <a:cs typeface="Times New Roman" pitchFamily="18" charset="0"/>
              </a:rPr>
              <a:t> .</a:t>
            </a:r>
          </a:p>
          <a:p>
            <a:pPr>
              <a:buFontTx/>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m</a:t>
            </a:r>
            <a:r>
              <a:rPr lang="vi-VN" dirty="0" smtClean="0">
                <a:latin typeface="Times New Roman" pitchFamily="18" charset="0"/>
                <a:cs typeface="Times New Roman" pitchFamily="18" charset="0"/>
              </a:rPr>
              <a:t>ột trăm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xanh lá cây đậm</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197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p:cTn id="2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4" end="4"/>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5" end="5"/>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p:cTn id="3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345" y="377588"/>
            <a:ext cx="8015524" cy="1077218"/>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S</a:t>
            </a:r>
            <a:r>
              <a:rPr lang="en-US" sz="3200" b="1" dirty="0" err="1" smtClean="0">
                <a:latin typeface="Times New Roman" pitchFamily="18" charset="0"/>
                <a:cs typeface="Times New Roman" pitchFamily="18" charset="0"/>
              </a:rPr>
              <a:t>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tờ</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giấy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bạc</a:t>
            </a:r>
            <a:endParaRPr lang="en-US" sz="3200" b="1" dirty="0">
              <a:latin typeface="Times New Roman" pitchFamily="18" charset="0"/>
              <a:cs typeface="Times New Roman" pitchFamily="18" charset="0"/>
            </a:endParaRPr>
          </a:p>
        </p:txBody>
      </p:sp>
      <p:sp>
        <p:nvSpPr>
          <p:cNvPr id="5" name="TextBox 4"/>
          <p:cNvSpPr txBox="1"/>
          <p:nvPr/>
        </p:nvSpPr>
        <p:spPr>
          <a:xfrm>
            <a:off x="304250" y="916197"/>
            <a:ext cx="2920992" cy="646331"/>
          </a:xfrm>
          <a:prstGeom prst="rect">
            <a:avLst/>
          </a:prstGeom>
          <a:noFill/>
        </p:spPr>
        <p:txBody>
          <a:bodyPr wrap="none" rtlCol="0">
            <a:spAutoFit/>
          </a:bodyPr>
          <a:lstStyle/>
          <a:p>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Giống</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nhau</a:t>
            </a:r>
            <a:r>
              <a:rPr lang="en-US" sz="2200" b="1" i="1" u="sng" dirty="0" smtClean="0">
                <a:latin typeface="Times New Roman" pitchFamily="18" charset="0"/>
                <a:cs typeface="Times New Roman" pitchFamily="18" charset="0"/>
              </a:rPr>
              <a:t>:</a:t>
            </a:r>
            <a:endParaRPr lang="en-US" sz="2200" b="1" i="1" u="sng" dirty="0">
              <a:latin typeface="Times New Roman" pitchFamily="18" charset="0"/>
              <a:cs typeface="Times New Roman" pitchFamily="18" charset="0"/>
            </a:endParaRPr>
          </a:p>
        </p:txBody>
      </p:sp>
      <p:sp>
        <p:nvSpPr>
          <p:cNvPr id="6" name="TextBox 5"/>
          <p:cNvSpPr txBox="1"/>
          <p:nvPr/>
        </p:nvSpPr>
        <p:spPr>
          <a:xfrm>
            <a:off x="208669" y="2891335"/>
            <a:ext cx="8691241" cy="1754326"/>
          </a:xfrm>
          <a:prstGeom prst="rect">
            <a:avLst/>
          </a:prstGeom>
          <a:noFill/>
        </p:spPr>
        <p:txBody>
          <a:bodyPr wrap="square" rtlCol="0">
            <a:spAutoFit/>
          </a:bodyPr>
          <a:lstStyle/>
          <a:p>
            <a:pPr>
              <a:lnSpc>
                <a:spcPct val="150000"/>
              </a:lnSpc>
            </a:pPr>
            <a:r>
              <a:rPr lang="en-US" sz="2400" b="1" dirty="0" err="1" smtClean="0">
                <a:latin typeface="Times New Roman" pitchFamily="18" charset="0"/>
                <a:cs typeface="Times New Roman" pitchFamily="18" charset="0"/>
              </a:rPr>
              <a:t>Mặt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dòng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hòa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hội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Việt</a:t>
            </a:r>
            <a:r>
              <a:rPr lang="en-US" sz="2400" b="1" dirty="0" smtClean="0">
                <a:latin typeface="Times New Roman" pitchFamily="18" charset="0"/>
                <a:cs typeface="Times New Roman" pitchFamily="18" charset="0"/>
              </a:rPr>
              <a:t> Nam, </a:t>
            </a:r>
            <a:br>
              <a:rPr lang="en-US" sz="2400" b="1" dirty="0" smtClean="0">
                <a:latin typeface="Times New Roman" pitchFamily="18" charset="0"/>
                <a:cs typeface="Times New Roman" pitchFamily="18" charset="0"/>
              </a:rPr>
            </a:b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dung </a:t>
            </a:r>
            <a:r>
              <a:rPr lang="en-US" sz="2400" b="1" dirty="0" err="1" smtClean="0">
                <a:latin typeface="Times New Roman" pitchFamily="18" charset="0"/>
                <a:cs typeface="Times New Roman" pitchFamily="18" charset="0"/>
              </a:rPr>
              <a:t>Bác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Hồ</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mệnh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tờ</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seri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7" name="TextBox 6"/>
          <p:cNvSpPr txBox="1"/>
          <p:nvPr/>
        </p:nvSpPr>
        <p:spPr>
          <a:xfrm>
            <a:off x="290395" y="5943600"/>
            <a:ext cx="8458790" cy="523220"/>
          </a:xfrm>
          <a:prstGeom prst="rect">
            <a:avLst/>
          </a:prstGeom>
          <a:noFill/>
        </p:spPr>
        <p:txBody>
          <a:bodyPr wrap="none" rtlCol="0">
            <a:spAutoFit/>
          </a:bodyPr>
          <a:lstStyle/>
          <a:p>
            <a:pPr algn="just"/>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Mặt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dòng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Nam</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4" y="1682589"/>
            <a:ext cx="2699824" cy="12959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682589"/>
            <a:ext cx="2719460" cy="12959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172" y="1708379"/>
            <a:ext cx="2802739" cy="129357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738" y="4619148"/>
            <a:ext cx="2692790" cy="133137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455" y="4645661"/>
            <a:ext cx="2800141" cy="130486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6005" y="4632404"/>
            <a:ext cx="2907779" cy="1304866"/>
          </a:xfrm>
          <a:prstGeom prst="rect">
            <a:avLst/>
          </a:prstGeom>
        </p:spPr>
      </p:pic>
    </p:spTree>
    <p:extLst>
      <p:ext uri="{BB962C8B-B14F-4D97-AF65-F5344CB8AC3E}">
        <p14:creationId xmlns:p14="http://schemas.microsoft.com/office/powerpoint/2010/main" val="275848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031" y="78616"/>
            <a:ext cx="2741456" cy="646331"/>
          </a:xfrm>
          <a:prstGeom prst="rect">
            <a:avLst/>
          </a:prstGeom>
          <a:noFill/>
        </p:spPr>
        <p:txBody>
          <a:bodyPr wrap="none" rtlCol="0">
            <a:spAutoFit/>
          </a:bodyPr>
          <a:lstStyle/>
          <a:p>
            <a:pPr algn="ct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Khác</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nhau</a:t>
            </a:r>
            <a:r>
              <a:rPr lang="en-US" sz="2200" b="1" i="1" u="sng" dirty="0" smtClean="0">
                <a:latin typeface="Times New Roman" pitchFamily="18" charset="0"/>
                <a:cs typeface="Times New Roman" pitchFamily="18" charset="0"/>
              </a:rPr>
              <a:t>:</a:t>
            </a:r>
            <a:endParaRPr lang="en-US" sz="2200" b="1" i="1" u="sng"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8" y="724948"/>
            <a:ext cx="2438400" cy="36627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397" y="724949"/>
            <a:ext cx="2685799" cy="36547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184" y="724949"/>
            <a:ext cx="2745757" cy="3654794"/>
          </a:xfrm>
          <a:prstGeom prst="rect">
            <a:avLst/>
          </a:prstGeom>
        </p:spPr>
      </p:pic>
      <p:sp>
        <p:nvSpPr>
          <p:cNvPr id="8" name="TextBox 7"/>
          <p:cNvSpPr txBox="1"/>
          <p:nvPr/>
        </p:nvSpPr>
        <p:spPr>
          <a:xfrm>
            <a:off x="-20358" y="4896445"/>
            <a:ext cx="3200941" cy="523220"/>
          </a:xfrm>
          <a:prstGeom prst="rect">
            <a:avLst/>
          </a:prstGeom>
          <a:noFill/>
        </p:spPr>
        <p:txBody>
          <a:bodyPr wrap="none" rtlCol="0">
            <a:spAutoFit/>
          </a:bodyPr>
          <a:lstStyle/>
          <a:p>
            <a:pPr algn="ctr"/>
            <a:r>
              <a:rPr lang="en-US" sz="2800" b="1" dirty="0" err="1" smtClean="0">
                <a:latin typeface="Times New Roman" pitchFamily="18" charset="0"/>
                <a:cs typeface="Times New Roman" pitchFamily="18" charset="0"/>
              </a:rPr>
              <a:t>Chùa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Cầu</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Hội</a:t>
            </a:r>
            <a:r>
              <a:rPr lang="en-US" sz="2800" b="1" dirty="0" smtClean="0">
                <a:latin typeface="Times New Roman" pitchFamily="18" charset="0"/>
                <a:cs typeface="Times New Roman" pitchFamily="18" charset="0"/>
              </a:rPr>
              <a:t> An</a:t>
            </a:r>
            <a:endParaRPr lang="en-US" sz="2800" b="1" dirty="0">
              <a:latin typeface="Times New Roman" pitchFamily="18" charset="0"/>
              <a:cs typeface="Times New Roman" pitchFamily="18" charset="0"/>
            </a:endParaRPr>
          </a:p>
        </p:txBody>
      </p:sp>
      <p:sp>
        <p:nvSpPr>
          <p:cNvPr id="9" name="TextBox 8"/>
          <p:cNvSpPr txBox="1"/>
          <p:nvPr/>
        </p:nvSpPr>
        <p:spPr>
          <a:xfrm>
            <a:off x="3200398" y="4757947"/>
            <a:ext cx="2685799" cy="1953868"/>
          </a:xfrm>
          <a:prstGeom prst="rect">
            <a:avLst/>
          </a:prstGeom>
          <a:noFill/>
        </p:spPr>
        <p:txBody>
          <a:bodyPr wrap="square" rtlCol="0">
            <a:spAutoFit/>
          </a:bodyPr>
          <a:lstStyle/>
          <a:p>
            <a:pPr algn="ctr">
              <a:lnSpc>
                <a:spcPct val="150000"/>
              </a:lnSpc>
            </a:pPr>
            <a:r>
              <a:rPr lang="en-US" sz="2800" b="1" dirty="0" err="1" smtClean="0">
                <a:latin typeface="Times New Roman" pitchFamily="18" charset="0"/>
                <a:cs typeface="Times New Roman" pitchFamily="18" charset="0"/>
              </a:rPr>
              <a:t>Nghênh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Đình</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Phu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Lâu</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Huế</a:t>
            </a:r>
            <a:endParaRPr lang="en-US" sz="2800" b="1" dirty="0">
              <a:latin typeface="Times New Roman" pitchFamily="18" charset="0"/>
              <a:cs typeface="Times New Roman" pitchFamily="18" charset="0"/>
            </a:endParaRPr>
          </a:p>
        </p:txBody>
      </p:sp>
      <p:sp>
        <p:nvSpPr>
          <p:cNvPr id="10" name="TextBox 9"/>
          <p:cNvSpPr txBox="1"/>
          <p:nvPr/>
        </p:nvSpPr>
        <p:spPr>
          <a:xfrm>
            <a:off x="6173371" y="4727170"/>
            <a:ext cx="2745757" cy="2031325"/>
          </a:xfrm>
          <a:prstGeom prst="rect">
            <a:avLst/>
          </a:prstGeom>
          <a:noFill/>
        </p:spPr>
        <p:txBody>
          <a:bodyPr wrap="square" rtlCol="0">
            <a:spAutoFit/>
          </a:bodyPr>
          <a:lstStyle/>
          <a:p>
            <a:pPr algn="ctr">
              <a:lnSpc>
                <a:spcPct val="150000"/>
              </a:lnSpc>
            </a:pP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miếu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Giám</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5557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3913"/>
            <a:ext cx="4038600"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794413"/>
            <a:ext cx="4381500" cy="2971800"/>
          </a:xfrm>
          <a:prstGeom prst="rect">
            <a:avLst/>
          </a:prstGeom>
        </p:spPr>
      </p:pic>
      <p:sp>
        <p:nvSpPr>
          <p:cNvPr id="6" name="TextBox 5"/>
          <p:cNvSpPr txBox="1"/>
          <p:nvPr/>
        </p:nvSpPr>
        <p:spPr>
          <a:xfrm>
            <a:off x="228600" y="3956713"/>
            <a:ext cx="8648700" cy="2062103"/>
          </a:xfrm>
          <a:prstGeom prst="rect">
            <a:avLst/>
          </a:prstGeom>
          <a:noFill/>
        </p:spPr>
        <p:txBody>
          <a:bodyPr wrap="square" rtlCol="0">
            <a:spAutoFit/>
          </a:bodyPr>
          <a:lstStyle/>
          <a:p>
            <a:r>
              <a:rPr lang="vi-VN" sz="3200" b="1" dirty="0">
                <a:latin typeface="+mj-lt"/>
              </a:rPr>
              <a:t>Trên tờ 200.000 đồng là hòn Đỉnh Hương thuộc Vịnh Hạ Long (Quảng Ninh). Phiến đá có hình một lư hương khổng lồ đứng giữa biển khơi như một vật thiêng cúng tế trời đất.</a:t>
            </a:r>
            <a:endParaRPr lang="en-US" sz="3200" b="1" dirty="0">
              <a:latin typeface="+mj-lt"/>
            </a:endParaRPr>
          </a:p>
        </p:txBody>
      </p:sp>
    </p:spTree>
    <p:extLst>
      <p:ext uri="{BB962C8B-B14F-4D97-AF65-F5344CB8AC3E}">
        <p14:creationId xmlns:p14="http://schemas.microsoft.com/office/powerpoint/2010/main" val="2956489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47725"/>
            <a:ext cx="35052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990600"/>
            <a:ext cx="4286250" cy="2762250"/>
          </a:xfrm>
          <a:prstGeom prst="rect">
            <a:avLst/>
          </a:prstGeom>
        </p:spPr>
      </p:pic>
      <p:sp>
        <p:nvSpPr>
          <p:cNvPr id="6" name="TextBox 5"/>
          <p:cNvSpPr txBox="1"/>
          <p:nvPr/>
        </p:nvSpPr>
        <p:spPr>
          <a:xfrm>
            <a:off x="533400" y="4419600"/>
            <a:ext cx="8382000" cy="1569660"/>
          </a:xfrm>
          <a:prstGeom prst="rect">
            <a:avLst/>
          </a:prstGeom>
          <a:noFill/>
        </p:spPr>
        <p:txBody>
          <a:bodyPr wrap="square" rtlCol="0">
            <a:spAutoFit/>
          </a:bodyPr>
          <a:lstStyle/>
          <a:p>
            <a:r>
              <a:rPr lang="vi-VN" sz="3200" b="1" dirty="0">
                <a:latin typeface="+mj-lt"/>
              </a:rPr>
              <a:t>Tờ 500.000 đồng là hình ảnh ngôi nhà tranh 5 gian tại Làng Sen, Nam Đàn, Nghệ An. Đây là quê hương của Chủ tịch Hồ Chí Minh. </a:t>
            </a:r>
            <a:endParaRPr lang="en-US" sz="3200" b="1" dirty="0">
              <a:latin typeface="+mj-lt"/>
            </a:endParaRPr>
          </a:p>
        </p:txBody>
      </p:sp>
    </p:spTree>
    <p:extLst>
      <p:ext uri="{BB962C8B-B14F-4D97-AF65-F5344CB8AC3E}">
        <p14:creationId xmlns:p14="http://schemas.microsoft.com/office/powerpoint/2010/main" val="334229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vi-VN" dirty="0" smtClean="0"/>
          </a:p>
          <a:p>
            <a:pPr marL="0" indent="0">
              <a:buNone/>
            </a:pPr>
            <a:endParaRPr lang="en-US" dirty="0"/>
          </a:p>
        </p:txBody>
      </p:sp>
      <p:sp>
        <p:nvSpPr>
          <p:cNvPr id="4" name="TextBox 3"/>
          <p:cNvSpPr txBox="1"/>
          <p:nvPr/>
        </p:nvSpPr>
        <p:spPr>
          <a:xfrm>
            <a:off x="464053" y="296203"/>
            <a:ext cx="4362092" cy="430887"/>
          </a:xfrm>
          <a:prstGeom prst="rect">
            <a:avLst/>
          </a:prstGeom>
          <a:noFill/>
        </p:spPr>
        <p:txBody>
          <a:bodyPr wrap="none" rtlCol="0">
            <a:spAutoFit/>
          </a:bodyPr>
          <a:lstStyle/>
          <a:p>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1:</a:t>
            </a:r>
            <a:r>
              <a:rPr lang="en-US" sz="2200" b="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ví</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đựng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bao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nhiêu</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sp>
        <p:nvSpPr>
          <p:cNvPr id="5" name="TextBox 4"/>
          <p:cNvSpPr txBox="1"/>
          <p:nvPr/>
        </p:nvSpPr>
        <p:spPr>
          <a:xfrm>
            <a:off x="219795" y="731874"/>
            <a:ext cx="474810"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a) </a:t>
            </a:r>
            <a:endParaRPr lang="en-US" sz="2200">
              <a:latin typeface="Times New Roman" pitchFamily="18" charset="0"/>
              <a:cs typeface="Times New Roman" pitchFamily="18" charset="0"/>
            </a:endParaRPr>
          </a:p>
        </p:txBody>
      </p:sp>
      <p:sp>
        <p:nvSpPr>
          <p:cNvPr id="6" name="Round Diagonal Corner Rectangle 5"/>
          <p:cNvSpPr/>
          <p:nvPr/>
        </p:nvSpPr>
        <p:spPr>
          <a:xfrm>
            <a:off x="694605" y="906806"/>
            <a:ext cx="2971130" cy="937548"/>
          </a:xfrm>
          <a:prstGeom prst="round2Diag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Times New Roman" pitchFamily="18" charset="0"/>
              <a:cs typeface="Times New Roman" pitchFamily="18" charset="0"/>
            </a:endParaRPr>
          </a:p>
        </p:txBody>
      </p:sp>
      <p:sp>
        <p:nvSpPr>
          <p:cNvPr id="7" name="TextBox 6"/>
          <p:cNvSpPr txBox="1"/>
          <p:nvPr/>
        </p:nvSpPr>
        <p:spPr>
          <a:xfrm>
            <a:off x="713556" y="947317"/>
            <a:ext cx="1495922"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10 000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8" name="TextBox 7"/>
          <p:cNvSpPr txBox="1"/>
          <p:nvPr/>
        </p:nvSpPr>
        <p:spPr>
          <a:xfrm>
            <a:off x="2180170" y="1049273"/>
            <a:ext cx="156004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 </a:t>
            </a:r>
            <a:endParaRPr lang="en-US" sz="2000" b="1">
              <a:latin typeface="Times New Roman" pitchFamily="18" charset="0"/>
              <a:cs typeface="Times New Roman" pitchFamily="18" charset="0"/>
            </a:endParaRPr>
          </a:p>
        </p:txBody>
      </p:sp>
      <p:sp>
        <p:nvSpPr>
          <p:cNvPr id="9" name="TextBox 8"/>
          <p:cNvSpPr txBox="1"/>
          <p:nvPr/>
        </p:nvSpPr>
        <p:spPr>
          <a:xfrm>
            <a:off x="1432209" y="1441623"/>
            <a:ext cx="1495922"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20 000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0" name="TextBox 9"/>
          <p:cNvSpPr txBox="1"/>
          <p:nvPr/>
        </p:nvSpPr>
        <p:spPr>
          <a:xfrm>
            <a:off x="198472" y="1962091"/>
            <a:ext cx="4400564"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10 000 + 20 000 + 20 000 = 50 000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1" name="TextBox 10"/>
          <p:cNvSpPr txBox="1"/>
          <p:nvPr/>
        </p:nvSpPr>
        <p:spPr>
          <a:xfrm>
            <a:off x="4907737" y="833829"/>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b)</a:t>
            </a:r>
            <a:endParaRPr lang="en-US" sz="2200">
              <a:latin typeface="Times New Roman" pitchFamily="18" charset="0"/>
              <a:cs typeface="Times New Roman" pitchFamily="18" charset="0"/>
            </a:endParaRPr>
          </a:p>
        </p:txBody>
      </p:sp>
      <p:sp>
        <p:nvSpPr>
          <p:cNvPr id="12" name="Snip Same Side Corner Rectangle 11"/>
          <p:cNvSpPr/>
          <p:nvPr/>
        </p:nvSpPr>
        <p:spPr>
          <a:xfrm>
            <a:off x="5394152" y="731874"/>
            <a:ext cx="3216448" cy="1109859"/>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06990" y="833829"/>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4" name="TextBox 13"/>
          <p:cNvSpPr txBox="1"/>
          <p:nvPr/>
        </p:nvSpPr>
        <p:spPr>
          <a:xfrm>
            <a:off x="6982323" y="860048"/>
            <a:ext cx="1495923"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a:t>
            </a:r>
            <a:endParaRPr lang="en-US" sz="2000" b="1">
              <a:latin typeface="Times New Roman" pitchFamily="18" charset="0"/>
              <a:cs typeface="Times New Roman" pitchFamily="18" charset="0"/>
            </a:endParaRPr>
          </a:p>
        </p:txBody>
      </p:sp>
      <p:sp>
        <p:nvSpPr>
          <p:cNvPr id="15" name="TextBox 14"/>
          <p:cNvSpPr txBox="1"/>
          <p:nvPr/>
        </p:nvSpPr>
        <p:spPr>
          <a:xfrm>
            <a:off x="5479425"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16" name="TextBox 15"/>
          <p:cNvSpPr txBox="1"/>
          <p:nvPr/>
        </p:nvSpPr>
        <p:spPr>
          <a:xfrm>
            <a:off x="6924014"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7" name="TextBox 16"/>
          <p:cNvSpPr txBox="1"/>
          <p:nvPr/>
        </p:nvSpPr>
        <p:spPr>
          <a:xfrm>
            <a:off x="5135505" y="1944081"/>
            <a:ext cx="3873709" cy="707886"/>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10 000 + 20 000 + 50 000 + 10 000 = 90 000 đồng</a:t>
            </a:r>
            <a:endParaRPr lang="en-US" sz="2000" b="1">
              <a:latin typeface="Times New Roman" pitchFamily="18" charset="0"/>
              <a:cs typeface="Times New Roman" pitchFamily="18" charset="0"/>
            </a:endParaRPr>
          </a:p>
        </p:txBody>
      </p:sp>
      <p:sp>
        <p:nvSpPr>
          <p:cNvPr id="18" name="TextBox 17"/>
          <p:cNvSpPr txBox="1"/>
          <p:nvPr/>
        </p:nvSpPr>
        <p:spPr>
          <a:xfrm>
            <a:off x="219795" y="2534685"/>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c)</a:t>
            </a:r>
            <a:endParaRPr lang="en-US" sz="2200">
              <a:latin typeface="Times New Roman" pitchFamily="18" charset="0"/>
              <a:cs typeface="Times New Roman" pitchFamily="18" charset="0"/>
            </a:endParaRPr>
          </a:p>
        </p:txBody>
      </p:sp>
      <p:sp>
        <p:nvSpPr>
          <p:cNvPr id="19" name="Snip and Round Single Corner Rectangle 18"/>
          <p:cNvSpPr/>
          <p:nvPr/>
        </p:nvSpPr>
        <p:spPr>
          <a:xfrm>
            <a:off x="694605" y="2651968"/>
            <a:ext cx="3191595" cy="1332460"/>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47923" y="2828895"/>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21" name="TextBox 20"/>
          <p:cNvSpPr txBox="1"/>
          <p:nvPr/>
        </p:nvSpPr>
        <p:spPr>
          <a:xfrm>
            <a:off x="2265977" y="2858336"/>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22" name="TextBox 21"/>
          <p:cNvSpPr txBox="1"/>
          <p:nvPr/>
        </p:nvSpPr>
        <p:spPr>
          <a:xfrm>
            <a:off x="721405" y="3371812"/>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3" name="TextBox 22"/>
          <p:cNvSpPr txBox="1"/>
          <p:nvPr/>
        </p:nvSpPr>
        <p:spPr>
          <a:xfrm>
            <a:off x="2243845" y="346083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4" name="TextBox 23"/>
          <p:cNvSpPr txBox="1"/>
          <p:nvPr/>
        </p:nvSpPr>
        <p:spPr>
          <a:xfrm>
            <a:off x="2345" y="4124326"/>
            <a:ext cx="4194091" cy="707886"/>
          </a:xfrm>
          <a:prstGeom prst="rect">
            <a:avLst/>
          </a:prstGeom>
          <a:noFill/>
        </p:spPr>
        <p:txBody>
          <a:bodyPr wrap="squar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+ 20 000 + 50 000 + 10 000 </a:t>
            </a:r>
            <a:br>
              <a:rPr lang="en-US" sz="2000" b="1" smtClean="0">
                <a:latin typeface="Times New Roman" pitchFamily="18" charset="0"/>
                <a:cs typeface="Times New Roman" pitchFamily="18" charset="0"/>
              </a:rPr>
            </a:br>
            <a:r>
              <a:rPr lang="en-US" sz="2000" b="1" smtClean="0">
                <a:latin typeface="Times New Roman" pitchFamily="18" charset="0"/>
                <a:cs typeface="Times New Roman" pitchFamily="18" charset="0"/>
              </a:rPr>
              <a:t>= 90 000 đồng</a:t>
            </a:r>
            <a:endParaRPr lang="en-US" sz="2000" b="1">
              <a:latin typeface="Times New Roman" pitchFamily="18" charset="0"/>
              <a:cs typeface="Times New Roman" pitchFamily="18" charset="0"/>
            </a:endParaRPr>
          </a:p>
        </p:txBody>
      </p:sp>
      <p:sp>
        <p:nvSpPr>
          <p:cNvPr id="25" name="TextBox 24"/>
          <p:cNvSpPr txBox="1"/>
          <p:nvPr/>
        </p:nvSpPr>
        <p:spPr>
          <a:xfrm>
            <a:off x="4925351" y="2740870"/>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d)</a:t>
            </a:r>
            <a:endParaRPr lang="en-US" sz="2200">
              <a:latin typeface="Times New Roman" pitchFamily="18" charset="0"/>
              <a:cs typeface="Times New Roman" pitchFamily="18" charset="0"/>
            </a:endParaRPr>
          </a:p>
        </p:txBody>
      </p:sp>
      <p:sp>
        <p:nvSpPr>
          <p:cNvPr id="26" name="Round Same Side Corner Rectangle 25"/>
          <p:cNvSpPr/>
          <p:nvPr/>
        </p:nvSpPr>
        <p:spPr>
          <a:xfrm>
            <a:off x="5438759" y="2828895"/>
            <a:ext cx="2859622" cy="1110943"/>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27590" y="3417888"/>
            <a:ext cx="130356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2000 đồng</a:t>
            </a:r>
            <a:endParaRPr lang="en-US" sz="2000" b="1">
              <a:latin typeface="Times New Roman" pitchFamily="18" charset="0"/>
              <a:cs typeface="Times New Roman" pitchFamily="18" charset="0"/>
            </a:endParaRPr>
          </a:p>
        </p:txBody>
      </p:sp>
      <p:sp>
        <p:nvSpPr>
          <p:cNvPr id="28" name="TextBox 27"/>
          <p:cNvSpPr txBox="1"/>
          <p:nvPr/>
        </p:nvSpPr>
        <p:spPr>
          <a:xfrm>
            <a:off x="7084314" y="3384366"/>
            <a:ext cx="117532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29" name="TextBox 28"/>
          <p:cNvSpPr txBox="1"/>
          <p:nvPr/>
        </p:nvSpPr>
        <p:spPr>
          <a:xfrm>
            <a:off x="5469989" y="2880959"/>
            <a:ext cx="1495922" cy="400110"/>
          </a:xfrm>
          <a:prstGeom prst="rect">
            <a:avLst/>
          </a:prstGeom>
          <a:noFill/>
        </p:spPr>
        <p:txBody>
          <a:bodyPr wrap="none" rtlCol="0">
            <a:spAutoFit/>
          </a:bodyPr>
          <a:lstStyle/>
          <a:p>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30" name="TextBox 29"/>
          <p:cNvSpPr txBox="1"/>
          <p:nvPr/>
        </p:nvSpPr>
        <p:spPr>
          <a:xfrm>
            <a:off x="6324398" y="4124326"/>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14 </a:t>
            </a:r>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31" name="TextBox 30"/>
          <p:cNvSpPr txBox="1"/>
          <p:nvPr/>
        </p:nvSpPr>
        <p:spPr>
          <a:xfrm>
            <a:off x="732119" y="5168442"/>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e)</a:t>
            </a:r>
            <a:endParaRPr lang="en-US" sz="2200">
              <a:latin typeface="Times New Roman" pitchFamily="18" charset="0"/>
              <a:cs typeface="Times New Roman" pitchFamily="18" charset="0"/>
            </a:endParaRPr>
          </a:p>
        </p:txBody>
      </p:sp>
      <p:sp>
        <p:nvSpPr>
          <p:cNvPr id="32" name="Rounded Rectangle 31"/>
          <p:cNvSpPr/>
          <p:nvPr/>
        </p:nvSpPr>
        <p:spPr>
          <a:xfrm>
            <a:off x="1295400" y="5168442"/>
            <a:ext cx="2922636" cy="1232358"/>
          </a:xfrm>
          <a:prstGeom prst="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1352843" y="5368497"/>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34" name="TextBox 33"/>
          <p:cNvSpPr txBox="1"/>
          <p:nvPr/>
        </p:nvSpPr>
        <p:spPr>
          <a:xfrm>
            <a:off x="2991806" y="5368497"/>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35" name="TextBox 34"/>
          <p:cNvSpPr txBox="1"/>
          <p:nvPr/>
        </p:nvSpPr>
        <p:spPr>
          <a:xfrm>
            <a:off x="2050617" y="5870505"/>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200 đồng</a:t>
            </a:r>
            <a:endParaRPr lang="en-US" sz="2000" b="1">
              <a:latin typeface="Times New Roman" pitchFamily="18" charset="0"/>
              <a:cs typeface="Times New Roman" pitchFamily="18" charset="0"/>
            </a:endParaRPr>
          </a:p>
        </p:txBody>
      </p:sp>
      <p:sp>
        <p:nvSpPr>
          <p:cNvPr id="36" name="TextBox 35"/>
          <p:cNvSpPr txBox="1"/>
          <p:nvPr/>
        </p:nvSpPr>
        <p:spPr>
          <a:xfrm>
            <a:off x="4435570" y="5510344"/>
            <a:ext cx="375936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+ 500 + 200 = 50 700 đồng</a:t>
            </a:r>
            <a:endParaRPr lang="en-US" sz="2000" b="1">
              <a:latin typeface="Times New Roman" pitchFamily="18" charset="0"/>
              <a:cs typeface="Times New Roman" pitchFamily="18" charset="0"/>
            </a:endParaRPr>
          </a:p>
        </p:txBody>
      </p:sp>
      <p:sp>
        <p:nvSpPr>
          <p:cNvPr id="37" name="TextBox 36"/>
          <p:cNvSpPr txBox="1"/>
          <p:nvPr/>
        </p:nvSpPr>
        <p:spPr>
          <a:xfrm>
            <a:off x="6884443" y="2932838"/>
            <a:ext cx="130356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2000 đồng</a:t>
            </a:r>
            <a:endParaRPr lang="en-US" sz="2000" b="1">
              <a:latin typeface="Times New Roman" pitchFamily="18" charset="0"/>
              <a:cs typeface="Times New Roman" pitchFamily="18" charset="0"/>
            </a:endParaRPr>
          </a:p>
        </p:txBody>
      </p:sp>
    </p:spTree>
    <p:extLst>
      <p:ext uri="{BB962C8B-B14F-4D97-AF65-F5344CB8AC3E}">
        <p14:creationId xmlns:p14="http://schemas.microsoft.com/office/powerpoint/2010/main" val="8373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500"/>
                                        <p:tgtEl>
                                          <p:spTgt spid="2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500"/>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500"/>
                                        <p:tgtEl>
                                          <p:spTgt spid="2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fade">
                                      <p:cBhvr>
                                        <p:cTn id="135" dur="500"/>
                                        <p:tgtEl>
                                          <p:spTgt spid="28"/>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additive="base">
                                        <p:cTn id="140" dur="500" fill="hold"/>
                                        <p:tgtEl>
                                          <p:spTgt spid="30"/>
                                        </p:tgtEl>
                                        <p:attrNameLst>
                                          <p:attrName>ppt_x</p:attrName>
                                        </p:attrNameLst>
                                      </p:cBhvr>
                                      <p:tavLst>
                                        <p:tav tm="0">
                                          <p:val>
                                            <p:strVal val="#ppt_x"/>
                                          </p:val>
                                        </p:tav>
                                        <p:tav tm="100000">
                                          <p:val>
                                            <p:strVal val="#ppt_x"/>
                                          </p:val>
                                        </p:tav>
                                      </p:tavLst>
                                    </p:anim>
                                    <p:anim calcmode="lin" valueType="num">
                                      <p:cBhvr additive="base">
                                        <p:cTn id="14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fade">
                                      <p:cBhvr>
                                        <p:cTn id="146" dur="500"/>
                                        <p:tgtEl>
                                          <p:spTgt spid="3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3"/>
                                        </p:tgtEl>
                                        <p:attrNameLst>
                                          <p:attrName>style.visibility</p:attrName>
                                        </p:attrNameLst>
                                      </p:cBhvr>
                                      <p:to>
                                        <p:strVal val="visible"/>
                                      </p:to>
                                    </p:set>
                                    <p:animEffect transition="in" filter="fade">
                                      <p:cBhvr>
                                        <p:cTn id="156" dur="500"/>
                                        <p:tgtEl>
                                          <p:spTgt spid="33"/>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4"/>
                                        </p:tgtEl>
                                        <p:attrNameLst>
                                          <p:attrName>style.visibility</p:attrName>
                                        </p:attrNameLst>
                                      </p:cBhvr>
                                      <p:to>
                                        <p:strVal val="visible"/>
                                      </p:to>
                                    </p:set>
                                    <p:animEffect transition="in" filter="fade">
                                      <p:cBhvr>
                                        <p:cTn id="161" dur="500"/>
                                        <p:tgtEl>
                                          <p:spTgt spid="34"/>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5"/>
                                        </p:tgtEl>
                                        <p:attrNameLst>
                                          <p:attrName>style.visibility</p:attrName>
                                        </p:attrNameLst>
                                      </p:cBhvr>
                                      <p:to>
                                        <p:strVal val="visible"/>
                                      </p:to>
                                    </p:set>
                                    <p:animEffect transition="in" filter="fade">
                                      <p:cBhvr>
                                        <p:cTn id="166" dur="500"/>
                                        <p:tgtEl>
                                          <p:spTgt spid="35"/>
                                        </p:tgtEl>
                                      </p:cBhvr>
                                    </p:animEffect>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36"/>
                                        </p:tgtEl>
                                        <p:attrNameLst>
                                          <p:attrName>style.visibility</p:attrName>
                                        </p:attrNameLst>
                                      </p:cBhvr>
                                      <p:to>
                                        <p:strVal val="visible"/>
                                      </p:to>
                                    </p:set>
                                    <p:anim calcmode="lin" valueType="num">
                                      <p:cBhvr additive="base">
                                        <p:cTn id="171" dur="500" fill="hold"/>
                                        <p:tgtEl>
                                          <p:spTgt spid="36"/>
                                        </p:tgtEl>
                                        <p:attrNameLst>
                                          <p:attrName>ppt_x</p:attrName>
                                        </p:attrNameLst>
                                      </p:cBhvr>
                                      <p:tavLst>
                                        <p:tav tm="0">
                                          <p:val>
                                            <p:strVal val="#ppt_x"/>
                                          </p:val>
                                        </p:tav>
                                        <p:tav tm="100000">
                                          <p:val>
                                            <p:strVal val="#ppt_x"/>
                                          </p:val>
                                        </p:tav>
                                      </p:tavLst>
                                    </p:anim>
                                    <p:anim calcmode="lin" valueType="num">
                                      <p:cBhvr additive="base">
                                        <p:cTn id="17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37"/>
                                        </p:tgtEl>
                                        <p:attrNameLst>
                                          <p:attrName>style.visibility</p:attrName>
                                        </p:attrNameLst>
                                      </p:cBhvr>
                                      <p:to>
                                        <p:strVal val="visible"/>
                                      </p:to>
                                    </p:set>
                                    <p:animEffect transition="in" filter="fade">
                                      <p:cBhvr>
                                        <p:cTn id="17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P spid="10" grpId="0"/>
      <p:bldP spid="11" grpId="0"/>
      <p:bldP spid="12" grpId="0" animBg="1"/>
      <p:bldP spid="13" grpId="0"/>
      <p:bldP spid="14" grpId="0"/>
      <p:bldP spid="15" grpId="0"/>
      <p:bldP spid="16" grpId="0"/>
      <p:bldP spid="17" grpId="0"/>
      <p:bldP spid="18" grpId="0"/>
      <p:bldP spid="19" grpId="0" animBg="1"/>
      <p:bldP spid="20" grpId="0"/>
      <p:bldP spid="21" grpId="0"/>
      <p:bldP spid="22" grpId="0"/>
      <p:bldP spid="23" grpId="0"/>
      <p:bldP spid="24" grpId="0"/>
      <p:bldP spid="25" grpId="0"/>
      <p:bldP spid="26" grpId="0" animBg="1"/>
      <p:bldP spid="27" grpId="0"/>
      <p:bldP spid="28" grpId="0"/>
      <p:bldP spid="29" grpId="0"/>
      <p:bldP spid="30" grpId="0"/>
      <p:bldP spid="31" grpId="0"/>
      <p:bldP spid="32" grpId="0" animBg="1"/>
      <p:bldP spid="33" grpId="0"/>
      <p:bldP spid="34" grpId="0"/>
      <p:bldP spid="35" grpId="0"/>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9&quot;/&gt;&lt;/object&gt;&lt;object type=&quot;3&quot; unique_id=&quot;10010&quot;&gt;&lt;property id=&quot;20148&quot; value=&quot;5&quot;/&gt;&lt;property id=&quot;20300&quot; value=&quot;Slide 8&quot;/&gt;&lt;property id=&quot;20307&quot; value=&quot;270&quot;/&gt;&lt;/object&gt;&lt;object type=&quot;3&quot; unique_id=&quot;10011&quot;&gt;&lt;property id=&quot;20148&quot; value=&quot;5&quot;/&gt;&lt;property id=&quot;20300&quot; value=&quot;Slide 9&quot;/&gt;&lt;property id=&quot;20307&quot; value=&quot;263&quot;/&gt;&lt;/object&gt;&lt;object type=&quot;3&quot; unique_id=&quot;10012&quot;&gt;&lt;property id=&quot;20148&quot; value=&quot;5&quot;/&gt;&lt;property id=&quot;20300&quot; value=&quot;Slide 11&quot;/&gt;&lt;property id=&quot;20307&quot; value=&quot;271&quot;/&gt;&lt;/object&gt;&lt;object type=&quot;3&quot; unique_id=&quot;10013&quot;&gt;&lt;property id=&quot;20148&quot; value=&quot;5&quot;/&gt;&lt;property id=&quot;20300&quot; value=&quot;Slide 13&quot;/&gt;&lt;property id=&quot;20307&quot; value=&quot;266&quot;/&gt;&lt;/object&gt;&lt;object type=&quot;3&quot; unique_id=&quot;10014&quot;&gt;&lt;property id=&quot;20148&quot; value=&quot;5&quot;/&gt;&lt;property id=&quot;20300&quot; value=&quot;Slide 14&quot;/&gt;&lt;property id=&quot;20307&quot; value=&quot;268&quot;/&gt;&lt;/object&gt;&lt;object type=&quot;3&quot; unique_id=&quot;10028&quot;&gt;&lt;property id=&quot;20148&quot; value=&quot;5&quot;/&gt;&lt;property id=&quot;20300&quot; value=&quot;Slide 2 - &amp;quot;MỤC TIÊU BÀI HỌC&amp;quot;&quot;/&gt;&lt;property id=&quot;20307&quot; value=&quot;272&quot;/&gt;&lt;/object&gt;&lt;object type=&quot;3&quot; unique_id=&quot;10029&quot;&gt;&lt;property id=&quot;20148&quot; value=&quot;5&quot;/&gt;&lt;property id=&quot;20300&quot; value=&quot;Slide 10 - &amp;quot;Bài 2:  Mẹ mua cho Lan một chiếc cặp giá 15 000 đồng và một bộ quần áo mùa hè giá 25 000 đồng. Mẹ đưa cho cô bán h&quot;/&gt;&lt;property id=&quot;20307&quot; value=&quot;273&quot;/&gt;&lt;/object&gt;&lt;object type=&quot;3&quot; unique_id=&quot;10030&quot;&gt;&lt;property id=&quot;20148&quot; value=&quot;5&quot;/&gt;&lt;property id=&quot;20300&quot; value=&quot;Slide 12&quot;/&gt;&lt;property id=&quot;20307&quot; value=&quot;27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TotalTime>
  <Words>580</Words>
  <Application>Microsoft Office PowerPoint</Application>
  <PresentationFormat>On-screen Show (4:3)</PresentationFormat>
  <Paragraphs>99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  Mẹ mua cho Lan một chiếc cặp giá 15 000 đồng và một bộ quần áo mùa hè giá 25 000 đồng. Mẹ đưa cho cô bán hàng  50 000 đồng. Hỏi cô bán hàng phải trả lại mẹ bao nhiêu tiền?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songgia</dc:creator>
  <cp:lastModifiedBy>A</cp:lastModifiedBy>
  <cp:revision>27</cp:revision>
  <dcterms:created xsi:type="dcterms:W3CDTF">2017-04-01T00:34:19Z</dcterms:created>
  <dcterms:modified xsi:type="dcterms:W3CDTF">2021-04-15T01:53:42Z</dcterms:modified>
</cp:coreProperties>
</file>