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handoutMasterIdLst>
    <p:handoutMasterId r:id="rId32"/>
  </p:handoutMasterIdLst>
  <p:sldIdLst>
    <p:sldId id="256" r:id="rId2"/>
    <p:sldId id="257" r:id="rId3"/>
    <p:sldId id="319" r:id="rId4"/>
    <p:sldId id="259" r:id="rId5"/>
    <p:sldId id="304" r:id="rId6"/>
    <p:sldId id="306" r:id="rId7"/>
    <p:sldId id="331" r:id="rId8"/>
    <p:sldId id="332" r:id="rId9"/>
    <p:sldId id="260" r:id="rId10"/>
    <p:sldId id="305" r:id="rId11"/>
    <p:sldId id="333" r:id="rId12"/>
    <p:sldId id="310" r:id="rId13"/>
    <p:sldId id="314" r:id="rId14"/>
    <p:sldId id="315" r:id="rId15"/>
    <p:sldId id="335" r:id="rId16"/>
    <p:sldId id="316" r:id="rId17"/>
    <p:sldId id="317" r:id="rId18"/>
    <p:sldId id="336" r:id="rId19"/>
    <p:sldId id="261" r:id="rId20"/>
    <p:sldId id="324" r:id="rId21"/>
    <p:sldId id="328" r:id="rId22"/>
    <p:sldId id="329" r:id="rId23"/>
    <p:sldId id="330" r:id="rId24"/>
    <p:sldId id="325" r:id="rId25"/>
    <p:sldId id="326" r:id="rId26"/>
    <p:sldId id="338" r:id="rId27"/>
    <p:sldId id="337" r:id="rId28"/>
    <p:sldId id="323" r:id="rId29"/>
    <p:sldId id="262" r:id="rId30"/>
  </p:sldIdLst>
  <p:sldSz cx="12192000" cy="6858000"/>
  <p:notesSz cx="6858000" cy="9144000"/>
  <p:embeddedFontLst>
    <p:embeddedFont>
      <p:font typeface="Tahoma" pitchFamily="34" charset="0"/>
      <p:regular r:id="rId33"/>
      <p:bold r:id="rId34"/>
    </p:embeddedFont>
    <p:embeddedFont>
      <p:font typeface="等线 Light" charset="-122"/>
      <p:regular r:id="rId35"/>
    </p:embeddedFont>
    <p:embeddedFont>
      <p:font typeface="Microsoft YaHei UI" pitchFamily="34" charset="-122"/>
      <p:regular r:id="rId36"/>
      <p:bold r:id="rId37"/>
    </p:embeddedFont>
    <p:embeddedFont>
      <p:font typeface="等线" charset="-122"/>
      <p:regular r:id="rId38"/>
      <p:bold r:id="rId39"/>
    </p:embeddedFont>
    <p:embeddedFont>
      <p:font typeface="Calibri" pitchFamily="34" charset="0"/>
      <p:regular r:id="rId40"/>
      <p:bold r:id="rId41"/>
      <p:italic r:id="rId42"/>
      <p:boldItalic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FD7"/>
    <a:srgbClr val="EDF7F9"/>
    <a:srgbClr val="EBF6F8"/>
    <a:srgbClr val="EBF6FA"/>
    <a:srgbClr val="D5DDDE"/>
    <a:srgbClr val="C5D99B"/>
    <a:srgbClr val="C48368"/>
    <a:srgbClr val="E6E6E6"/>
    <a:srgbClr val="00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3097" autoAdjust="0"/>
  </p:normalViewPr>
  <p:slideViewPr>
    <p:cSldViewPr snapToGrid="0" showGuides="1">
      <p:cViewPr>
        <p:scale>
          <a:sx n="25" d="100"/>
          <a:sy n="25" d="100"/>
        </p:scale>
        <p:origin x="-2610" y="-1146"/>
      </p:cViewPr>
      <p:guideLst>
        <p:guide orient="horz" pos="2137"/>
        <p:guide pos="3840"/>
      </p:guideLst>
    </p:cSldViewPr>
  </p:slideViewPr>
  <p:notesTextViewPr>
    <p:cViewPr>
      <p:scale>
        <a:sx n="1" d="1"/>
        <a:sy n="1" d="1"/>
      </p:scale>
      <p:origin x="0" y="0"/>
    </p:cViewPr>
  </p:notesTextViewPr>
  <p:notesViewPr>
    <p:cSldViewPr snapToGrid="0">
      <p:cViewPr varScale="1">
        <p:scale>
          <a:sx n="49" d="100"/>
          <a:sy n="49" d="100"/>
        </p:scale>
        <p:origin x="298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6934B02-048B-4049-8286-87A0C72647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0B6A3D8-59B3-4602-9547-AEB2572548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3E4AAF-D045-446B-9D7E-54A0C6CF466C}" type="datetimeFigureOut">
              <a:rPr lang="en-US" smtClean="0"/>
              <a:t>12/27/2021</a:t>
            </a:fld>
            <a:endParaRPr lang="en-US"/>
          </a:p>
        </p:txBody>
      </p:sp>
      <p:sp>
        <p:nvSpPr>
          <p:cNvPr id="4" name="Footer Placeholder 3">
            <a:extLst>
              <a:ext uri="{FF2B5EF4-FFF2-40B4-BE49-F238E27FC236}">
                <a16:creationId xmlns:a16="http://schemas.microsoft.com/office/drawing/2014/main" xmlns="" id="{F934B46C-1F5F-46D1-8FBC-5B4EEAEAB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43610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DFF44-1AE3-4BA7-B709-D2DDC7C4A7F2}" type="datetimeFigureOut">
              <a:rPr lang="zh-CN" altLang="en-US" smtClean="0"/>
              <a:t>2021/12/27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5BAC6-6881-44A0-A808-F1B1503684E6}" type="slidenum">
              <a:rPr lang="zh-CN" altLang="en-US" smtClean="0"/>
              <a:t>‹#›</a:t>
            </a:fld>
            <a:endParaRPr lang="zh-CN" altLang="en-US"/>
          </a:p>
        </p:txBody>
      </p:sp>
    </p:spTree>
    <p:extLst>
      <p:ext uri="{BB962C8B-B14F-4D97-AF65-F5344CB8AC3E}">
        <p14:creationId xmlns:p14="http://schemas.microsoft.com/office/powerpoint/2010/main" val="364969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1</a:t>
            </a:fld>
            <a:endParaRPr lang="zh-CN" altLang="en-US"/>
          </a:p>
        </p:txBody>
      </p:sp>
    </p:spTree>
    <p:extLst>
      <p:ext uri="{BB962C8B-B14F-4D97-AF65-F5344CB8AC3E}">
        <p14:creationId xmlns:p14="http://schemas.microsoft.com/office/powerpoint/2010/main" val="26234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29</a:t>
            </a:fld>
            <a:endParaRPr lang="zh-CN" altLang="en-US"/>
          </a:p>
        </p:txBody>
      </p:sp>
    </p:spTree>
    <p:extLst>
      <p:ext uri="{BB962C8B-B14F-4D97-AF65-F5344CB8AC3E}">
        <p14:creationId xmlns:p14="http://schemas.microsoft.com/office/powerpoint/2010/main" val="399279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2</a:t>
            </a:fld>
            <a:endParaRPr lang="zh-CN" altLang="en-US"/>
          </a:p>
        </p:txBody>
      </p:sp>
    </p:spTree>
    <p:extLst>
      <p:ext uri="{BB962C8B-B14F-4D97-AF65-F5344CB8AC3E}">
        <p14:creationId xmlns:p14="http://schemas.microsoft.com/office/powerpoint/2010/main" val="162877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4</a:t>
            </a:fld>
            <a:endParaRPr lang="zh-CN" altLang="en-US"/>
          </a:p>
        </p:txBody>
      </p:sp>
    </p:spTree>
    <p:extLst>
      <p:ext uri="{BB962C8B-B14F-4D97-AF65-F5344CB8AC3E}">
        <p14:creationId xmlns:p14="http://schemas.microsoft.com/office/powerpoint/2010/main" val="48347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7</a:t>
            </a:fld>
            <a:endParaRPr lang="zh-CN" altLang="en-US"/>
          </a:p>
        </p:txBody>
      </p:sp>
    </p:spTree>
    <p:extLst>
      <p:ext uri="{BB962C8B-B14F-4D97-AF65-F5344CB8AC3E}">
        <p14:creationId xmlns:p14="http://schemas.microsoft.com/office/powerpoint/2010/main" val="4150041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9</a:t>
            </a:fld>
            <a:endParaRPr lang="zh-CN" altLang="en-US"/>
          </a:p>
        </p:txBody>
      </p:sp>
    </p:spTree>
    <p:extLst>
      <p:ext uri="{BB962C8B-B14F-4D97-AF65-F5344CB8AC3E}">
        <p14:creationId xmlns:p14="http://schemas.microsoft.com/office/powerpoint/2010/main" val="187103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hình bé ở bên góc trái slide để HS xem ảnh minh họa từ "n</a:t>
            </a:r>
            <a:r>
              <a:rPr lang="vi-VN"/>
              <a:t>ư</a:t>
            </a:r>
            <a:r>
              <a:rPr lang="en-US"/>
              <a:t>ơng"</a:t>
            </a:r>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10</a:t>
            </a:fld>
            <a:endParaRPr lang="zh-CN" altLang="en-US"/>
          </a:p>
        </p:txBody>
      </p:sp>
    </p:spTree>
    <p:extLst>
      <p:ext uri="{BB962C8B-B14F-4D97-AF65-F5344CB8AC3E}">
        <p14:creationId xmlns:p14="http://schemas.microsoft.com/office/powerpoint/2010/main" val="399277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19</a:t>
            </a:fld>
            <a:endParaRPr lang="zh-CN" altLang="en-US"/>
          </a:p>
        </p:txBody>
      </p:sp>
    </p:spTree>
    <p:extLst>
      <p:ext uri="{BB962C8B-B14F-4D97-AF65-F5344CB8AC3E}">
        <p14:creationId xmlns:p14="http://schemas.microsoft.com/office/powerpoint/2010/main" val="121677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hình bé ở bên phải từ "cây cọ" để HS xem ảnh minh họa từ "cây cọ" và một số sản phẩm từ cọ</a:t>
            </a:r>
          </a:p>
          <a:p>
            <a:endParaRPr lang="en-US"/>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20</a:t>
            </a:fld>
            <a:endParaRPr lang="zh-CN" altLang="en-US"/>
          </a:p>
        </p:txBody>
      </p:sp>
    </p:spTree>
    <p:extLst>
      <p:ext uri="{BB962C8B-B14F-4D97-AF65-F5344CB8AC3E}">
        <p14:creationId xmlns:p14="http://schemas.microsoft.com/office/powerpoint/2010/main" val="3253740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21</a:t>
            </a:fld>
            <a:endParaRPr lang="zh-CN" altLang="en-US"/>
          </a:p>
        </p:txBody>
      </p:sp>
    </p:spTree>
    <p:extLst>
      <p:ext uri="{BB962C8B-B14F-4D97-AF65-F5344CB8AC3E}">
        <p14:creationId xmlns:p14="http://schemas.microsoft.com/office/powerpoint/2010/main" val="191772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662ED46-4D9D-4B8F-851A-8962DF3EDC10}"/>
              </a:ext>
            </a:extLst>
          </p:cNvPr>
          <p:cNvSpPr>
            <a:spLocks noGrp="1"/>
          </p:cNvSpPr>
          <p:nvPr>
            <p:ph type="dt" sz="half" idx="10"/>
          </p:nvPr>
        </p:nvSpPr>
        <p:spPr/>
        <p:txBody>
          <a:bodyPr/>
          <a:lstStyle/>
          <a:p>
            <a:fld id="{47A217CF-12AD-445C-B107-AACC8865172A}" type="datetimeFigureOut">
              <a:rPr lang="zh-CN" altLang="en-US" smtClean="0"/>
              <a:t>2021/12/27</a:t>
            </a:fld>
            <a:endParaRPr lang="zh-CN" altLang="en-US"/>
          </a:p>
        </p:txBody>
      </p:sp>
      <p:sp>
        <p:nvSpPr>
          <p:cNvPr id="5" name="页脚占位符 4">
            <a:extLst>
              <a:ext uri="{FF2B5EF4-FFF2-40B4-BE49-F238E27FC236}">
                <a16:creationId xmlns:a16="http://schemas.microsoft.com/office/drawing/2014/main" xmlns="" id="{24E44608-1026-491E-9942-84A612CF42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7D1E435-8970-4D51-94B5-C6CC623A666D}"/>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3706917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pic>
        <p:nvPicPr>
          <p:cNvPr id="4" name="Picture 3">
            <a:extLst>
              <a:ext uri="{FF2B5EF4-FFF2-40B4-BE49-F238E27FC236}">
                <a16:creationId xmlns:a16="http://schemas.microsoft.com/office/drawing/2014/main" xmlns="" id="{857320DA-5B9C-4D29-BA62-E7C1A52E13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7059168"/>
          </a:xfrm>
          <a:prstGeom prst="rect">
            <a:avLst/>
          </a:prstGeom>
        </p:spPr>
      </p:pic>
    </p:spTree>
    <p:extLst>
      <p:ext uri="{BB962C8B-B14F-4D97-AF65-F5344CB8AC3E}">
        <p14:creationId xmlns:p14="http://schemas.microsoft.com/office/powerpoint/2010/main" val="3642378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535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5E0C932-D35D-4111-98E8-4D7024595604}"/>
              </a:ext>
            </a:extLst>
          </p:cNvPr>
          <p:cNvSpPr>
            <a:spLocks noGrp="1"/>
          </p:cNvSpPr>
          <p:nvPr>
            <p:ph type="dt" sz="half" idx="10"/>
          </p:nvPr>
        </p:nvSpPr>
        <p:spPr/>
        <p:txBody>
          <a:bodyPr/>
          <a:lstStyle/>
          <a:p>
            <a:fld id="{47A217CF-12AD-445C-B107-AACC8865172A}" type="datetimeFigureOut">
              <a:rPr lang="zh-CN" altLang="en-US" smtClean="0"/>
              <a:t>2021/12/27</a:t>
            </a:fld>
            <a:endParaRPr lang="zh-CN" altLang="en-US"/>
          </a:p>
        </p:txBody>
      </p:sp>
      <p:sp>
        <p:nvSpPr>
          <p:cNvPr id="5" name="页脚占位符 4">
            <a:extLst>
              <a:ext uri="{FF2B5EF4-FFF2-40B4-BE49-F238E27FC236}">
                <a16:creationId xmlns:a16="http://schemas.microsoft.com/office/drawing/2014/main" xmlns="" id="{23F35C05-A93F-4BD9-8EA2-FA01275329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3BD741F-ACE6-42B0-8A2A-4725990C7C98}"/>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14067821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AF9A24A-9B91-424E-AE10-E5C6A5BE3B85}"/>
              </a:ext>
            </a:extLst>
          </p:cNvPr>
          <p:cNvSpPr>
            <a:spLocks noGrp="1"/>
          </p:cNvSpPr>
          <p:nvPr>
            <p:ph type="dt" sz="half" idx="10"/>
          </p:nvPr>
        </p:nvSpPr>
        <p:spPr/>
        <p:txBody>
          <a:bodyPr/>
          <a:lstStyle/>
          <a:p>
            <a:fld id="{47A217CF-12AD-445C-B107-AACC8865172A}" type="datetimeFigureOut">
              <a:rPr lang="zh-CN" altLang="en-US" smtClean="0"/>
              <a:t>2021/12/27</a:t>
            </a:fld>
            <a:endParaRPr lang="zh-CN" altLang="en-US"/>
          </a:p>
        </p:txBody>
      </p:sp>
      <p:sp>
        <p:nvSpPr>
          <p:cNvPr id="5" name="页脚占位符 4">
            <a:extLst>
              <a:ext uri="{FF2B5EF4-FFF2-40B4-BE49-F238E27FC236}">
                <a16:creationId xmlns:a16="http://schemas.microsoft.com/office/drawing/2014/main" xmlns="" id="{F0F1B209-8E0B-434F-95DB-DD7A50A5D5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951A4C5-4E63-46E0-878E-9A97FFB1D037}"/>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9115618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1BB3CB22-97B6-49E3-9189-B55D55E16306}"/>
              </a:ext>
            </a:extLst>
          </p:cNvPr>
          <p:cNvSpPr>
            <a:spLocks noGrp="1"/>
          </p:cNvSpPr>
          <p:nvPr>
            <p:ph type="dt" sz="half" idx="10"/>
          </p:nvPr>
        </p:nvSpPr>
        <p:spPr/>
        <p:txBody>
          <a:bodyPr/>
          <a:lstStyle/>
          <a:p>
            <a:fld id="{47A217CF-12AD-445C-B107-AACC8865172A}" type="datetimeFigureOut">
              <a:rPr lang="zh-CN" altLang="en-US" smtClean="0"/>
              <a:t>2021/12/27</a:t>
            </a:fld>
            <a:endParaRPr lang="zh-CN" altLang="en-US"/>
          </a:p>
        </p:txBody>
      </p:sp>
      <p:sp>
        <p:nvSpPr>
          <p:cNvPr id="5" name="页脚占位符 4">
            <a:extLst>
              <a:ext uri="{FF2B5EF4-FFF2-40B4-BE49-F238E27FC236}">
                <a16:creationId xmlns:a16="http://schemas.microsoft.com/office/drawing/2014/main" xmlns="" id="{ED92F3D9-5816-4AA7-8B44-5C1C89FCC1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97912EE-1C02-40A1-870F-AE0788C31E62}"/>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1647653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C95A64B6-B4B4-4911-A048-6CB3F6B7CBB0}"/>
              </a:ext>
            </a:extLst>
          </p:cNvPr>
          <p:cNvSpPr>
            <a:spLocks noGrp="1"/>
          </p:cNvSpPr>
          <p:nvPr>
            <p:ph type="dt" sz="half" idx="10"/>
          </p:nvPr>
        </p:nvSpPr>
        <p:spPr/>
        <p:txBody>
          <a:bodyPr/>
          <a:lstStyle/>
          <a:p>
            <a:fld id="{47A217CF-12AD-445C-B107-AACC8865172A}" type="datetimeFigureOut">
              <a:rPr lang="zh-CN" altLang="en-US" smtClean="0"/>
              <a:t>2021/12/27</a:t>
            </a:fld>
            <a:endParaRPr lang="zh-CN" altLang="en-US"/>
          </a:p>
        </p:txBody>
      </p:sp>
      <p:sp>
        <p:nvSpPr>
          <p:cNvPr id="6" name="页脚占位符 5">
            <a:extLst>
              <a:ext uri="{FF2B5EF4-FFF2-40B4-BE49-F238E27FC236}">
                <a16:creationId xmlns:a16="http://schemas.microsoft.com/office/drawing/2014/main" xmlns="" id="{77C99FD3-3C95-4A69-8827-3ECB5E18494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65FE578-7238-4EC2-A2FA-56C6E3F62008}"/>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38162173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3ED537-60EA-4583-96D7-6D55F6481E93}"/>
              </a:ext>
            </a:extLst>
          </p:cNvPr>
          <p:cNvSpPr>
            <a:spLocks noGrp="1"/>
          </p:cNvSpPr>
          <p:nvPr>
            <p:ph type="dt" sz="half" idx="10"/>
          </p:nvPr>
        </p:nvSpPr>
        <p:spPr/>
        <p:txBody>
          <a:bodyPr/>
          <a:lstStyle/>
          <a:p>
            <a:fld id="{47A217CF-12AD-445C-B107-AACC8865172A}" type="datetimeFigureOut">
              <a:rPr lang="zh-CN" altLang="en-US" smtClean="0"/>
              <a:t>2021/12/27</a:t>
            </a:fld>
            <a:endParaRPr lang="zh-CN" altLang="en-US"/>
          </a:p>
        </p:txBody>
      </p:sp>
      <p:sp>
        <p:nvSpPr>
          <p:cNvPr id="8" name="页脚占位符 7">
            <a:extLst>
              <a:ext uri="{FF2B5EF4-FFF2-40B4-BE49-F238E27FC236}">
                <a16:creationId xmlns:a16="http://schemas.microsoft.com/office/drawing/2014/main" xmlns="" id="{21EA8E0C-46DA-4069-85D7-E711C0D0CC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DF98EE06-3906-4D67-8EA1-D87D65CF88C5}"/>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2410127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AF054E7-7A40-47BB-B238-096FCA7A80AD}"/>
              </a:ext>
            </a:extLst>
          </p:cNvPr>
          <p:cNvSpPr>
            <a:spLocks noGrp="1"/>
          </p:cNvSpPr>
          <p:nvPr>
            <p:ph type="dt" sz="half" idx="10"/>
          </p:nvPr>
        </p:nvSpPr>
        <p:spPr/>
        <p:txBody>
          <a:bodyPr/>
          <a:lstStyle/>
          <a:p>
            <a:fld id="{47A217CF-12AD-445C-B107-AACC8865172A}" type="datetimeFigureOut">
              <a:rPr lang="zh-CN" altLang="en-US" smtClean="0"/>
              <a:t>2021/12/27</a:t>
            </a:fld>
            <a:endParaRPr lang="zh-CN" altLang="en-US"/>
          </a:p>
        </p:txBody>
      </p:sp>
      <p:sp>
        <p:nvSpPr>
          <p:cNvPr id="4" name="页脚占位符 3">
            <a:extLst>
              <a:ext uri="{FF2B5EF4-FFF2-40B4-BE49-F238E27FC236}">
                <a16:creationId xmlns:a16="http://schemas.microsoft.com/office/drawing/2014/main" xmlns="" id="{E7C28814-B808-407C-B29A-CC585426F5D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1B93521-1C54-4ACE-9E4C-E5148780DC63}"/>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825321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E6D6CE6-8069-434B-BF73-3C78076FC4FE}"/>
              </a:ext>
            </a:extLst>
          </p:cNvPr>
          <p:cNvSpPr>
            <a:spLocks noGrp="1"/>
          </p:cNvSpPr>
          <p:nvPr>
            <p:ph type="dt" sz="half" idx="10"/>
          </p:nvPr>
        </p:nvSpPr>
        <p:spPr/>
        <p:txBody>
          <a:bodyPr/>
          <a:lstStyle/>
          <a:p>
            <a:fld id="{47A217CF-12AD-445C-B107-AACC8865172A}" type="datetimeFigureOut">
              <a:rPr lang="zh-CN" altLang="en-US" smtClean="0"/>
              <a:t>2021/12/27</a:t>
            </a:fld>
            <a:endParaRPr lang="zh-CN" altLang="en-US"/>
          </a:p>
        </p:txBody>
      </p:sp>
      <p:sp>
        <p:nvSpPr>
          <p:cNvPr id="3" name="页脚占位符 2">
            <a:extLst>
              <a:ext uri="{FF2B5EF4-FFF2-40B4-BE49-F238E27FC236}">
                <a16:creationId xmlns:a16="http://schemas.microsoft.com/office/drawing/2014/main" xmlns="" id="{808F1C1E-6A77-4C39-8F44-9FC9700A397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CCFF02A-8B5B-4A66-8EA0-F57E5993DC37}"/>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pic>
        <p:nvPicPr>
          <p:cNvPr id="6" name="图片 5">
            <a:extLst>
              <a:ext uri="{FF2B5EF4-FFF2-40B4-BE49-F238E27FC236}">
                <a16:creationId xmlns:a16="http://schemas.microsoft.com/office/drawing/2014/main" xmlns="" id="{E2684D2E-3419-47B5-9D48-E463A9ECC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362738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0956630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39384F29-BAA1-46B7-81B6-D89FBF42928E}"/>
              </a:ext>
            </a:extLst>
          </p:cNvPr>
          <p:cNvSpPr>
            <a:spLocks noGrp="1"/>
          </p:cNvSpPr>
          <p:nvPr>
            <p:ph type="dt" sz="half" idx="10"/>
          </p:nvPr>
        </p:nvSpPr>
        <p:spPr/>
        <p:txBody>
          <a:bodyPr/>
          <a:lstStyle/>
          <a:p>
            <a:fld id="{47A217CF-12AD-445C-B107-AACC8865172A}" type="datetimeFigureOut">
              <a:rPr lang="zh-CN" altLang="en-US" smtClean="0"/>
              <a:t>2021/12/27</a:t>
            </a:fld>
            <a:endParaRPr lang="zh-CN" altLang="en-US"/>
          </a:p>
        </p:txBody>
      </p:sp>
      <p:sp>
        <p:nvSpPr>
          <p:cNvPr id="4" name="页脚占位符 3">
            <a:extLst>
              <a:ext uri="{FF2B5EF4-FFF2-40B4-BE49-F238E27FC236}">
                <a16:creationId xmlns:a16="http://schemas.microsoft.com/office/drawing/2014/main" xmlns="" id="{5CB1CD67-B33B-4603-A74D-BFFF7E277AA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1FF2402-35E3-4FF5-ACBD-75DCDDA77A36}"/>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
        <p:nvSpPr>
          <p:cNvPr id="7" name="Freeform: Shape 6">
            <a:extLst>
              <a:ext uri="{FF2B5EF4-FFF2-40B4-BE49-F238E27FC236}">
                <a16:creationId xmlns:a16="http://schemas.microsoft.com/office/drawing/2014/main" xmlns=""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xmlns=""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DFE"/>
              </a:solidFill>
            </a:endParaRPr>
          </a:p>
        </p:txBody>
      </p:sp>
      <p:sp>
        <p:nvSpPr>
          <p:cNvPr id="11" name="Freeform: Shape 10">
            <a:extLst>
              <a:ext uri="{FF2B5EF4-FFF2-40B4-BE49-F238E27FC236}">
                <a16:creationId xmlns:a16="http://schemas.microsoft.com/office/drawing/2014/main" xmlns=""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E764F465-8170-4E93-BDAC-3A8371987FB7}"/>
              </a:ext>
            </a:extLst>
          </p:cNvPr>
          <p:cNvPicPr>
            <a:picLocks noChangeAspect="1"/>
          </p:cNvPicPr>
          <p:nvPr userDrawn="1"/>
        </p:nvPicPr>
        <p:blipFill>
          <a:blip r:embed="rId2" cstate="print">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xmlns="" id="{590A2DB6-7A32-4684-8FB6-0280DCBD68F7}"/>
              </a:ext>
            </a:extLst>
          </p:cNvPr>
          <p:cNvPicPr>
            <a:picLocks noChangeAspect="1"/>
          </p:cNvPicPr>
          <p:nvPr userDrawn="1"/>
        </p:nvPicPr>
        <p:blipFill>
          <a:blip r:embed="rId4" cstate="print">
            <a:duotone>
              <a:prstClr val="black"/>
              <a:srgbClr val="72C4DA">
                <a:tint val="45000"/>
                <a:satMod val="400000"/>
              </a:srgbClr>
            </a:duotone>
            <a:extLst>
              <a:ext uri="{BEBA8EAE-BF5A-486C-A8C5-ECC9F3942E4B}">
                <a14:imgProps xmlns:a14="http://schemas.microsoft.com/office/drawing/2010/main">
                  <a14:imgLayer r:embed="rId5">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xmlns="" id="{56B5C7B4-6E46-461E-B6C8-C0164D0AC873}"/>
              </a:ext>
            </a:extLst>
          </p:cNvPr>
          <p:cNvPicPr>
            <a:picLocks noChangeAspect="1"/>
          </p:cNvPicPr>
          <p:nvPr userDrawn="1"/>
        </p:nvPicPr>
        <p:blipFill>
          <a:blip r:embed="rId6" cstate="print">
            <a:duotone>
              <a:prstClr val="black"/>
              <a:srgbClr val="72C4DA">
                <a:tint val="45000"/>
                <a:satMod val="400000"/>
              </a:srgbClr>
            </a:duotone>
            <a:extLst>
              <a:ext uri="{BEBA8EAE-BF5A-486C-A8C5-ECC9F3942E4B}">
                <a14:imgProps xmlns:a14="http://schemas.microsoft.com/office/drawing/2010/main">
                  <a14:imgLayer r:embed="rId7">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612786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217CF-12AD-445C-B107-AACC8865172A}" type="datetimeFigureOut">
              <a:rPr lang="zh-CN" altLang="en-US" smtClean="0"/>
              <a:t>2021/12/27</a:t>
            </a:fld>
            <a:endParaRPr lang="zh-CN" altLang="en-US"/>
          </a:p>
        </p:txBody>
      </p:sp>
      <p:sp>
        <p:nvSpPr>
          <p:cNvPr id="5" name="页脚占位符 4">
            <a:extLst>
              <a:ext uri="{FF2B5EF4-FFF2-40B4-BE49-F238E27FC236}">
                <a16:creationId xmlns:a16="http://schemas.microsoft.com/office/drawing/2014/main" xmlns=""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6C57B-F446-4A06-9E14-86B49B338EC4}"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sp>
        <p:nvSpPr>
          <p:cNvPr id="35" name="Rectangle 34">
            <a:extLst>
              <a:ext uri="{FF2B5EF4-FFF2-40B4-BE49-F238E27FC236}">
                <a16:creationId xmlns:a16="http://schemas.microsoft.com/office/drawing/2014/main" xmlns="" id="{C953F6C3-96C1-4741-989D-89106F84945F}"/>
              </a:ext>
            </a:extLst>
          </p:cNvPr>
          <p:cNvSpPr/>
          <p:nvPr userDrawn="1"/>
        </p:nvSpPr>
        <p:spPr>
          <a:xfrm>
            <a:off x="11115152" y="166688"/>
            <a:ext cx="896399" cy="400110"/>
          </a:xfrm>
          <a:prstGeom prst="rect">
            <a:avLst/>
          </a:prstGeom>
          <a:noFill/>
        </p:spPr>
        <p:txBody>
          <a:bodyPr wrap="none" lIns="91440" tIns="45720" rIns="91440" bIns="45720">
            <a:spAutoFit/>
          </a:bodyPr>
          <a:lstStyle/>
          <a:p>
            <a:pPr algn="ctr"/>
            <a:r>
              <a:rPr lang="en-US" sz="2000" b="0" cap="none" spc="0">
                <a:ln w="0"/>
                <a:solidFill>
                  <a:srgbClr val="00B0F0"/>
                </a:solidFill>
                <a:effectLst>
                  <a:outerShdw blurRad="38100" dist="19050" dir="2700000" algn="tl" rotWithShape="0">
                    <a:schemeClr val="dk1">
                      <a:alpha val="40000"/>
                    </a:schemeClr>
                  </a:outerShdw>
                </a:effectLst>
              </a:rPr>
              <a:t>KTUTS</a:t>
            </a:r>
          </a:p>
        </p:txBody>
      </p:sp>
      <p:pic>
        <p:nvPicPr>
          <p:cNvPr id="37" name="Picture 36">
            <a:extLst>
              <a:ext uri="{FF2B5EF4-FFF2-40B4-BE49-F238E27FC236}">
                <a16:creationId xmlns:a16="http://schemas.microsoft.com/office/drawing/2014/main" xmlns="" id="{F4D5E91B-800F-4820-BB87-3D2FFF107B9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671279" y="10984711"/>
            <a:ext cx="819356" cy="655453"/>
          </a:xfrm>
          <a:prstGeom prst="rect">
            <a:avLst/>
          </a:prstGeom>
        </p:spPr>
      </p:pic>
      <p:pic>
        <p:nvPicPr>
          <p:cNvPr id="38" name="Picture 37">
            <a:extLst>
              <a:ext uri="{FF2B5EF4-FFF2-40B4-BE49-F238E27FC236}">
                <a16:creationId xmlns:a16="http://schemas.microsoft.com/office/drawing/2014/main" xmlns="" id="{769A4962-E7D2-4739-ADAB-F03C961ED50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690801" y="10984711"/>
            <a:ext cx="819356" cy="655453"/>
          </a:xfrm>
          <a:prstGeom prst="rect">
            <a:avLst/>
          </a:prstGeom>
        </p:spPr>
      </p:pic>
      <p:sp>
        <p:nvSpPr>
          <p:cNvPr id="39" name="Rectangle 38">
            <a:extLst>
              <a:ext uri="{FF2B5EF4-FFF2-40B4-BE49-F238E27FC236}">
                <a16:creationId xmlns:a16="http://schemas.microsoft.com/office/drawing/2014/main" xmlns="" id="{5CA67923-403C-4725-B69F-EBB3BFB58FB9}"/>
              </a:ext>
            </a:extLst>
          </p:cNvPr>
          <p:cNvSpPr/>
          <p:nvPr userDrawn="1"/>
        </p:nvSpPr>
        <p:spPr>
          <a:xfrm>
            <a:off x="3797300" y="8997772"/>
            <a:ext cx="6096000" cy="1200329"/>
          </a:xfrm>
          <a:prstGeom prst="rect">
            <a:avLst/>
          </a:prstGeom>
        </p:spPr>
        <p:txBody>
          <a:bodyPr>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40" name="Picture 39">
            <a:extLst>
              <a:ext uri="{FF2B5EF4-FFF2-40B4-BE49-F238E27FC236}">
                <a16:creationId xmlns:a16="http://schemas.microsoft.com/office/drawing/2014/main" xmlns="" id="{E28BC7DE-C798-4687-90D7-9D0C96D8DE9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209800" y="8763393"/>
            <a:ext cx="1721057" cy="1376779"/>
          </a:xfrm>
          <a:prstGeom prst="rect">
            <a:avLst/>
          </a:prstGeom>
        </p:spPr>
      </p:pic>
    </p:spTree>
    <p:extLst>
      <p:ext uri="{BB962C8B-B14F-4D97-AF65-F5344CB8AC3E}">
        <p14:creationId xmlns:p14="http://schemas.microsoft.com/office/powerpoint/2010/main" val="1279634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slide" Target="slide11.xml"/><Relationship Id="rId4" Type="http://schemas.openxmlformats.org/officeDocument/2006/relationships/image" Target="../media/image360.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hemeOverride" Target="../theme/themeOverride3.xml"/><Relationship Id="rId5" Type="http://schemas.openxmlformats.org/officeDocument/2006/relationships/image" Target="../media/image56.png"/><Relationship Id="rId4" Type="http://schemas.openxmlformats.org/officeDocument/2006/relationships/image" Target="../media/image55.jp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65.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7.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66.png"/><Relationship Id="rId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34.jp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54.png"/><Relationship Id="rId4" Type="http://schemas.openxmlformats.org/officeDocument/2006/relationships/image" Target="../media/image69.png"/><Relationship Id="rId9"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65.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9.png"/><Relationship Id="rId7" Type="http://schemas.openxmlformats.org/officeDocument/2006/relationships/image" Target="../media/image86.pn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85.png"/><Relationship Id="rId11" Type="http://schemas.openxmlformats.org/officeDocument/2006/relationships/image" Target="../media/image34.jpg"/><Relationship Id="rId5" Type="http://schemas.openxmlformats.org/officeDocument/2006/relationships/image" Target="../media/image38.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4.jpg"/><Relationship Id="rId11"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37.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48.png"/><Relationship Id="rId2" Type="http://schemas.openxmlformats.org/officeDocument/2006/relationships/slideLayout" Target="../slideLayouts/slideLayout9.xml"/><Relationship Id="rId1" Type="http://schemas.openxmlformats.org/officeDocument/2006/relationships/themeOverride" Target="../theme/themeOverride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7.png"/><Relationship Id="rId7" Type="http://schemas.openxmlformats.org/officeDocument/2006/relationships/image" Target="../media/image29.png"/><Relationship Id="rId12"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38.png"/><Relationship Id="rId10" Type="http://schemas.openxmlformats.org/officeDocument/2006/relationships/image" Target="../media/image32.png"/><Relationship Id="rId4" Type="http://schemas.openxmlformats.org/officeDocument/2006/relationships/image" Target="../media/image34.jp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xmlns=""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xmlns=""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xmlns=""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xmlns=""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xmlns=""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xmlns=""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xmlns="" id="{70752382-316D-47AF-9B04-2517303461D3}"/>
              </a:ext>
            </a:extLst>
          </p:cNvPr>
          <p:cNvSpPr/>
          <p:nvPr/>
        </p:nvSpPr>
        <p:spPr>
          <a:xfrm>
            <a:off x="2454482" y="1545525"/>
            <a:ext cx="2678556" cy="2678556"/>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xmlns=""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xmlns=""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xmlns=""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xmlns=""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xmlns=""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4600C9AB-19BB-4004-8E55-FAAB5D7553C9}"/>
              </a:ext>
            </a:extLst>
          </p:cNvPr>
          <p:cNvSpPr/>
          <p:nvPr/>
        </p:nvSpPr>
        <p:spPr>
          <a:xfrm>
            <a:off x="2199690" y="4442660"/>
            <a:ext cx="2445881" cy="2445881"/>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eith Kenniff - Rece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7158" y="-882315"/>
            <a:ext cx="609600" cy="609600"/>
          </a:xfrm>
          <a:prstGeom prst="rect">
            <a:avLst/>
          </a:prstGeom>
        </p:spPr>
      </p:pic>
      <p:sp>
        <p:nvSpPr>
          <p:cNvPr id="9" name="Oval 8">
            <a:extLst>
              <a:ext uri="{FF2B5EF4-FFF2-40B4-BE49-F238E27FC236}">
                <a16:creationId xmlns:a16="http://schemas.microsoft.com/office/drawing/2014/main" xmlns="" id="{E392B3DE-DB26-4CC6-AB22-97CC36F6C42E}"/>
              </a:ext>
            </a:extLst>
          </p:cNvPr>
          <p:cNvSpPr/>
          <p:nvPr/>
        </p:nvSpPr>
        <p:spPr>
          <a:xfrm>
            <a:off x="8764390" y="4214830"/>
            <a:ext cx="2487476" cy="248747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0B4476E0-6994-489A-AD43-56EE7B162C43}"/>
              </a:ext>
            </a:extLst>
          </p:cNvPr>
          <p:cNvSpPr/>
          <p:nvPr/>
        </p:nvSpPr>
        <p:spPr>
          <a:xfrm>
            <a:off x="8530526" y="824053"/>
            <a:ext cx="2002972" cy="2002972"/>
          </a:xfrm>
          <a:prstGeom prst="ellipse">
            <a:avLst/>
          </a:prstGeom>
          <a:blipFill>
            <a:blip r:embed="rId9"/>
            <a:srcRect/>
            <a:stretch>
              <a:fillRect t="-20731" b="-20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473E4A97-5343-4F8F-AABD-7330C9D7741C}"/>
              </a:ext>
            </a:extLst>
          </p:cNvPr>
          <p:cNvSpPr/>
          <p:nvPr/>
        </p:nvSpPr>
        <p:spPr>
          <a:xfrm>
            <a:off x="582745" y="311009"/>
            <a:ext cx="2825230" cy="2825230"/>
          </a:xfrm>
          <a:prstGeom prst="ellipse">
            <a:avLst/>
          </a:prstGeom>
          <a:blipFill>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209F269C-44F8-4DB3-A92E-E5A9BBA8BD01}"/>
              </a:ext>
            </a:extLst>
          </p:cNvPr>
          <p:cNvSpPr/>
          <p:nvPr/>
        </p:nvSpPr>
        <p:spPr>
          <a:xfrm flipH="1">
            <a:off x="6165333" y="4108848"/>
            <a:ext cx="2002972" cy="2002972"/>
          </a:xfrm>
          <a:prstGeom prst="ellipse">
            <a:avLst/>
          </a:prstGeom>
          <a:blipFill>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xmlns="" id="{A5F5D387-C9B1-457D-B976-2A0514EC3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834" y="1540200"/>
            <a:ext cx="5474682" cy="1115665"/>
          </a:xfrm>
          <a:prstGeom prst="rect">
            <a:avLst/>
          </a:prstGeom>
        </p:spPr>
      </p:pic>
      <p:pic>
        <p:nvPicPr>
          <p:cNvPr id="49" name="Picture 48">
            <a:extLst>
              <a:ext uri="{FF2B5EF4-FFF2-40B4-BE49-F238E27FC236}">
                <a16:creationId xmlns:a16="http://schemas.microsoft.com/office/drawing/2014/main" xmlns="" id="{EDEC1266-69D2-473F-B8C1-A8EA4C28A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708" y="2095515"/>
            <a:ext cx="5620999" cy="3023878"/>
          </a:xfrm>
          <a:prstGeom prst="rect">
            <a:avLst/>
          </a:prstGeom>
        </p:spPr>
      </p:pic>
      <p:sp>
        <p:nvSpPr>
          <p:cNvPr id="3" name="TextBox 2">
            <a:extLst>
              <a:ext uri="{FF2B5EF4-FFF2-40B4-BE49-F238E27FC236}">
                <a16:creationId xmlns:a16="http://schemas.microsoft.com/office/drawing/2014/main" xmlns="" id="{F1C5B866-861D-4EAA-89BB-45CD3AA28B00}"/>
              </a:ext>
            </a:extLst>
          </p:cNvPr>
          <p:cNvSpPr txBox="1"/>
          <p:nvPr/>
        </p:nvSpPr>
        <p:spPr>
          <a:xfrm>
            <a:off x="9932296" y="-69007"/>
            <a:ext cx="825867" cy="369332"/>
          </a:xfrm>
          <a:prstGeom prst="rect">
            <a:avLst/>
          </a:prstGeom>
          <a:noFill/>
        </p:spPr>
        <p:txBody>
          <a:bodyPr wrap="none" rtlCol="0">
            <a:spAutoFit/>
          </a:bodyPr>
          <a:lstStyle/>
          <a:p>
            <a:r>
              <a:rPr lang="en-US">
                <a:solidFill>
                  <a:srgbClr val="6CBFD7"/>
                </a:solidFill>
              </a:rPr>
              <a:t>KTUTS</a:t>
            </a:r>
          </a:p>
        </p:txBody>
      </p:sp>
    </p:spTree>
    <p:extLst>
      <p:ext uri="{BB962C8B-B14F-4D97-AF65-F5344CB8AC3E}">
        <p14:creationId xmlns:p14="http://schemas.microsoft.com/office/powerpoint/2010/main" val="427980907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4"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2000"/>
                                        <p:tgtEl>
                                          <p:spTgt spid="47"/>
                                        </p:tgtEl>
                                      </p:cBhvr>
                                    </p:animEffect>
                                    <p:anim calcmode="lin" valueType="num">
                                      <p:cBhvr>
                                        <p:cTn id="10" dur="2000" fill="hold"/>
                                        <p:tgtEl>
                                          <p:spTgt spid="47"/>
                                        </p:tgtEl>
                                        <p:attrNameLst>
                                          <p:attrName>ppt_w</p:attrName>
                                        </p:attrNameLst>
                                      </p:cBhvr>
                                      <p:tavLst>
                                        <p:tav tm="0" fmla="#ppt_w*sin(2.5*pi*$)">
                                          <p:val>
                                            <p:fltVal val="0"/>
                                          </p:val>
                                        </p:tav>
                                        <p:tav tm="100000">
                                          <p:val>
                                            <p:fltVal val="1"/>
                                          </p:val>
                                        </p:tav>
                                      </p:tavLst>
                                    </p:anim>
                                    <p:anim calcmode="lin" valueType="num">
                                      <p:cBhvr>
                                        <p:cTn id="11" dur="2000" fill="hold"/>
                                        <p:tgtEl>
                                          <p:spTgt spid="47"/>
                                        </p:tgtEl>
                                        <p:attrNameLst>
                                          <p:attrName>ppt_h</p:attrName>
                                        </p:attrNameLst>
                                      </p:cBhvr>
                                      <p:tavLst>
                                        <p:tav tm="0">
                                          <p:val>
                                            <p:strVal val="#ppt_h"/>
                                          </p:val>
                                        </p:tav>
                                        <p:tav tm="100000">
                                          <p:val>
                                            <p:strVal val="#ppt_h"/>
                                          </p:val>
                                        </p:tav>
                                      </p:tavLst>
                                    </p:anim>
                                  </p:childTnLst>
                                </p:cTn>
                              </p:par>
                              <p:par>
                                <p:cTn id="12" presetID="16" presetClass="entr" presetSubtype="21"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par>
                                <p:cTn id="15" presetID="16" presetClass="entr" presetSubtype="4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Horizontal)">
                                      <p:cBhvr>
                                        <p:cTn id="17" dur="500"/>
                                        <p:tgtEl>
                                          <p:spTgt spid="36"/>
                                        </p:tgtEl>
                                      </p:cBhvr>
                                    </p:animEffect>
                                  </p:childTnLst>
                                </p:cTn>
                              </p:par>
                              <p:par>
                                <p:cTn id="18" presetID="16" presetClass="entr" presetSubtype="4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Horizontal)">
                                      <p:cBhvr>
                                        <p:cTn id="20" dur="500"/>
                                        <p:tgtEl>
                                          <p:spTgt spid="43"/>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par>
                                <p:cTn id="24" presetID="16" presetClass="entr" presetSubtype="4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Horizontal)">
                                      <p:cBhvr>
                                        <p:cTn id="26" dur="500"/>
                                        <p:tgtEl>
                                          <p:spTgt spid="33"/>
                                        </p:tgtEl>
                                      </p:cBhvr>
                                    </p:animEffect>
                                  </p:childTnLst>
                                </p:cTn>
                              </p:par>
                              <p:par>
                                <p:cTn id="27" presetID="6" presetClass="emph" presetSubtype="0" repeatCount="2000" fill="hold" nodeType="withEffect">
                                  <p:stCondLst>
                                    <p:cond delay="0"/>
                                  </p:stCondLst>
                                  <p:childTnLst>
                                    <p:animScale>
                                      <p:cBhvr>
                                        <p:cTn id="28" dur="2000" fill="hold"/>
                                        <p:tgtEl>
                                          <p:spTgt spid="36"/>
                                        </p:tgtEl>
                                      </p:cBhvr>
                                      <p:by x="150000" y="150000"/>
                                    </p:animScale>
                                  </p:childTnLst>
                                </p:cTn>
                              </p:par>
                              <p:par>
                                <p:cTn id="29" presetID="6" presetClass="emph" presetSubtype="0" repeatCount="2000" fill="hold" nodeType="withEffect">
                                  <p:stCondLst>
                                    <p:cond delay="0"/>
                                  </p:stCondLst>
                                  <p:childTnLst>
                                    <p:animScale>
                                      <p:cBhvr>
                                        <p:cTn id="30" dur="2000" fill="hold"/>
                                        <p:tgtEl>
                                          <p:spTgt spid="43"/>
                                        </p:tgtEl>
                                      </p:cBhvr>
                                      <p:by x="150000" y="150000"/>
                                    </p:animScale>
                                  </p:childTnLst>
                                </p:cTn>
                              </p:par>
                              <p:par>
                                <p:cTn id="31" presetID="6" presetClass="emph" presetSubtype="0" repeatCount="2000" fill="hold" grpId="1" nodeType="withEffect">
                                  <p:stCondLst>
                                    <p:cond delay="0"/>
                                  </p:stCondLst>
                                  <p:childTnLst>
                                    <p:animScale>
                                      <p:cBhvr>
                                        <p:cTn id="32" dur="2000" fill="hold"/>
                                        <p:tgtEl>
                                          <p:spTgt spid="18"/>
                                        </p:tgtEl>
                                      </p:cBhvr>
                                      <p:by x="150000" y="150000"/>
                                    </p:animScale>
                                  </p:childTnLst>
                                </p:cTn>
                              </p:par>
                              <p:par>
                                <p:cTn id="33" presetID="6" presetClass="emph" presetSubtype="0" repeatCount="2000" fill="hold" nodeType="withEffect">
                                  <p:stCondLst>
                                    <p:cond delay="0"/>
                                  </p:stCondLst>
                                  <p:childTnLst>
                                    <p:animScale>
                                      <p:cBhvr>
                                        <p:cTn id="3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8182" showWhenStopped="0">
                <p:cTn id="35" repeatCount="indefinite"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Lst>
  </p:timing>
  <p:extLst>
    <p:ext uri="{E180D4A7-C9FB-4DFB-919C-405C955672EB}">
      <p14:showEvtLst xmlns:p14="http://schemas.microsoft.com/office/powerpoint/2010/main">
        <p14:playEvt time="12"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14399D2-17E9-4764-9A23-F928752B5FDE}"/>
              </a:ext>
            </a:extLst>
          </p:cNvPr>
          <p:cNvSpPr/>
          <p:nvPr/>
        </p:nvSpPr>
        <p:spPr>
          <a:xfrm>
            <a:off x="333375" y="471724"/>
            <a:ext cx="11525250" cy="6430094"/>
          </a:xfrm>
          <a:prstGeom prst="rect">
            <a:avLst/>
          </a:prstGeom>
        </p:spPr>
        <p:txBody>
          <a:bodyPr wrap="square">
            <a:spAutoFit/>
          </a:bodyPr>
          <a:lstStyle/>
          <a:p>
            <a:pPr>
              <a:lnSpc>
                <a:spcPct val="150000"/>
              </a:lnSpc>
            </a:pP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1. Đọc đoạn văn sau đây:</a:t>
            </a:r>
          </a:p>
          <a:p>
            <a:pPr algn="just">
              <a:lnSpc>
                <a:spcPct val="150000"/>
              </a:lnSpc>
            </a:pPr>
            <a: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Trên nương, mỗi người một việc. Người lớn đánh trâu ra cày. Các cụ già nhặt cỏ, đốt lá. </a:t>
            </a:r>
            <a: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t/>
            </a:r>
            <a:b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b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Mấy chú bé bắc bếp thổi cơm. Các bà mẹ tra ngô. Các em bé ngủ khì trên lưng mẹ. Lũ chó sủa om cả rừng.</a:t>
            </a:r>
          </a:p>
          <a:p>
            <a:pPr algn="r">
              <a:lnSpc>
                <a:spcPct val="150000"/>
              </a:lnSpc>
            </a:pPr>
            <a:r>
              <a:rPr lang="vi-VN" sz="40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000" b="1">
                <a:solidFill>
                  <a:srgbClr val="002060"/>
                </a:solidFill>
                <a:latin typeface="Tahoma" panose="020B0604030504040204" pitchFamily="34" charset="0"/>
                <a:ea typeface="Tahoma" panose="020B0604030504040204" pitchFamily="34" charset="0"/>
                <a:cs typeface="Tahoma" panose="020B0604030504040204" pitchFamily="34" charset="0"/>
              </a:rPr>
              <a:t>TÔ HOÀI</a:t>
            </a:r>
          </a:p>
        </p:txBody>
      </p:sp>
      <p:sp>
        <p:nvSpPr>
          <p:cNvPr id="5" name="Speech Bubble: Rectangle with Corners Rounded 4">
            <a:extLst>
              <a:ext uri="{FF2B5EF4-FFF2-40B4-BE49-F238E27FC236}">
                <a16:creationId xmlns:a16="http://schemas.microsoft.com/office/drawing/2014/main" xmlns="" id="{42B5622A-0037-41CA-8D34-05A4582CBBFC}"/>
              </a:ext>
            </a:extLst>
          </p:cNvPr>
          <p:cNvSpPr/>
          <p:nvPr/>
        </p:nvSpPr>
        <p:spPr>
          <a:xfrm>
            <a:off x="6296306" y="471724"/>
            <a:ext cx="5895694" cy="715089"/>
          </a:xfrm>
          <a:prstGeom prst="wedgeRoundRectCallout">
            <a:avLst>
              <a:gd name="adj1" fmla="val -93564"/>
              <a:gd name="adj2" fmla="val 118272"/>
              <a:gd name="adj3" fmla="val 16667"/>
            </a:avLst>
          </a:prstGeom>
          <a:solidFill>
            <a:schemeClr val="bg1"/>
          </a:solidFill>
          <a:ln w="38100">
            <a:solidFill>
              <a:srgbClr val="72C4DA"/>
            </a:solidFill>
            <a:prstDash val="sysDash"/>
          </a:ln>
        </p:spPr>
        <p:txBody>
          <a:bodyPr wrap="square" lIns="91440" tIns="45720" rIns="91440" bIns="45720">
            <a:spAutoFit/>
          </a:bodyPr>
          <a:lstStyle/>
          <a:p>
            <a:pPr algn="ctr"/>
            <a:r>
              <a:rPr lang="en-US" sz="3600" b="0" cap="none" spc="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đất trồng trọt trên vùng đồi</a:t>
            </a:r>
          </a:p>
        </p:txBody>
      </p:sp>
      <p:pic>
        <p:nvPicPr>
          <p:cNvPr id="7" name="Picture 6">
            <a:extLst>
              <a:ext uri="{FF2B5EF4-FFF2-40B4-BE49-F238E27FC236}">
                <a16:creationId xmlns:a16="http://schemas.microsoft.com/office/drawing/2014/main" xmlns="" id="{F7983B85-8CC6-4A02-A215-B0FA249BE673}"/>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438900" y="4873588"/>
            <a:ext cx="2362200" cy="2362200"/>
          </a:xfrm>
          <a:prstGeom prst="rect">
            <a:avLst/>
          </a:prstGeom>
        </p:spPr>
      </p:pic>
      <p:sp>
        <p:nvSpPr>
          <p:cNvPr id="8" name="Rectangle: Rounded Corners 7">
            <a:extLst>
              <a:ext uri="{FF2B5EF4-FFF2-40B4-BE49-F238E27FC236}">
                <a16:creationId xmlns:a16="http://schemas.microsoft.com/office/drawing/2014/main" xmlns="" id="{452CDA82-D1DE-4F1E-BC39-8700D8E4C558}"/>
              </a:ext>
            </a:extLst>
          </p:cNvPr>
          <p:cNvSpPr/>
          <p:nvPr/>
        </p:nvSpPr>
        <p:spPr>
          <a:xfrm>
            <a:off x="2503357" y="1469036"/>
            <a:ext cx="1603948" cy="809469"/>
          </a:xfrm>
          <a:prstGeom prst="roundRect">
            <a:avLst/>
          </a:prstGeom>
          <a:no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0AA79A9A-60F3-4250-9AC6-5ECE56FFE1F3}"/>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9F319B47-CC91-4544-8E8F-FD58EE47C5A2}"/>
                  </a:ext>
                </a:extLst>
              </p:cNvPr>
              <p:cNvGraphicFramePr>
                <a:graphicFrameLocks noChangeAspect="1"/>
              </p:cNvGraphicFramePr>
              <p:nvPr>
                <p:extLst>
                  <p:ext uri="{D42A27DB-BD31-4B8C-83A1-F6EECF244321}">
                    <p14:modId xmlns:p14="http://schemas.microsoft.com/office/powerpoint/2010/main" val="1962794551"/>
                  </p:ext>
                </p:extLst>
              </p:nvPr>
            </p:nvGraphicFramePr>
            <p:xfrm>
              <a:off x="333375" y="6256917"/>
              <a:ext cx="790294" cy="444540"/>
            </p:xfrm>
            <a:graphic>
              <a:graphicData uri="http://schemas.microsoft.com/office/powerpoint/2016/slidezoom">
                <pslz:sldZm>
                  <pslz:sldZmObj sldId="333" cId="1543451193">
                    <pslz:zmPr id="{3C1043C4-571B-4A9C-929E-7D0435ECE78B}" returnToParent="0" transitionDur="1000">
                      <p166:blipFill xmlns:p166="http://schemas.microsoft.com/office/powerpoint/2016/6/main">
                        <a:blip r:embed="rId4"/>
                        <a:stretch>
                          <a:fillRect/>
                        </a:stretch>
                      </p166:blipFill>
                      <p166:spPr xmlns:p166="http://schemas.microsoft.com/office/powerpoint/2016/6/main">
                        <a:xfrm>
                          <a:off x="0" y="0"/>
                          <a:ext cx="790294" cy="444540"/>
                        </a:xfrm>
                        <a:prstGeom prst="rect">
                          <a:avLst/>
                        </a:prstGeom>
                        <a:ln w="3175">
                          <a:solidFill>
                            <a:prstClr val="ltGray"/>
                          </a:solidFill>
                        </a:ln>
                      </p166:spPr>
                    </pslz:zmPr>
                  </pslz:sldZmObj>
                </pslz:sldZm>
              </a:graphicData>
            </a:graphic>
          </p:graphicFrame>
        </mc:Choice>
        <mc:Fallback>
          <p:pic>
            <p:nvPicPr>
              <p:cNvPr id="10" name="Slide Zoom 9">
                <a:hlinkClick r:id="rId5" action="ppaction://hlinksldjump"/>
                <a:extLst>
                  <a:ext uri="{FF2B5EF4-FFF2-40B4-BE49-F238E27FC236}">
                    <a16:creationId xmlns:a16="http://schemas.microsoft.com/office/drawing/2014/main" xmlns="" xmlns:pslz="http://schemas.microsoft.com/office/powerpoint/2016/slidezoom" id="{9F319B47-CC91-4544-8E8F-FD58EE47C5A2}"/>
                  </a:ext>
                </a:extLst>
              </p:cNvPr>
              <p:cNvPicPr>
                <a:picLocks noGrp="1" noRot="1" noChangeAspect="1" noMove="1" noResize="1" noEditPoints="1" noAdjustHandles="1" noChangeArrowheads="1" noChangeShapeType="1"/>
              </p:cNvPicPr>
              <p:nvPr/>
            </p:nvPicPr>
            <p:blipFill>
              <a:blip r:embed="rId6"/>
              <a:stretch>
                <a:fillRect/>
              </a:stretch>
            </p:blipFill>
            <p:spPr>
              <a:xfrm>
                <a:off x="333375" y="6256917"/>
                <a:ext cx="790294" cy="444540"/>
              </a:xfrm>
              <a:prstGeom prst="rect">
                <a:avLst/>
              </a:prstGeom>
              <a:ln w="3175">
                <a:solidFill>
                  <a:prstClr val="ltGray"/>
                </a:solidFill>
              </a:ln>
            </p:spPr>
          </p:pic>
        </mc:Fallback>
      </mc:AlternateContent>
    </p:spTree>
    <p:extLst>
      <p:ext uri="{BB962C8B-B14F-4D97-AF65-F5344CB8AC3E}">
        <p14:creationId xmlns:p14="http://schemas.microsoft.com/office/powerpoint/2010/main" val="14763027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fltVal val="0"/>
                                          </p:val>
                                        </p:tav>
                                      </p:tavLst>
                                    </p:anim>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2000" b="-1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E96D3C2-18CE-4925-94FC-4B3F54155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077786"/>
            <a:ext cx="6965517" cy="4843212"/>
          </a:xfrm>
          <a:prstGeom prst="rect">
            <a:avLst/>
          </a:prstGeom>
          <a:scene3d>
            <a:camera prst="orthographicFront"/>
            <a:lightRig rig="threePt" dir="t"/>
          </a:scene3d>
          <a:sp3d>
            <a:bevelT w="101600" prst="riblet"/>
          </a:sp3d>
        </p:spPr>
      </p:pic>
      <p:pic>
        <p:nvPicPr>
          <p:cNvPr id="5" name="Picture 4">
            <a:extLst>
              <a:ext uri="{FF2B5EF4-FFF2-40B4-BE49-F238E27FC236}">
                <a16:creationId xmlns:a16="http://schemas.microsoft.com/office/drawing/2014/main" xmlns="" id="{6A95D8CF-8121-4CD1-B324-46DEB2C5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384" y="1077786"/>
            <a:ext cx="4691116" cy="3006348"/>
          </a:xfrm>
          <a:prstGeom prst="rect">
            <a:avLst/>
          </a:prstGeom>
          <a:scene3d>
            <a:camera prst="orthographicFront"/>
            <a:lightRig rig="threePt" dir="t"/>
          </a:scene3d>
          <a:sp3d>
            <a:bevelT w="101600" prst="riblet"/>
          </a:sp3d>
        </p:spPr>
      </p:pic>
      <p:sp>
        <p:nvSpPr>
          <p:cNvPr id="6" name="Rectangle 5">
            <a:extLst>
              <a:ext uri="{FF2B5EF4-FFF2-40B4-BE49-F238E27FC236}">
                <a16:creationId xmlns:a16="http://schemas.microsoft.com/office/drawing/2014/main" xmlns="" id="{1365EE1A-55BE-49FF-90DA-968497794EF3}"/>
              </a:ext>
            </a:extLst>
          </p:cNvPr>
          <p:cNvSpPr/>
          <p:nvPr/>
        </p:nvSpPr>
        <p:spPr>
          <a:xfrm>
            <a:off x="8038154" y="4643363"/>
            <a:ext cx="3235576" cy="1200329"/>
          </a:xfrm>
          <a:prstGeom prst="rect">
            <a:avLst/>
          </a:prstGeom>
        </p:spPr>
        <p:txBody>
          <a:bodyPr wrap="square">
            <a:spAutoFit/>
          </a:bodyPr>
          <a:lstStyle/>
          <a:p>
            <a:pPr algn="ctr"/>
            <a:r>
              <a:rPr lang="en-US" sz="7200">
                <a:solidFill>
                  <a:srgbClr val="002060"/>
                </a:solidFill>
                <a:latin typeface="Tahoma" panose="020B0604030504040204" pitchFamily="34" charset="0"/>
                <a:ea typeface="Tahoma" panose="020B0604030504040204" pitchFamily="34" charset="0"/>
                <a:cs typeface="Tahoma" panose="020B0604030504040204" pitchFamily="34" charset="0"/>
              </a:rPr>
              <a:t>n</a:t>
            </a:r>
            <a:r>
              <a:rPr lang="vi-VN" sz="7200">
                <a:solidFill>
                  <a:srgbClr val="002060"/>
                </a:solidFill>
                <a:latin typeface="Tahoma" panose="020B0604030504040204" pitchFamily="34" charset="0"/>
                <a:ea typeface="Tahoma" panose="020B0604030504040204" pitchFamily="34" charset="0"/>
                <a:cs typeface="Tahoma" panose="020B0604030504040204" pitchFamily="34" charset="0"/>
              </a:rPr>
              <a:t>ư</a:t>
            </a:r>
            <a:r>
              <a:rPr lang="en-US" sz="7200">
                <a:solidFill>
                  <a:srgbClr val="002060"/>
                </a:solidFill>
                <a:latin typeface="Tahoma" panose="020B0604030504040204" pitchFamily="34" charset="0"/>
                <a:ea typeface="Tahoma" panose="020B0604030504040204" pitchFamily="34" charset="0"/>
                <a:cs typeface="Tahoma" panose="020B0604030504040204" pitchFamily="34" charset="0"/>
              </a:rPr>
              <a:t>ơng</a:t>
            </a:r>
          </a:p>
        </p:txBody>
      </p:sp>
    </p:spTree>
    <p:extLst>
      <p:ext uri="{BB962C8B-B14F-4D97-AF65-F5344CB8AC3E}">
        <p14:creationId xmlns:p14="http://schemas.microsoft.com/office/powerpoint/2010/main" val="1543451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58676E4-635E-4817-81FD-FF9E917AD143}"/>
              </a:ext>
            </a:extLst>
          </p:cNvPr>
          <p:cNvSpPr>
            <a:spLocks noGrp="1"/>
          </p:cNvSpPr>
          <p:nvPr>
            <p:ph type="title"/>
          </p:nvPr>
        </p:nvSpPr>
        <p:spPr>
          <a:xfrm>
            <a:off x="533400" y="2038351"/>
            <a:ext cx="10515600" cy="1538288"/>
          </a:xfrm>
        </p:spPr>
        <p:txBody>
          <a:bodyPr>
            <a:normAutofit fontScale="90000"/>
          </a:bodyPr>
          <a:lstStyle/>
          <a:p>
            <a:r>
              <a:rPr lang="vi-VN">
                <a:solidFill>
                  <a:srgbClr val="002060"/>
                </a:solidFill>
                <a:latin typeface="Tahoma" panose="020B0604030504040204" pitchFamily="34" charset="0"/>
                <a:ea typeface="Tahoma" panose="020B0604030504040204" pitchFamily="34" charset="0"/>
                <a:cs typeface="Tahoma" panose="020B0604030504040204" pitchFamily="34" charset="0"/>
              </a:rPr>
              <a:t>2. Tìm trong mỗi câu trên các từ ngữ:</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a) Chỉ hoạt động</a:t>
            </a:r>
            <a:r>
              <a:rPr lang="en-US">
                <a:solidFill>
                  <a:srgbClr val="002060"/>
                </a:solidFill>
                <a:latin typeface="Tahoma" panose="020B0604030504040204" pitchFamily="34" charset="0"/>
                <a:ea typeface="Tahoma" panose="020B0604030504040204" pitchFamily="34" charset="0"/>
                <a:cs typeface="Tahoma" panose="020B0604030504040204" pitchFamily="34" charset="0"/>
              </a:rPr>
              <a:t>.</a:t>
            </a: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b) Chỉ người hoặc vật hoạt động</a:t>
            </a:r>
            <a:r>
              <a:rPr lang="en-US">
                <a:solidFill>
                  <a:srgbClr val="002060"/>
                </a:solidFill>
                <a:latin typeface="Tahoma" panose="020B0604030504040204" pitchFamily="34" charset="0"/>
                <a:ea typeface="Tahoma" panose="020B0604030504040204" pitchFamily="34" charset="0"/>
                <a:cs typeface="Tahoma" panose="020B0604030504040204" pitchFamily="34" charset="0"/>
              </a:rPr>
              <a:t>.</a:t>
            </a: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endParaRPr lang="en-US">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9F7BAADA-2D16-4420-9A73-C73FFFB73F22}"/>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8540501" y="-86915"/>
            <a:ext cx="3619500" cy="3619500"/>
          </a:xfrm>
          <a:prstGeom prst="rect">
            <a:avLst/>
          </a:prstGeom>
        </p:spPr>
      </p:pic>
      <p:sp>
        <p:nvSpPr>
          <p:cNvPr id="6" name="Rectangle 5">
            <a:extLst>
              <a:ext uri="{FF2B5EF4-FFF2-40B4-BE49-F238E27FC236}">
                <a16:creationId xmlns:a16="http://schemas.microsoft.com/office/drawing/2014/main" xmlns="" id="{86043A10-F02B-4FAB-8542-0389E015452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74569146-A6C7-4D65-B04B-2EF97CE11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447" y="3619500"/>
            <a:ext cx="4599797" cy="2725222"/>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xmlns="" id="{81696FB5-A7D5-47BB-86FE-942EB1ABE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799" y="3429000"/>
            <a:ext cx="5055098" cy="323526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5809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6000" fill="hold" grpId="0" nodeType="withEffect">
                                  <p:stCondLst>
                                    <p:cond delay="0"/>
                                  </p:stCondLst>
                                  <p:iterate type="wd">
                                    <p:tmPct val="17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625"/>
                            </p:stCondLst>
                            <p:childTnLst>
                              <p:par>
                                <p:cTn id="10" presetID="16" presetClass="entr" presetSubtype="2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3125"/>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787594E0-F7DC-4043-93C3-814A5B015D4D}"/>
              </a:ext>
            </a:extLst>
          </p:cNvPr>
          <p:cNvSpPr/>
          <p:nvPr/>
        </p:nvSpPr>
        <p:spPr>
          <a:xfrm>
            <a:off x="5692892" y="208413"/>
            <a:ext cx="4436936" cy="419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7F47EBB8-FBDD-4506-8757-F8333B52D094}"/>
              </a:ext>
            </a:extLst>
          </p:cNvPr>
          <p:cNvSpPr/>
          <p:nvPr/>
        </p:nvSpPr>
        <p:spPr>
          <a:xfrm>
            <a:off x="10129827" y="198114"/>
            <a:ext cx="1861134"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B1B3EB72-CDC0-46C8-A082-70F6185DEF15}"/>
              </a:ext>
            </a:extLst>
          </p:cNvPr>
          <p:cNvSpPr/>
          <p:nvPr/>
        </p:nvSpPr>
        <p:spPr>
          <a:xfrm>
            <a:off x="249144" y="601397"/>
            <a:ext cx="2682742"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DD6BE88F-6EBA-4487-A0E4-BE8885AE8BFB}"/>
              </a:ext>
            </a:extLst>
          </p:cNvPr>
          <p:cNvSpPr/>
          <p:nvPr/>
        </p:nvSpPr>
        <p:spPr>
          <a:xfrm>
            <a:off x="3007624" y="601396"/>
            <a:ext cx="5341441" cy="41972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54EEF189-0EA4-4367-A3A9-AB1E19C8A413}"/>
              </a:ext>
            </a:extLst>
          </p:cNvPr>
          <p:cNvSpPr/>
          <p:nvPr/>
        </p:nvSpPr>
        <p:spPr>
          <a:xfrm>
            <a:off x="8539565" y="644902"/>
            <a:ext cx="3451396" cy="419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72CE19AE-F48A-4D14-BC08-6811DEA411E4}"/>
              </a:ext>
            </a:extLst>
          </p:cNvPr>
          <p:cNvSpPr/>
          <p:nvPr/>
        </p:nvSpPr>
        <p:spPr>
          <a:xfrm>
            <a:off x="201039" y="1050286"/>
            <a:ext cx="5341441" cy="41972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722F42CB-05F2-448D-919B-9131FC69279C}"/>
              </a:ext>
            </a:extLst>
          </p:cNvPr>
          <p:cNvSpPr/>
          <p:nvPr/>
        </p:nvSpPr>
        <p:spPr>
          <a:xfrm>
            <a:off x="5553019" y="1050548"/>
            <a:ext cx="3808695" cy="419725"/>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759E2A19-C7B7-4FD0-BA43-C7E830BBDF27}"/>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4" name="Table 3">
            <a:extLst>
              <a:ext uri="{FF2B5EF4-FFF2-40B4-BE49-F238E27FC236}">
                <a16:creationId xmlns:a16="http://schemas.microsoft.com/office/drawing/2014/main" xmlns="" id="{4BCA45DA-40EE-43EE-8CCD-CAD4C5F0EECD}"/>
              </a:ext>
            </a:extLst>
          </p:cNvPr>
          <p:cNvGraphicFramePr>
            <a:graphicFrameLocks noGrp="1"/>
          </p:cNvGraphicFramePr>
          <p:nvPr>
            <p:extLst>
              <p:ext uri="{D42A27DB-BD31-4B8C-83A1-F6EECF244321}">
                <p14:modId xmlns:p14="http://schemas.microsoft.com/office/powerpoint/2010/main" val="1745312220"/>
              </p:ext>
            </p:extLst>
          </p:nvPr>
        </p:nvGraphicFramePr>
        <p:xfrm>
          <a:off x="1130300" y="1972568"/>
          <a:ext cx="9931400" cy="4576236"/>
        </p:xfrm>
        <a:graphic>
          <a:graphicData uri="http://schemas.openxmlformats.org/drawingml/2006/table">
            <a:tbl>
              <a:tblPr firstRow="1" bandRow="1">
                <a:tableStyleId>{C4B1156A-380E-4F78-BDF5-A606A8083BF9}</a:tableStyleId>
              </a:tblPr>
              <a:tblGrid>
                <a:gridCol w="4965700">
                  <a:extLst>
                    <a:ext uri="{9D8B030D-6E8A-4147-A177-3AD203B41FA5}">
                      <a16:colId xmlns:a16="http://schemas.microsoft.com/office/drawing/2014/main" xmlns="" val="721016292"/>
                    </a:ext>
                  </a:extLst>
                </a:gridCol>
                <a:gridCol w="4965700">
                  <a:extLst>
                    <a:ext uri="{9D8B030D-6E8A-4147-A177-3AD203B41FA5}">
                      <a16:colId xmlns:a16="http://schemas.microsoft.com/office/drawing/2014/main" xmlns="" val="2503320349"/>
                    </a:ext>
                  </a:extLst>
                </a:gridCol>
              </a:tblGrid>
              <a:tr h="653748">
                <a:tc>
                  <a:txBody>
                    <a:bodyPr/>
                    <a:lstStyle/>
                    <a:p>
                      <a:pPr algn="ct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Từ ngữ chỉ hoạt động</a:t>
                      </a:r>
                    </a:p>
                  </a:txBody>
                  <a:tcPr/>
                </a:tc>
                <a:tc>
                  <a:txBody>
                    <a:bodyPr/>
                    <a:lstStyle/>
                    <a:p>
                      <a:pPr algn="ct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Từ ngữ chỉ ng</a:t>
                      </a:r>
                      <a:r>
                        <a:rPr lang="vi-VN" sz="2500">
                          <a:solidFill>
                            <a:srgbClr val="00B050"/>
                          </a:solidFill>
                          <a:latin typeface="Tahoma" panose="020B0604030504040204" pitchFamily="34" charset="0"/>
                          <a:ea typeface="Tahoma" panose="020B0604030504040204" pitchFamily="34" charset="0"/>
                          <a:cs typeface="Tahoma" panose="020B0604030504040204" pitchFamily="34" charset="0"/>
                        </a:rPr>
                        <a:t>ư</a:t>
                      </a: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ời hoạt động</a:t>
                      </a:r>
                    </a:p>
                  </a:txBody>
                  <a:tcPr/>
                </a:tc>
                <a:extLst>
                  <a:ext uri="{0D108BD9-81ED-4DB2-BD59-A6C34878D82A}">
                    <a16:rowId xmlns:a16="http://schemas.microsoft.com/office/drawing/2014/main" xmlns="" val="799444443"/>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1022689725"/>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1127684672"/>
                  </a:ext>
                </a:extLst>
              </a:tr>
              <a:tr h="653748">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3152799420"/>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819593766"/>
                  </a:ext>
                </a:extLst>
              </a:tr>
              <a:tr h="653748">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2204332374"/>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4061012962"/>
                  </a:ext>
                </a:extLst>
              </a:tr>
            </a:tbl>
          </a:graphicData>
        </a:graphic>
      </p:graphicFrame>
      <p:sp>
        <p:nvSpPr>
          <p:cNvPr id="5" name="Rectangle 4">
            <a:extLst>
              <a:ext uri="{FF2B5EF4-FFF2-40B4-BE49-F238E27FC236}">
                <a16:creationId xmlns:a16="http://schemas.microsoft.com/office/drawing/2014/main" xmlns="" id="{099DFC4C-B44D-4CC5-9199-B14E516F84A2}"/>
              </a:ext>
            </a:extLst>
          </p:cNvPr>
          <p:cNvSpPr/>
          <p:nvPr/>
        </p:nvSpPr>
        <p:spPr>
          <a:xfrm>
            <a:off x="238012" y="113180"/>
            <a:ext cx="11811000" cy="1815882"/>
          </a:xfrm>
          <a:prstGeom prst="rect">
            <a:avLst/>
          </a:prstGeom>
        </p:spPr>
        <p:txBody>
          <a:bodyPr wrap="square">
            <a:spAutoFit/>
          </a:bodyPr>
          <a:lstStyle/>
          <a:p>
            <a:pPr algn="just"/>
            <a:r>
              <a:rPr lang="vi-VN" sz="2800">
                <a:solidFill>
                  <a:srgbClr val="002060"/>
                </a:solidFill>
              </a:rPr>
              <a:t>Trên nương, mỗi người một việc. Người lớn đánh trâu ra cày. Các cụ già nhặt cỏ, đốt lá. Mấy chú bé bắc bếp thổi cơm. Các bà mẹ tra ngô. </a:t>
            </a:r>
            <a:r>
              <a:rPr lang="en-US" sz="2800">
                <a:solidFill>
                  <a:srgbClr val="002060"/>
                </a:solidFill>
              </a:rPr>
              <a:t/>
            </a:r>
            <a:br>
              <a:rPr lang="en-US" sz="2800">
                <a:solidFill>
                  <a:srgbClr val="002060"/>
                </a:solidFill>
              </a:rPr>
            </a:br>
            <a:r>
              <a:rPr lang="vi-VN" sz="2800">
                <a:solidFill>
                  <a:srgbClr val="002060"/>
                </a:solidFill>
              </a:rPr>
              <a:t>Các em bé ngủ khì trên lưng mẹ. Lũ chó sủa om cả rừng.</a:t>
            </a:r>
          </a:p>
          <a:p>
            <a:pPr algn="r"/>
            <a:r>
              <a:rPr lang="vi-VN" sz="2800" i="1">
                <a:solidFill>
                  <a:srgbClr val="002060"/>
                </a:solidFill>
              </a:rPr>
              <a:t>Theo</a:t>
            </a:r>
            <a:r>
              <a:rPr lang="vi-VN" sz="2800">
                <a:solidFill>
                  <a:srgbClr val="002060"/>
                </a:solidFill>
              </a:rPr>
              <a:t> </a:t>
            </a:r>
            <a:r>
              <a:rPr lang="vi-VN" sz="2800" b="1">
                <a:solidFill>
                  <a:srgbClr val="002060"/>
                </a:solidFill>
              </a:rPr>
              <a:t>TÔ HOÀI</a:t>
            </a:r>
          </a:p>
        </p:txBody>
      </p:sp>
      <p:sp>
        <p:nvSpPr>
          <p:cNvPr id="6" name="Rectangle 5">
            <a:extLst>
              <a:ext uri="{FF2B5EF4-FFF2-40B4-BE49-F238E27FC236}">
                <a16:creationId xmlns:a16="http://schemas.microsoft.com/office/drawing/2014/main" xmlns="" id="{726F802B-1029-4950-9182-B86CBDC27F18}"/>
              </a:ext>
            </a:extLst>
          </p:cNvPr>
          <p:cNvSpPr/>
          <p:nvPr/>
        </p:nvSpPr>
        <p:spPr>
          <a:xfrm>
            <a:off x="1360891" y="2605385"/>
            <a:ext cx="3546292"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đánh trâu ra cày</a:t>
            </a:r>
          </a:p>
        </p:txBody>
      </p:sp>
      <p:sp>
        <p:nvSpPr>
          <p:cNvPr id="7" name="Rectangle 6">
            <a:extLst>
              <a:ext uri="{FF2B5EF4-FFF2-40B4-BE49-F238E27FC236}">
                <a16:creationId xmlns:a16="http://schemas.microsoft.com/office/drawing/2014/main" xmlns="" id="{C9409D33-6418-4D58-BF80-7B634A986F07}"/>
              </a:ext>
            </a:extLst>
          </p:cNvPr>
          <p:cNvSpPr/>
          <p:nvPr/>
        </p:nvSpPr>
        <p:spPr>
          <a:xfrm>
            <a:off x="7433648" y="2605384"/>
            <a:ext cx="2111476"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gười lớn</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8A121BE3-745B-4765-9A9E-F9A0B112A708}"/>
              </a:ext>
            </a:extLst>
          </p:cNvPr>
          <p:cNvSpPr/>
          <p:nvPr/>
        </p:nvSpPr>
        <p:spPr>
          <a:xfrm>
            <a:off x="1360891" y="3256008"/>
            <a:ext cx="3198311"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nhặt cỏ, đốt lá</a:t>
            </a:r>
          </a:p>
        </p:txBody>
      </p:sp>
      <p:sp>
        <p:nvSpPr>
          <p:cNvPr id="9" name="Rectangle 8">
            <a:extLst>
              <a:ext uri="{FF2B5EF4-FFF2-40B4-BE49-F238E27FC236}">
                <a16:creationId xmlns:a16="http://schemas.microsoft.com/office/drawing/2014/main" xmlns="" id="{E97C3561-5F37-427D-BE84-20C54C5F4AB2}"/>
              </a:ext>
            </a:extLst>
          </p:cNvPr>
          <p:cNvSpPr/>
          <p:nvPr/>
        </p:nvSpPr>
        <p:spPr>
          <a:xfrm>
            <a:off x="7433648" y="3262014"/>
            <a:ext cx="2279791"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cụ già</a:t>
            </a:r>
          </a:p>
        </p:txBody>
      </p:sp>
      <p:sp>
        <p:nvSpPr>
          <p:cNvPr id="10" name="Rectangle 9">
            <a:extLst>
              <a:ext uri="{FF2B5EF4-FFF2-40B4-BE49-F238E27FC236}">
                <a16:creationId xmlns:a16="http://schemas.microsoft.com/office/drawing/2014/main" xmlns="" id="{F3B207D3-2835-452C-B9D8-6C17ED259F18}"/>
              </a:ext>
            </a:extLst>
          </p:cNvPr>
          <p:cNvSpPr/>
          <p:nvPr/>
        </p:nvSpPr>
        <p:spPr>
          <a:xfrm>
            <a:off x="1360891" y="3906631"/>
            <a:ext cx="372730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ắc bếp thổi cơm</a:t>
            </a:r>
          </a:p>
        </p:txBody>
      </p:sp>
      <p:sp>
        <p:nvSpPr>
          <p:cNvPr id="11" name="Rectangle 10">
            <a:extLst>
              <a:ext uri="{FF2B5EF4-FFF2-40B4-BE49-F238E27FC236}">
                <a16:creationId xmlns:a16="http://schemas.microsoft.com/office/drawing/2014/main" xmlns="" id="{D69C2E4A-2F3E-4209-9E1D-888A530F61D7}"/>
              </a:ext>
            </a:extLst>
          </p:cNvPr>
          <p:cNvSpPr/>
          <p:nvPr/>
        </p:nvSpPr>
        <p:spPr>
          <a:xfrm>
            <a:off x="1360891" y="4557254"/>
            <a:ext cx="164673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tra ngô</a:t>
            </a:r>
          </a:p>
        </p:txBody>
      </p:sp>
      <p:sp>
        <p:nvSpPr>
          <p:cNvPr id="12" name="Rectangle 11">
            <a:extLst>
              <a:ext uri="{FF2B5EF4-FFF2-40B4-BE49-F238E27FC236}">
                <a16:creationId xmlns:a16="http://schemas.microsoft.com/office/drawing/2014/main" xmlns="" id="{3AF42F9F-D00F-4C7B-BD37-03915FADC48F}"/>
              </a:ext>
            </a:extLst>
          </p:cNvPr>
          <p:cNvSpPr/>
          <p:nvPr/>
        </p:nvSpPr>
        <p:spPr>
          <a:xfrm>
            <a:off x="1360891" y="5207877"/>
            <a:ext cx="4479111"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gủ k</a:t>
            </a: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ì trên lưng mẹ</a:t>
            </a:r>
          </a:p>
        </p:txBody>
      </p:sp>
      <p:sp>
        <p:nvSpPr>
          <p:cNvPr id="13" name="Rectangle 12">
            <a:extLst>
              <a:ext uri="{FF2B5EF4-FFF2-40B4-BE49-F238E27FC236}">
                <a16:creationId xmlns:a16="http://schemas.microsoft.com/office/drawing/2014/main" xmlns="" id="{24ADFE90-F0AD-4DA3-A0A0-6DC240B082F1}"/>
              </a:ext>
            </a:extLst>
          </p:cNvPr>
          <p:cNvSpPr/>
          <p:nvPr/>
        </p:nvSpPr>
        <p:spPr>
          <a:xfrm>
            <a:off x="1360891" y="5858498"/>
            <a:ext cx="3427540"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sủa om cả rừng</a:t>
            </a:r>
          </a:p>
        </p:txBody>
      </p:sp>
      <p:sp>
        <p:nvSpPr>
          <p:cNvPr id="14" name="Rectangle 13">
            <a:extLst>
              <a:ext uri="{FF2B5EF4-FFF2-40B4-BE49-F238E27FC236}">
                <a16:creationId xmlns:a16="http://schemas.microsoft.com/office/drawing/2014/main" xmlns="" id="{E868C011-A4E0-4508-945D-339ED8E95403}"/>
              </a:ext>
            </a:extLst>
          </p:cNvPr>
          <p:cNvSpPr/>
          <p:nvPr/>
        </p:nvSpPr>
        <p:spPr>
          <a:xfrm>
            <a:off x="7433648" y="3918644"/>
            <a:ext cx="2560316"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mấy chú bé</a:t>
            </a:r>
          </a:p>
        </p:txBody>
      </p:sp>
      <p:sp>
        <p:nvSpPr>
          <p:cNvPr id="15" name="Rectangle 14">
            <a:extLst>
              <a:ext uri="{FF2B5EF4-FFF2-40B4-BE49-F238E27FC236}">
                <a16:creationId xmlns:a16="http://schemas.microsoft.com/office/drawing/2014/main" xmlns="" id="{469154F3-090F-4A04-8F54-6B0837D7F239}"/>
              </a:ext>
            </a:extLst>
          </p:cNvPr>
          <p:cNvSpPr/>
          <p:nvPr/>
        </p:nvSpPr>
        <p:spPr>
          <a:xfrm>
            <a:off x="7433648" y="4575274"/>
            <a:ext cx="2334293"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bà mẹ</a:t>
            </a:r>
          </a:p>
        </p:txBody>
      </p:sp>
      <p:sp>
        <p:nvSpPr>
          <p:cNvPr id="16" name="Rectangle 15">
            <a:extLst>
              <a:ext uri="{FF2B5EF4-FFF2-40B4-BE49-F238E27FC236}">
                <a16:creationId xmlns:a16="http://schemas.microsoft.com/office/drawing/2014/main" xmlns="" id="{DDB7A711-14BD-46D7-AB01-4A3A51D6123C}"/>
              </a:ext>
            </a:extLst>
          </p:cNvPr>
          <p:cNvSpPr/>
          <p:nvPr/>
        </p:nvSpPr>
        <p:spPr>
          <a:xfrm>
            <a:off x="7433648" y="5231904"/>
            <a:ext cx="2334293"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em bé</a:t>
            </a:r>
          </a:p>
        </p:txBody>
      </p:sp>
      <p:sp>
        <p:nvSpPr>
          <p:cNvPr id="17" name="Rectangle 16">
            <a:extLst>
              <a:ext uri="{FF2B5EF4-FFF2-40B4-BE49-F238E27FC236}">
                <a16:creationId xmlns:a16="http://schemas.microsoft.com/office/drawing/2014/main" xmlns="" id="{6B7430B8-6E47-4804-8726-7E2226E14442}"/>
              </a:ext>
            </a:extLst>
          </p:cNvPr>
          <p:cNvSpPr/>
          <p:nvPr/>
        </p:nvSpPr>
        <p:spPr>
          <a:xfrm>
            <a:off x="7513331" y="5888534"/>
            <a:ext cx="1414170"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lũ chó</a:t>
            </a:r>
          </a:p>
        </p:txBody>
      </p:sp>
      <p:sp>
        <p:nvSpPr>
          <p:cNvPr id="19" name="Rectangle 18">
            <a:extLst>
              <a:ext uri="{FF2B5EF4-FFF2-40B4-BE49-F238E27FC236}">
                <a16:creationId xmlns:a16="http://schemas.microsoft.com/office/drawing/2014/main" xmlns=""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773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300"/>
                                </p:stCondLst>
                                <p:childTnLst>
                                  <p:par>
                                    <p:cTn id="10" presetID="2" presetClass="entr" presetSubtype="9" accel="56000" fill="hold" nodeType="afterEffect" p14:presetBounceEnd="2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20000">
                                          <p:cBhvr additive="base">
                                            <p:cTn id="12" dur="50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20000" decel="80000" fill="hold" grpId="0" nodeType="clickEffect">
                                      <p:stCondLst>
                                        <p:cond delay="0"/>
                                      </p:stCondLst>
                                      <p:iterate type="wd">
                                        <p:tmPct val="3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20000" decel="80000" fill="hold" grpId="0" nodeType="clickEffect">
                                      <p:stCondLst>
                                        <p:cond delay="0"/>
                                      </p:stCondLst>
                                      <p:iterate type="wd">
                                        <p:tmPct val="3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20000" decel="80000" fill="hold" grpId="0" nodeType="clickEffect">
                                      <p:stCondLst>
                                        <p:cond delay="0"/>
                                      </p:stCondLst>
                                      <p:iterate type="wd">
                                        <p:tmPct val="30000"/>
                                      </p:iterate>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out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accel="20000" decel="80000" fill="hold" grpId="0" nodeType="clickEffect">
                                      <p:stCondLst>
                                        <p:cond delay="0"/>
                                      </p:stCondLst>
                                      <p:iterate type="wd">
                                        <p:tmPct val="30000"/>
                                      </p:iterate>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20000" decel="80000" fill="hold" grpId="0" nodeType="clickEffect">
                                      <p:stCondLst>
                                        <p:cond delay="0"/>
                                      </p:stCondLst>
                                      <p:iterate type="wd">
                                        <p:tmPct val="30000"/>
                                      </p:iterate>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out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accel="20000" decel="80000" fill="hold" grpId="0" nodeType="clickEffect">
                                      <p:stCondLst>
                                        <p:cond delay="0"/>
                                      </p:stCondLst>
                                      <p:iterate type="wd">
                                        <p:tmPct val="30000"/>
                                      </p:iterate>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accel="20000" decel="80000" fill="hold" grpId="0" nodeType="clickEffect">
                                      <p:stCondLst>
                                        <p:cond delay="0"/>
                                      </p:stCondLst>
                                      <p:iterate type="wd">
                                        <p:tmPct val="30000"/>
                                      </p:iterate>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accel="20000" decel="80000" fill="hold" grpId="0" nodeType="clickEffect">
                                      <p:stCondLst>
                                        <p:cond delay="0"/>
                                      </p:stCondLst>
                                      <p:iterate type="wd">
                                        <p:tmPct val="30000"/>
                                      </p:iterate>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accel="20000" decel="80000" fill="hold" grpId="0" nodeType="clickEffect">
                                      <p:stCondLst>
                                        <p:cond delay="0"/>
                                      </p:stCondLst>
                                      <p:iterate type="wd">
                                        <p:tmPct val="30000"/>
                                      </p:iterate>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accel="20000" decel="80000" fill="hold" grpId="0" nodeType="clickEffect">
                                      <p:stCondLst>
                                        <p:cond delay="0"/>
                                      </p:stCondLst>
                                      <p:iterate type="wd">
                                        <p:tmPct val="30000"/>
                                      </p:iterate>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5" grpId="0"/>
          <p:bldP spid="6" grpId="0"/>
          <p:bldP spid="7" grpId="0"/>
          <p:bldP spid="8" grpId="0"/>
          <p:bldP spid="9" grpId="0"/>
          <p:bldP spid="10" grpId="0"/>
          <p:bldP spid="11" grpId="0"/>
          <p:bldP spid="12" grpId="0"/>
          <p:bldP spid="13" grpId="0"/>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300"/>
                                </p:stCondLst>
                                <p:childTnLst>
                                  <p:par>
                                    <p:cTn id="10" presetID="2" presetClass="entr" presetSubtype="9" accel="56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20000" decel="80000" fill="hold" grpId="0" nodeType="clickEffect">
                                      <p:stCondLst>
                                        <p:cond delay="0"/>
                                      </p:stCondLst>
                                      <p:iterate type="wd">
                                        <p:tmPct val="3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20000" decel="80000" fill="hold" grpId="0" nodeType="clickEffect">
                                      <p:stCondLst>
                                        <p:cond delay="0"/>
                                      </p:stCondLst>
                                      <p:iterate type="wd">
                                        <p:tmPct val="3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20000" decel="80000" fill="hold" grpId="0" nodeType="clickEffect">
                                      <p:stCondLst>
                                        <p:cond delay="0"/>
                                      </p:stCondLst>
                                      <p:iterate type="wd">
                                        <p:tmPct val="30000"/>
                                      </p:iterate>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out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accel="20000" decel="80000" fill="hold" grpId="0" nodeType="clickEffect">
                                      <p:stCondLst>
                                        <p:cond delay="0"/>
                                      </p:stCondLst>
                                      <p:iterate type="wd">
                                        <p:tmPct val="30000"/>
                                      </p:iterate>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20000" decel="80000" fill="hold" grpId="0" nodeType="clickEffect">
                                      <p:stCondLst>
                                        <p:cond delay="0"/>
                                      </p:stCondLst>
                                      <p:iterate type="wd">
                                        <p:tmPct val="30000"/>
                                      </p:iterate>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out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accel="20000" decel="80000" fill="hold" grpId="0" nodeType="clickEffect">
                                      <p:stCondLst>
                                        <p:cond delay="0"/>
                                      </p:stCondLst>
                                      <p:iterate type="wd">
                                        <p:tmPct val="30000"/>
                                      </p:iterate>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accel="20000" decel="80000" fill="hold" grpId="0" nodeType="clickEffect">
                                      <p:stCondLst>
                                        <p:cond delay="0"/>
                                      </p:stCondLst>
                                      <p:iterate type="wd">
                                        <p:tmPct val="30000"/>
                                      </p:iterate>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accel="20000" decel="80000" fill="hold" grpId="0" nodeType="clickEffect">
                                      <p:stCondLst>
                                        <p:cond delay="0"/>
                                      </p:stCondLst>
                                      <p:iterate type="wd">
                                        <p:tmPct val="30000"/>
                                      </p:iterate>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accel="20000" decel="80000" fill="hold" grpId="0" nodeType="clickEffect">
                                      <p:stCondLst>
                                        <p:cond delay="0"/>
                                      </p:stCondLst>
                                      <p:iterate type="wd">
                                        <p:tmPct val="30000"/>
                                      </p:iterate>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accel="20000" decel="80000" fill="hold" grpId="0" nodeType="clickEffect">
                                      <p:stCondLst>
                                        <p:cond delay="0"/>
                                      </p:stCondLst>
                                      <p:iterate type="wd">
                                        <p:tmPct val="30000"/>
                                      </p:iterate>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5" grpId="0"/>
          <p:bldP spid="6" grpId="0"/>
          <p:bldP spid="7" grpId="0"/>
          <p:bldP spid="8" grpId="0"/>
          <p:bldP spid="9" grpId="0"/>
          <p:bldP spid="10" grpId="0"/>
          <p:bldP spid="11" grpId="0"/>
          <p:bldP spid="12" grpId="0"/>
          <p:bldP spid="13" grpId="0"/>
          <p:bldP spid="14" grpId="0"/>
          <p:bldP spid="15" grpId="0"/>
          <p:bldP spid="16" grpId="0"/>
          <p:bldP spid="1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88F1C5C-EAF5-46E3-B198-E042EAB36E6B}"/>
              </a:ext>
            </a:extLst>
          </p:cNvPr>
          <p:cNvSpPr/>
          <p:nvPr/>
        </p:nvSpPr>
        <p:spPr>
          <a:xfrm>
            <a:off x="514350" y="428178"/>
            <a:ext cx="11677650" cy="4154984"/>
          </a:xfrm>
          <a:prstGeom prst="rect">
            <a:avLst/>
          </a:prstGeom>
        </p:spPr>
        <p:txBody>
          <a:bodyPr wrap="square">
            <a:spAutoFit/>
          </a:bodyPr>
          <a:lstStyle/>
          <a:p>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3: Đặt câu hỏi</a:t>
            </a: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a) Cho từ ngữ chỉ hoạt động</a:t>
            </a:r>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b) Cho từ ngữ chỉ người hoặc vật đang</a:t>
            </a: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hoạt động.</a:t>
            </a:r>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xmlns="" id="{E9AF821F-DDE7-462E-B8E6-417A0F88701B}"/>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4203" y="4133850"/>
            <a:ext cx="2724150" cy="2724150"/>
          </a:xfrm>
          <a:prstGeom prst="rect">
            <a:avLst/>
          </a:prstGeom>
        </p:spPr>
      </p:pic>
      <p:pic>
        <p:nvPicPr>
          <p:cNvPr id="7" name="Picture 6">
            <a:extLst>
              <a:ext uri="{FF2B5EF4-FFF2-40B4-BE49-F238E27FC236}">
                <a16:creationId xmlns:a16="http://schemas.microsoft.com/office/drawing/2014/main" xmlns="" id="{CDFC7BED-C6B3-48C8-A640-9F576002C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6400" y="2646554"/>
            <a:ext cx="4203202" cy="4203202"/>
          </a:xfrm>
          <a:prstGeom prst="rect">
            <a:avLst/>
          </a:prstGeom>
        </p:spPr>
      </p:pic>
      <p:pic>
        <p:nvPicPr>
          <p:cNvPr id="8" name="Picture 7">
            <a:extLst>
              <a:ext uri="{FF2B5EF4-FFF2-40B4-BE49-F238E27FC236}">
                <a16:creationId xmlns:a16="http://schemas.microsoft.com/office/drawing/2014/main" xmlns="" id="{F485149E-B584-4658-8394-34E734C9B1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9130" y="1846063"/>
            <a:ext cx="5474198" cy="5474198"/>
          </a:xfrm>
          <a:prstGeom prst="rect">
            <a:avLst/>
          </a:prstGeom>
        </p:spPr>
      </p:pic>
      <p:pic>
        <p:nvPicPr>
          <p:cNvPr id="9" name="Picture 8">
            <a:extLst>
              <a:ext uri="{FF2B5EF4-FFF2-40B4-BE49-F238E27FC236}">
                <a16:creationId xmlns:a16="http://schemas.microsoft.com/office/drawing/2014/main" xmlns="" id="{3ECDA116-9447-4701-80E8-32623702305E}"/>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flipH="1">
            <a:off x="9715500" y="8244"/>
            <a:ext cx="2476500" cy="2476500"/>
          </a:xfrm>
          <a:prstGeom prst="rect">
            <a:avLst/>
          </a:prstGeom>
        </p:spPr>
      </p:pic>
    </p:spTree>
    <p:extLst>
      <p:ext uri="{BB962C8B-B14F-4D97-AF65-F5344CB8AC3E}">
        <p14:creationId xmlns:p14="http://schemas.microsoft.com/office/powerpoint/2010/main" val="19299466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A973E15E-D2FD-4F1E-8FCB-096B7B7BD89D}"/>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flipH="1">
            <a:off x="9665693" y="4421647"/>
            <a:ext cx="2476500" cy="2476500"/>
          </a:xfrm>
          <a:prstGeom prst="rect">
            <a:avLst/>
          </a:prstGeom>
        </p:spPr>
      </p:pic>
      <p:graphicFrame>
        <p:nvGraphicFramePr>
          <p:cNvPr id="4" name="Table 3">
            <a:extLst>
              <a:ext uri="{FF2B5EF4-FFF2-40B4-BE49-F238E27FC236}">
                <a16:creationId xmlns:a16="http://schemas.microsoft.com/office/drawing/2014/main" xmlns="" id="{4BCA45DA-40EE-43EE-8CCD-CAD4C5F0EECD}"/>
              </a:ext>
            </a:extLst>
          </p:cNvPr>
          <p:cNvGraphicFramePr>
            <a:graphicFrameLocks noGrp="1"/>
          </p:cNvGraphicFramePr>
          <p:nvPr>
            <p:extLst>
              <p:ext uri="{D42A27DB-BD31-4B8C-83A1-F6EECF244321}">
                <p14:modId xmlns:p14="http://schemas.microsoft.com/office/powerpoint/2010/main" val="2723139152"/>
              </p:ext>
            </p:extLst>
          </p:nvPr>
        </p:nvGraphicFramePr>
        <p:xfrm>
          <a:off x="1130300" y="1972568"/>
          <a:ext cx="9931400" cy="4745448"/>
        </p:xfrm>
        <a:graphic>
          <a:graphicData uri="http://schemas.openxmlformats.org/drawingml/2006/table">
            <a:tbl>
              <a:tblPr firstRow="1" bandRow="1">
                <a:tableStyleId>{93296810-A885-4BE3-A3E7-6D5BEEA58F35}</a:tableStyleId>
              </a:tblPr>
              <a:tblGrid>
                <a:gridCol w="4588575">
                  <a:extLst>
                    <a:ext uri="{9D8B030D-6E8A-4147-A177-3AD203B41FA5}">
                      <a16:colId xmlns:a16="http://schemas.microsoft.com/office/drawing/2014/main" xmlns="" val="721016292"/>
                    </a:ext>
                  </a:extLst>
                </a:gridCol>
                <a:gridCol w="5342825">
                  <a:extLst>
                    <a:ext uri="{9D8B030D-6E8A-4147-A177-3AD203B41FA5}">
                      <a16:colId xmlns:a16="http://schemas.microsoft.com/office/drawing/2014/main" xmlns="" val="2503320349"/>
                    </a:ext>
                  </a:extLst>
                </a:gridCol>
              </a:tblGrid>
              <a:tr h="653748">
                <a:tc>
                  <a:txBody>
                    <a:bodyPr/>
                    <a:lstStyle/>
                    <a:p>
                      <a:pPr algn="ctr"/>
                      <a:r>
                        <a:rPr lang="en-US" sz="2400">
                          <a:latin typeface="Tahoma" panose="020B0604030504040204" pitchFamily="34" charset="0"/>
                          <a:ea typeface="Tahoma" panose="020B0604030504040204" pitchFamily="34" charset="0"/>
                          <a:cs typeface="Tahoma" panose="020B0604030504040204" pitchFamily="34" charset="0"/>
                        </a:rPr>
                        <a:t>Câu hỏi cho từ ngữ chỉ </a:t>
                      </a:r>
                    </a:p>
                    <a:p>
                      <a:pPr algn="ctr"/>
                      <a:r>
                        <a:rPr lang="en-US" sz="2400">
                          <a:latin typeface="Tahoma" panose="020B0604030504040204" pitchFamily="34" charset="0"/>
                          <a:ea typeface="Tahoma" panose="020B0604030504040204" pitchFamily="34" charset="0"/>
                          <a:cs typeface="Tahoma" panose="020B0604030504040204" pitchFamily="34" charset="0"/>
                        </a:rPr>
                        <a:t>hoạt động</a:t>
                      </a:r>
                    </a:p>
                  </a:txBody>
                  <a:tcPr/>
                </a:tc>
                <a:tc>
                  <a:txBody>
                    <a:bodyPr/>
                    <a:lstStyle/>
                    <a:p>
                      <a:pPr algn="ctr"/>
                      <a:r>
                        <a:rPr lang="en-US" sz="2400">
                          <a:latin typeface="Tahoma" panose="020B0604030504040204" pitchFamily="34" charset="0"/>
                          <a:ea typeface="Tahoma" panose="020B0604030504040204" pitchFamily="34" charset="0"/>
                          <a:cs typeface="Tahoma" panose="020B0604030504040204" pitchFamily="34" charset="0"/>
                        </a:rPr>
                        <a:t>Câu hỏi cho từ ngữ chỉ </a:t>
                      </a:r>
                      <a:br>
                        <a:rPr lang="en-US" sz="2400">
                          <a:latin typeface="Tahoma" panose="020B0604030504040204" pitchFamily="34" charset="0"/>
                          <a:ea typeface="Tahoma" panose="020B0604030504040204" pitchFamily="34" charset="0"/>
                          <a:cs typeface="Tahoma" panose="020B0604030504040204" pitchFamily="34" charset="0"/>
                        </a:rPr>
                      </a:br>
                      <a:r>
                        <a:rPr lang="en-US" sz="2400">
                          <a:latin typeface="Tahoma" panose="020B0604030504040204" pitchFamily="34" charset="0"/>
                          <a:ea typeface="Tahoma" panose="020B0604030504040204" pitchFamily="34" charset="0"/>
                          <a:cs typeface="Tahoma" panose="020B0604030504040204" pitchFamily="34" charset="0"/>
                        </a:rPr>
                        <a:t>ng</a:t>
                      </a:r>
                      <a:r>
                        <a:rPr lang="vi-VN" sz="2400">
                          <a:latin typeface="Tahoma" panose="020B0604030504040204" pitchFamily="34" charset="0"/>
                          <a:ea typeface="Tahoma" panose="020B0604030504040204" pitchFamily="34" charset="0"/>
                          <a:cs typeface="Tahoma" panose="020B0604030504040204" pitchFamily="34" charset="0"/>
                        </a:rPr>
                        <a:t>ư</a:t>
                      </a:r>
                      <a:r>
                        <a:rPr lang="en-US" sz="2400">
                          <a:latin typeface="Tahoma" panose="020B0604030504040204" pitchFamily="34" charset="0"/>
                          <a:ea typeface="Tahoma" panose="020B0604030504040204" pitchFamily="34" charset="0"/>
                          <a:cs typeface="Tahoma" panose="020B0604030504040204" pitchFamily="34" charset="0"/>
                        </a:rPr>
                        <a:t>ời hoạt động</a:t>
                      </a:r>
                    </a:p>
                  </a:txBody>
                  <a:tcPr/>
                </a:tc>
                <a:extLst>
                  <a:ext uri="{0D108BD9-81ED-4DB2-BD59-A6C34878D82A}">
                    <a16:rowId xmlns:a16="http://schemas.microsoft.com/office/drawing/2014/main" xmlns="" val="799444443"/>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1022689725"/>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1127684672"/>
                  </a:ext>
                </a:extLst>
              </a:tr>
              <a:tr h="653748">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3152799420"/>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819593766"/>
                  </a:ext>
                </a:extLst>
              </a:tr>
              <a:tr h="653748">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2204332374"/>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xmlns="" val="4061012962"/>
                  </a:ext>
                </a:extLst>
              </a:tr>
            </a:tbl>
          </a:graphicData>
        </a:graphic>
      </p:graphicFrame>
      <p:sp>
        <p:nvSpPr>
          <p:cNvPr id="6" name="Rectangle 5">
            <a:extLst>
              <a:ext uri="{FF2B5EF4-FFF2-40B4-BE49-F238E27FC236}">
                <a16:creationId xmlns:a16="http://schemas.microsoft.com/office/drawing/2014/main" xmlns="" id="{726F802B-1029-4950-9182-B86CBDC27F18}"/>
              </a:ext>
            </a:extLst>
          </p:cNvPr>
          <p:cNvSpPr/>
          <p:nvPr/>
        </p:nvSpPr>
        <p:spPr>
          <a:xfrm>
            <a:off x="1410583" y="2825204"/>
            <a:ext cx="3764172"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Người lớn làm gì?</a:t>
            </a:r>
          </a:p>
        </p:txBody>
      </p:sp>
      <p:sp>
        <p:nvSpPr>
          <p:cNvPr id="7" name="Rectangle 6">
            <a:extLst>
              <a:ext uri="{FF2B5EF4-FFF2-40B4-BE49-F238E27FC236}">
                <a16:creationId xmlns:a16="http://schemas.microsoft.com/office/drawing/2014/main" xmlns="" id="{C9409D33-6418-4D58-BF80-7B634A986F07}"/>
              </a:ext>
            </a:extLst>
          </p:cNvPr>
          <p:cNvSpPr/>
          <p:nvPr/>
        </p:nvSpPr>
        <p:spPr>
          <a:xfrm>
            <a:off x="5973574" y="2843098"/>
            <a:ext cx="4291689"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đánh trâu ra cày?</a:t>
            </a:r>
          </a:p>
        </p:txBody>
      </p:sp>
      <p:sp>
        <p:nvSpPr>
          <p:cNvPr id="8" name="Rectangle 7">
            <a:extLst>
              <a:ext uri="{FF2B5EF4-FFF2-40B4-BE49-F238E27FC236}">
                <a16:creationId xmlns:a16="http://schemas.microsoft.com/office/drawing/2014/main" xmlns="" id="{8A121BE3-745B-4765-9A9E-F9A0B112A708}"/>
              </a:ext>
            </a:extLst>
          </p:cNvPr>
          <p:cNvSpPr/>
          <p:nvPr/>
        </p:nvSpPr>
        <p:spPr>
          <a:xfrm>
            <a:off x="1410583" y="3461843"/>
            <a:ext cx="3882794"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cụ già làm gì?</a:t>
            </a:r>
          </a:p>
        </p:txBody>
      </p:sp>
      <p:sp>
        <p:nvSpPr>
          <p:cNvPr id="9" name="Rectangle 8">
            <a:extLst>
              <a:ext uri="{FF2B5EF4-FFF2-40B4-BE49-F238E27FC236}">
                <a16:creationId xmlns:a16="http://schemas.microsoft.com/office/drawing/2014/main" xmlns="" id="{E97C3561-5F37-427D-BE84-20C54C5F4AB2}"/>
              </a:ext>
            </a:extLst>
          </p:cNvPr>
          <p:cNvSpPr/>
          <p:nvPr/>
        </p:nvSpPr>
        <p:spPr>
          <a:xfrm>
            <a:off x="5972132" y="3470790"/>
            <a:ext cx="3894015"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nhặt cỏ, đốt lá?</a:t>
            </a:r>
          </a:p>
        </p:txBody>
      </p:sp>
      <p:sp>
        <p:nvSpPr>
          <p:cNvPr id="10" name="Rectangle 9">
            <a:extLst>
              <a:ext uri="{FF2B5EF4-FFF2-40B4-BE49-F238E27FC236}">
                <a16:creationId xmlns:a16="http://schemas.microsoft.com/office/drawing/2014/main" xmlns="" id="{F3B207D3-2835-452C-B9D8-6C17ED259F18}"/>
              </a:ext>
            </a:extLst>
          </p:cNvPr>
          <p:cNvSpPr/>
          <p:nvPr/>
        </p:nvSpPr>
        <p:spPr>
          <a:xfrm>
            <a:off x="1410583" y="4098482"/>
            <a:ext cx="4131260"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Mấy chú bé làm gì?</a:t>
            </a:r>
            <a:endPar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xmlns="" id="{D69C2E4A-2F3E-4209-9E1D-888A530F61D7}"/>
              </a:ext>
            </a:extLst>
          </p:cNvPr>
          <p:cNvSpPr/>
          <p:nvPr/>
        </p:nvSpPr>
        <p:spPr>
          <a:xfrm>
            <a:off x="1410583" y="4735121"/>
            <a:ext cx="3937296"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bà mẹ làm gì?</a:t>
            </a:r>
          </a:p>
        </p:txBody>
      </p:sp>
      <p:sp>
        <p:nvSpPr>
          <p:cNvPr id="12" name="Rectangle 11">
            <a:extLst>
              <a:ext uri="{FF2B5EF4-FFF2-40B4-BE49-F238E27FC236}">
                <a16:creationId xmlns:a16="http://schemas.microsoft.com/office/drawing/2014/main" xmlns="" id="{3AF42F9F-D00F-4C7B-BD37-03915FADC48F}"/>
              </a:ext>
            </a:extLst>
          </p:cNvPr>
          <p:cNvSpPr/>
          <p:nvPr/>
        </p:nvSpPr>
        <p:spPr>
          <a:xfrm>
            <a:off x="1410583" y="5371760"/>
            <a:ext cx="3938899"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em bé làm gì?</a:t>
            </a:r>
          </a:p>
        </p:txBody>
      </p:sp>
      <p:sp>
        <p:nvSpPr>
          <p:cNvPr id="13" name="Rectangle 12">
            <a:extLst>
              <a:ext uri="{FF2B5EF4-FFF2-40B4-BE49-F238E27FC236}">
                <a16:creationId xmlns:a16="http://schemas.microsoft.com/office/drawing/2014/main" xmlns="" id="{24ADFE90-F0AD-4DA3-A0A0-6DC240B082F1}"/>
              </a:ext>
            </a:extLst>
          </p:cNvPr>
          <p:cNvSpPr/>
          <p:nvPr/>
        </p:nvSpPr>
        <p:spPr>
          <a:xfrm>
            <a:off x="1410583" y="6008398"/>
            <a:ext cx="314060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Lũ chó làm gì?</a:t>
            </a:r>
          </a:p>
        </p:txBody>
      </p:sp>
      <p:sp>
        <p:nvSpPr>
          <p:cNvPr id="14" name="Rectangle 13">
            <a:extLst>
              <a:ext uri="{FF2B5EF4-FFF2-40B4-BE49-F238E27FC236}">
                <a16:creationId xmlns:a16="http://schemas.microsoft.com/office/drawing/2014/main" xmlns="" id="{E868C011-A4E0-4508-945D-339ED8E95403}"/>
              </a:ext>
            </a:extLst>
          </p:cNvPr>
          <p:cNvSpPr/>
          <p:nvPr/>
        </p:nvSpPr>
        <p:spPr>
          <a:xfrm>
            <a:off x="5972132" y="4080762"/>
            <a:ext cx="4455067"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bắc bếp thổi cơm?</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xmlns="" id="{469154F3-090F-4A04-8F54-6B0837D7F239}"/>
              </a:ext>
            </a:extLst>
          </p:cNvPr>
          <p:cNvSpPr/>
          <p:nvPr/>
        </p:nvSpPr>
        <p:spPr>
          <a:xfrm>
            <a:off x="5972132" y="4718700"/>
            <a:ext cx="2392130"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a:t>
            </a: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tra ngô</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DDB7A711-14BD-46D7-AB01-4A3A51D6123C}"/>
              </a:ext>
            </a:extLst>
          </p:cNvPr>
          <p:cNvSpPr/>
          <p:nvPr/>
        </p:nvSpPr>
        <p:spPr>
          <a:xfrm>
            <a:off x="5934174" y="5355929"/>
            <a:ext cx="5224508"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ngủ </a:t>
            </a: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khì </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trên lưng mẹ?</a:t>
            </a:r>
          </a:p>
        </p:txBody>
      </p:sp>
      <p:sp>
        <p:nvSpPr>
          <p:cNvPr id="17" name="Rectangle 16">
            <a:extLst>
              <a:ext uri="{FF2B5EF4-FFF2-40B4-BE49-F238E27FC236}">
                <a16:creationId xmlns:a16="http://schemas.microsoft.com/office/drawing/2014/main" xmlns="" id="{6B7430B8-6E47-4804-8726-7E2226E14442}"/>
              </a:ext>
            </a:extLst>
          </p:cNvPr>
          <p:cNvSpPr/>
          <p:nvPr/>
        </p:nvSpPr>
        <p:spPr>
          <a:xfrm>
            <a:off x="5873399" y="6036026"/>
            <a:ext cx="5030544"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Con gì sủa om cả rừng?</a:t>
            </a:r>
          </a:p>
        </p:txBody>
      </p:sp>
      <p:sp>
        <p:nvSpPr>
          <p:cNvPr id="19" name="Rectangle 18">
            <a:extLst>
              <a:ext uri="{FF2B5EF4-FFF2-40B4-BE49-F238E27FC236}">
                <a16:creationId xmlns:a16="http://schemas.microsoft.com/office/drawing/2014/main" xmlns="" id="{62C3E05D-2AB5-47B3-93C8-93627924716C}"/>
              </a:ext>
            </a:extLst>
          </p:cNvPr>
          <p:cNvSpPr/>
          <p:nvPr/>
        </p:nvSpPr>
        <p:spPr>
          <a:xfrm>
            <a:off x="5692892" y="208413"/>
            <a:ext cx="4436936" cy="419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D8D80E45-6D38-4DE5-ABDA-769C30450C73}"/>
              </a:ext>
            </a:extLst>
          </p:cNvPr>
          <p:cNvSpPr/>
          <p:nvPr/>
        </p:nvSpPr>
        <p:spPr>
          <a:xfrm>
            <a:off x="10129827" y="198114"/>
            <a:ext cx="1861134"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E3CCA398-EEF7-4E9C-B43B-B34E110120B5}"/>
              </a:ext>
            </a:extLst>
          </p:cNvPr>
          <p:cNvSpPr/>
          <p:nvPr/>
        </p:nvSpPr>
        <p:spPr>
          <a:xfrm>
            <a:off x="249144" y="601397"/>
            <a:ext cx="2682742"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67B1F5FE-B075-4A6D-A449-D5E954B37857}"/>
              </a:ext>
            </a:extLst>
          </p:cNvPr>
          <p:cNvSpPr/>
          <p:nvPr/>
        </p:nvSpPr>
        <p:spPr>
          <a:xfrm>
            <a:off x="3007624" y="601396"/>
            <a:ext cx="5341441" cy="41972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5299A4DE-EC44-46A2-B020-AA28E6016016}"/>
              </a:ext>
            </a:extLst>
          </p:cNvPr>
          <p:cNvSpPr/>
          <p:nvPr/>
        </p:nvSpPr>
        <p:spPr>
          <a:xfrm>
            <a:off x="8539565" y="644902"/>
            <a:ext cx="3451396" cy="419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637D78D8-98B7-463E-AD32-603EA716F66C}"/>
              </a:ext>
            </a:extLst>
          </p:cNvPr>
          <p:cNvSpPr/>
          <p:nvPr/>
        </p:nvSpPr>
        <p:spPr>
          <a:xfrm>
            <a:off x="201039" y="1050286"/>
            <a:ext cx="5341441" cy="41972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FFB169BF-0C8F-4F9E-9700-786DED66C2CC}"/>
              </a:ext>
            </a:extLst>
          </p:cNvPr>
          <p:cNvSpPr/>
          <p:nvPr/>
        </p:nvSpPr>
        <p:spPr>
          <a:xfrm>
            <a:off x="5553019" y="1050548"/>
            <a:ext cx="3808695" cy="419725"/>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E59388F9-5515-4186-B97A-332106B85E9A}"/>
              </a:ext>
            </a:extLst>
          </p:cNvPr>
          <p:cNvSpPr/>
          <p:nvPr/>
        </p:nvSpPr>
        <p:spPr>
          <a:xfrm>
            <a:off x="238012" y="113180"/>
            <a:ext cx="11811000" cy="1815882"/>
          </a:xfrm>
          <a:prstGeom prst="rect">
            <a:avLst/>
          </a:prstGeom>
        </p:spPr>
        <p:txBody>
          <a:bodyPr wrap="square">
            <a:spAutoFit/>
          </a:bodyPr>
          <a:lstStyle/>
          <a:p>
            <a:pPr algn="just"/>
            <a:r>
              <a:rPr lang="vi-VN" sz="2800">
                <a:solidFill>
                  <a:srgbClr val="002060"/>
                </a:solidFill>
              </a:rPr>
              <a:t>Trên nương, mỗi người một việc. Người lớn đánh trâu ra cày. Các cụ già nhặt cỏ, đốt lá. Mấy chú bé bắc bếp thổi cơm. Các bà mẹ tra ngô. </a:t>
            </a:r>
            <a:r>
              <a:rPr lang="en-US" sz="2800">
                <a:solidFill>
                  <a:srgbClr val="002060"/>
                </a:solidFill>
              </a:rPr>
              <a:t/>
            </a:r>
            <a:br>
              <a:rPr lang="en-US" sz="2800">
                <a:solidFill>
                  <a:srgbClr val="002060"/>
                </a:solidFill>
              </a:rPr>
            </a:br>
            <a:r>
              <a:rPr lang="vi-VN" sz="2800">
                <a:solidFill>
                  <a:srgbClr val="002060"/>
                </a:solidFill>
              </a:rPr>
              <a:t>Các em bé ngủ khì trên lưng mẹ. Lũ chó sủa om cả rừng.</a:t>
            </a:r>
          </a:p>
          <a:p>
            <a:pPr algn="r"/>
            <a:r>
              <a:rPr lang="vi-VN" sz="2800" i="1">
                <a:solidFill>
                  <a:srgbClr val="002060"/>
                </a:solidFill>
              </a:rPr>
              <a:t>Theo</a:t>
            </a:r>
            <a:r>
              <a:rPr lang="vi-VN" sz="2800">
                <a:solidFill>
                  <a:srgbClr val="002060"/>
                </a:solidFill>
              </a:rPr>
              <a:t> </a:t>
            </a:r>
            <a:r>
              <a:rPr lang="vi-VN" sz="2800" b="1">
                <a:solidFill>
                  <a:srgbClr val="002060"/>
                </a:solidFill>
              </a:rPr>
              <a:t>TÔ HOÀI</a:t>
            </a:r>
          </a:p>
        </p:txBody>
      </p:sp>
    </p:spTree>
    <p:extLst>
      <p:ext uri="{BB962C8B-B14F-4D97-AF65-F5344CB8AC3E}">
        <p14:creationId xmlns:p14="http://schemas.microsoft.com/office/powerpoint/2010/main" val="2876175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accel="20000" decel="80000" fill="hold" grpId="0" nodeType="clickEffect">
                                  <p:stCondLst>
                                    <p:cond delay="0"/>
                                  </p:stCondLst>
                                  <p:iterate type="wd">
                                    <p:tmPct val="30000"/>
                                  </p:iterate>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20000" decel="80000" fill="hold" grpId="0" nodeType="clickEffect">
                                  <p:stCondLst>
                                    <p:cond delay="0"/>
                                  </p:stCondLst>
                                  <p:iterate type="wd">
                                    <p:tmPct val="30000"/>
                                  </p:iterate>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accel="20000" decel="80000" fill="hold" grpId="0" nodeType="clickEffect">
                                  <p:stCondLst>
                                    <p:cond delay="0"/>
                                  </p:stCondLst>
                                  <p:iterate type="wd">
                                    <p:tmPct val="30000"/>
                                  </p:iterate>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accel="20000" decel="80000" fill="hold" grpId="0" nodeType="clickEffect">
                                  <p:stCondLst>
                                    <p:cond delay="0"/>
                                  </p:stCondLst>
                                  <p:iterate type="wd">
                                    <p:tmPct val="30000"/>
                                  </p:iterate>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out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accel="20000" decel="80000" fill="hold" grpId="0" nodeType="clickEffect">
                                  <p:stCondLst>
                                    <p:cond delay="0"/>
                                  </p:stCondLst>
                                  <p:iterate type="wd">
                                    <p:tmPct val="30000"/>
                                  </p:iterate>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accel="20000" decel="80000" fill="hold" grpId="0" nodeType="clickEffect">
                                  <p:stCondLst>
                                    <p:cond delay="0"/>
                                  </p:stCondLst>
                                  <p:iterate type="wd">
                                    <p:tmPct val="30000"/>
                                  </p:iterate>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out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accel="20000" decel="80000" fill="hold" grpId="0" nodeType="clickEffect">
                                  <p:stCondLst>
                                    <p:cond delay="0"/>
                                  </p:stCondLst>
                                  <p:iterate type="wd">
                                    <p:tmPct val="30000"/>
                                  </p:iterate>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accel="20000" decel="80000" fill="hold" grpId="0" nodeType="clickEffect">
                                  <p:stCondLst>
                                    <p:cond delay="0"/>
                                  </p:stCondLst>
                                  <p:iterate type="wd">
                                    <p:tmPct val="30000"/>
                                  </p:iterate>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arn(outVertical)">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accel="20000" decel="80000" fill="hold" grpId="0" nodeType="clickEffect">
                                  <p:stCondLst>
                                    <p:cond delay="0"/>
                                  </p:stCondLst>
                                  <p:iterate type="wd">
                                    <p:tmPct val="30000"/>
                                  </p:iterate>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ppt_x"/>
                                          </p:val>
                                        </p:tav>
                                        <p:tav tm="100000">
                                          <p:val>
                                            <p:strVal val="#ppt_x"/>
                                          </p:val>
                                        </p:tav>
                                      </p:tavLst>
                                    </p:anim>
                                    <p:anim calcmode="lin" valueType="num">
                                      <p:cBhvr additive="base">
                                        <p:cTn id="9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accel="20000" decel="80000" fill="hold" grpId="0" nodeType="clickEffect">
                                  <p:stCondLst>
                                    <p:cond delay="0"/>
                                  </p:stCondLst>
                                  <p:iterate type="wd">
                                    <p:tmPct val="30000"/>
                                  </p:iterate>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500" fill="hold"/>
                                        <p:tgtEl>
                                          <p:spTgt spid="16"/>
                                        </p:tgtEl>
                                        <p:attrNameLst>
                                          <p:attrName>ppt_x</p:attrName>
                                        </p:attrNameLst>
                                      </p:cBhvr>
                                      <p:tavLst>
                                        <p:tav tm="0">
                                          <p:val>
                                            <p:strVal val="#ppt_x"/>
                                          </p:val>
                                        </p:tav>
                                        <p:tav tm="100000">
                                          <p:val>
                                            <p:strVal val="#ppt_x"/>
                                          </p:val>
                                        </p:tav>
                                      </p:tavLst>
                                    </p:anim>
                                    <p:anim calcmode="lin" valueType="num">
                                      <p:cBhvr additive="base">
                                        <p:cTn id="9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ntr" presetSubtype="37"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arn(outVertical)">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accel="20000" decel="80000" fill="hold" grpId="0" nodeType="clickEffect">
                                  <p:stCondLst>
                                    <p:cond delay="0"/>
                                  </p:stCondLst>
                                  <p:iterate type="wd">
                                    <p:tmPct val="30000"/>
                                  </p:iterate>
                                  <p:childTnLst>
                                    <p:set>
                                      <p:cBhvr>
                                        <p:cTn id="108" dur="1" fill="hold">
                                          <p:stCondLst>
                                            <p:cond delay="0"/>
                                          </p:stCondLst>
                                        </p:cTn>
                                        <p:tgtEl>
                                          <p:spTgt spid="13"/>
                                        </p:tgtEl>
                                        <p:attrNameLst>
                                          <p:attrName>style.visibility</p:attrName>
                                        </p:attrNameLst>
                                      </p:cBhvr>
                                      <p:to>
                                        <p:strVal val="visible"/>
                                      </p:to>
                                    </p:set>
                                    <p:anim calcmode="lin" valueType="num">
                                      <p:cBhvr additive="base">
                                        <p:cTn id="109" dur="500" fill="hold"/>
                                        <p:tgtEl>
                                          <p:spTgt spid="13"/>
                                        </p:tgtEl>
                                        <p:attrNameLst>
                                          <p:attrName>ppt_x</p:attrName>
                                        </p:attrNameLst>
                                      </p:cBhvr>
                                      <p:tavLst>
                                        <p:tav tm="0">
                                          <p:val>
                                            <p:strVal val="#ppt_x"/>
                                          </p:val>
                                        </p:tav>
                                        <p:tav tm="100000">
                                          <p:val>
                                            <p:strVal val="#ppt_x"/>
                                          </p:val>
                                        </p:tav>
                                      </p:tavLst>
                                    </p:anim>
                                    <p:anim calcmode="lin" valueType="num">
                                      <p:cBhvr additive="base">
                                        <p:cTn id="11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accel="20000" decel="80000" fill="hold" grpId="0" nodeType="clickEffect">
                                  <p:stCondLst>
                                    <p:cond delay="0"/>
                                  </p:stCondLst>
                                  <p:iterate type="wd">
                                    <p:tmPct val="30000"/>
                                  </p:iterate>
                                  <p:childTnLst>
                                    <p:set>
                                      <p:cBhvr>
                                        <p:cTn id="114" dur="1" fill="hold">
                                          <p:stCondLst>
                                            <p:cond delay="0"/>
                                          </p:stCondLst>
                                        </p:cTn>
                                        <p:tgtEl>
                                          <p:spTgt spid="17"/>
                                        </p:tgtEl>
                                        <p:attrNameLst>
                                          <p:attrName>style.visibility</p:attrName>
                                        </p:attrNameLst>
                                      </p:cBhvr>
                                      <p:to>
                                        <p:strVal val="visible"/>
                                      </p:to>
                                    </p:set>
                                    <p:anim calcmode="lin" valueType="num">
                                      <p:cBhvr additive="base">
                                        <p:cTn id="115" dur="500" fill="hold"/>
                                        <p:tgtEl>
                                          <p:spTgt spid="17"/>
                                        </p:tgtEl>
                                        <p:attrNameLst>
                                          <p:attrName>ppt_x</p:attrName>
                                        </p:attrNameLst>
                                      </p:cBhvr>
                                      <p:tavLst>
                                        <p:tav tm="0">
                                          <p:val>
                                            <p:strVal val="#ppt_x"/>
                                          </p:val>
                                        </p:tav>
                                        <p:tav tm="100000">
                                          <p:val>
                                            <p:strVal val="#ppt_x"/>
                                          </p:val>
                                        </p:tav>
                                      </p:tavLst>
                                    </p:anim>
                                    <p:anim calcmode="lin" valueType="num">
                                      <p:cBhvr additive="base">
                                        <p:cTn id="1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9" grpId="0" animBg="1"/>
      <p:bldP spid="20" grpId="0" animBg="1"/>
      <p:bldP spid="21" grpId="0" animBg="1"/>
      <p:bldP spid="22" grpId="0" animBg="1"/>
      <p:bldP spid="23" grpId="0" animBg="1"/>
      <p:bldP spid="24" grpId="0" animBg="1"/>
      <p:bldP spid="25"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A973E15E-D2FD-4F1E-8FCB-096B7B7BD89D}"/>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flipH="1">
            <a:off x="4774830" y="48395"/>
            <a:ext cx="1297469" cy="1297469"/>
          </a:xfrm>
          <a:prstGeom prst="rect">
            <a:avLst/>
          </a:prstGeom>
        </p:spPr>
      </p:pic>
      <p:sp>
        <p:nvSpPr>
          <p:cNvPr id="20" name="Rectangle: Rounded Corners 19">
            <a:extLst>
              <a:ext uri="{FF2B5EF4-FFF2-40B4-BE49-F238E27FC236}">
                <a16:creationId xmlns:a16="http://schemas.microsoft.com/office/drawing/2014/main" xmlns="" id="{D8D80E45-6D38-4DE5-ABDA-769C30450C73}"/>
              </a:ext>
            </a:extLst>
          </p:cNvPr>
          <p:cNvSpPr/>
          <p:nvPr/>
        </p:nvSpPr>
        <p:spPr>
          <a:xfrm>
            <a:off x="5132895" y="474108"/>
            <a:ext cx="6681241" cy="5688368"/>
          </a:xfrm>
          <a:prstGeom prst="roundRect">
            <a:avLst/>
          </a:prstGeom>
          <a:solidFill>
            <a:srgbClr val="D5DDDE"/>
          </a:solidFill>
          <a:ln>
            <a:noFill/>
          </a:ln>
          <a:effectLst>
            <a:glow rad="1397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E59388F9-5515-4186-B97A-332106B85E9A}"/>
              </a:ext>
            </a:extLst>
          </p:cNvPr>
          <p:cNvSpPr/>
          <p:nvPr/>
        </p:nvSpPr>
        <p:spPr>
          <a:xfrm>
            <a:off x="5511977" y="1416979"/>
            <a:ext cx="6478984" cy="646331"/>
          </a:xfrm>
          <a:prstGeom prst="rect">
            <a:avLst/>
          </a:prstGeom>
        </p:spPr>
        <p:txBody>
          <a:bodyPr wrap="square">
            <a:spAutoFit/>
          </a:bodyPr>
          <a:lstStyle/>
          <a:p>
            <a:pPr algn="just"/>
            <a:r>
              <a:rPr lang="vi-VN" sz="3600" b="1">
                <a:solidFill>
                  <a:srgbClr val="002060"/>
                </a:solidFill>
              </a:rPr>
              <a:t>Người lớn đánh trâu ra cày. </a:t>
            </a:r>
          </a:p>
        </p:txBody>
      </p:sp>
      <p:pic>
        <p:nvPicPr>
          <p:cNvPr id="3" name="Picture 2">
            <a:extLst>
              <a:ext uri="{FF2B5EF4-FFF2-40B4-BE49-F238E27FC236}">
                <a16:creationId xmlns:a16="http://schemas.microsoft.com/office/drawing/2014/main" xmlns="" id="{10CDB6AC-026B-4E78-835A-F5BC24807B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52" y="260297"/>
            <a:ext cx="5909786" cy="5909786"/>
          </a:xfrm>
          <a:prstGeom prst="rect">
            <a:avLst/>
          </a:prstGeom>
        </p:spPr>
      </p:pic>
      <p:cxnSp>
        <p:nvCxnSpPr>
          <p:cNvPr id="27" name="Straight Connector 26">
            <a:extLst>
              <a:ext uri="{FF2B5EF4-FFF2-40B4-BE49-F238E27FC236}">
                <a16:creationId xmlns:a16="http://schemas.microsoft.com/office/drawing/2014/main" xmlns="" id="{07F0DEAD-C75D-400C-AF6A-DE772C1DBD26}"/>
              </a:ext>
            </a:extLst>
          </p:cNvPr>
          <p:cNvCxnSpPr/>
          <p:nvPr/>
        </p:nvCxnSpPr>
        <p:spPr>
          <a:xfrm flipH="1">
            <a:off x="7805703" y="1524932"/>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278E13A8-5184-4391-9EC4-E889620234E1}"/>
              </a:ext>
            </a:extLst>
          </p:cNvPr>
          <p:cNvCxnSpPr/>
          <p:nvPr/>
        </p:nvCxnSpPr>
        <p:spPr>
          <a:xfrm>
            <a:off x="5553018" y="2047309"/>
            <a:ext cx="219456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289BC6E2-E763-4093-93B2-61E8E2DA2ED8}"/>
              </a:ext>
            </a:extLst>
          </p:cNvPr>
          <p:cNvCxnSpPr>
            <a:cxnSpLocks/>
          </p:cNvCxnSpPr>
          <p:nvPr/>
        </p:nvCxnSpPr>
        <p:spPr>
          <a:xfrm>
            <a:off x="7965360" y="2047309"/>
            <a:ext cx="365760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9AFA3D74-977F-470B-A69E-CB21B21B60DF}"/>
              </a:ext>
            </a:extLst>
          </p:cNvPr>
          <p:cNvCxnSpPr>
            <a:cxnSpLocks/>
          </p:cNvCxnSpPr>
          <p:nvPr/>
        </p:nvCxnSpPr>
        <p:spPr>
          <a:xfrm>
            <a:off x="6650298" y="2047309"/>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FB4C7F9B-67E3-4E3B-9820-EE930DA1A163}"/>
              </a:ext>
            </a:extLst>
          </p:cNvPr>
          <p:cNvCxnSpPr>
            <a:cxnSpLocks/>
          </p:cNvCxnSpPr>
          <p:nvPr/>
        </p:nvCxnSpPr>
        <p:spPr>
          <a:xfrm>
            <a:off x="9840458" y="2063310"/>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97F0AC93-DE97-408F-B164-EB62394943D7}"/>
              </a:ext>
            </a:extLst>
          </p:cNvPr>
          <p:cNvSpPr/>
          <p:nvPr/>
        </p:nvSpPr>
        <p:spPr>
          <a:xfrm>
            <a:off x="5611932" y="3205171"/>
            <a:ext cx="2347116" cy="707886"/>
          </a:xfrm>
          <a:prstGeom prst="rect">
            <a:avLst/>
          </a:prstGeom>
          <a:noFill/>
        </p:spPr>
        <p:txBody>
          <a:bodyPr wrap="none" lIns="91440" tIns="45720" rIns="91440" bIns="45720">
            <a:spAutoFit/>
          </a:bodyPr>
          <a:lstStyle/>
          <a:p>
            <a:pPr algn="ctr"/>
            <a:r>
              <a:rPr lang="vi-VN" sz="4000">
                <a:ln w="0"/>
                <a:solidFill>
                  <a:srgbClr val="0033C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người</a:t>
            </a:r>
            <a:endParaRPr lang="en-US" sz="4000" b="0" cap="none" spc="0">
              <a:ln w="0"/>
              <a:solidFill>
                <a:srgbClr val="0033C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33" name="Straight Arrow Connector 32">
            <a:extLst>
              <a:ext uri="{FF2B5EF4-FFF2-40B4-BE49-F238E27FC236}">
                <a16:creationId xmlns:a16="http://schemas.microsoft.com/office/drawing/2014/main" xmlns="" id="{188E8FAC-307F-4642-A69C-BDD3668D800A}"/>
              </a:ext>
            </a:extLst>
          </p:cNvPr>
          <p:cNvCxnSpPr>
            <a:cxnSpLocks/>
          </p:cNvCxnSpPr>
          <p:nvPr/>
        </p:nvCxnSpPr>
        <p:spPr>
          <a:xfrm>
            <a:off x="6650298" y="3941395"/>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A717BA38-C036-46EB-979D-9107DFDE1DB6}"/>
              </a:ext>
            </a:extLst>
          </p:cNvPr>
          <p:cNvSpPr/>
          <p:nvPr/>
        </p:nvSpPr>
        <p:spPr>
          <a:xfrm>
            <a:off x="5132895" y="5201616"/>
            <a:ext cx="3034806" cy="769441"/>
          </a:xfrm>
          <a:prstGeom prst="rect">
            <a:avLst/>
          </a:prstGeom>
          <a:noFill/>
        </p:spPr>
        <p:txBody>
          <a:bodyPr wrap="square" rtlCol="0">
            <a:spAutoFit/>
          </a:bodyPr>
          <a:lstStyle/>
          <a:p>
            <a:pPr algn="ctr"/>
            <a:r>
              <a:rPr lang="vi-VN" sz="4400" b="1">
                <a:solidFill>
                  <a:srgbClr val="0033CC"/>
                </a:solidFill>
                <a:latin typeface="Tahoma" panose="020B0604030504040204" pitchFamily="34" charset="0"/>
                <a:ea typeface="Tahoma" panose="020B0604030504040204" pitchFamily="34" charset="0"/>
                <a:cs typeface="Tahoma" panose="020B0604030504040204" pitchFamily="34" charset="0"/>
              </a:rPr>
              <a:t> CHỦ NGỮ</a:t>
            </a:r>
            <a:endParaRPr lang="en-US" sz="4400" b="1">
              <a:solidFill>
                <a:srgbClr val="0033CC"/>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xmlns="" id="{B05289FA-B896-473B-B2C0-DF38EAD6AC64}"/>
              </a:ext>
            </a:extLst>
          </p:cNvPr>
          <p:cNvSpPr/>
          <p:nvPr/>
        </p:nvSpPr>
        <p:spPr>
          <a:xfrm>
            <a:off x="8178203" y="3215190"/>
            <a:ext cx="3291286" cy="707886"/>
          </a:xfrm>
          <a:prstGeom prst="rect">
            <a:avLst/>
          </a:prstGeom>
          <a:noFill/>
        </p:spPr>
        <p:txBody>
          <a:bodyPr wrap="none" lIns="91440" tIns="45720" rIns="91440" bIns="45720">
            <a:spAutoFit/>
          </a:bodyPr>
          <a:lstStyle/>
          <a:p>
            <a:pPr algn="ctr"/>
            <a:r>
              <a:rPr lang="vi-VN" sz="400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a:t>
            </a:r>
            <a:r>
              <a:rPr lang="en-US" sz="400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hoạt động</a:t>
            </a:r>
            <a:endParaRPr lang="en-US" sz="4000" b="0" cap="none" spc="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36" name="Straight Arrow Connector 35">
            <a:extLst>
              <a:ext uri="{FF2B5EF4-FFF2-40B4-BE49-F238E27FC236}">
                <a16:creationId xmlns:a16="http://schemas.microsoft.com/office/drawing/2014/main" xmlns="" id="{D82A2801-6977-44BF-8D1D-BA3075D11865}"/>
              </a:ext>
            </a:extLst>
          </p:cNvPr>
          <p:cNvCxnSpPr>
            <a:cxnSpLocks/>
          </p:cNvCxnSpPr>
          <p:nvPr/>
        </p:nvCxnSpPr>
        <p:spPr>
          <a:xfrm>
            <a:off x="9840458" y="3957226"/>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7C7C8EBF-AF1C-44A6-9F22-39BF7B6E7CFA}"/>
              </a:ext>
            </a:extLst>
          </p:cNvPr>
          <p:cNvSpPr/>
          <p:nvPr/>
        </p:nvSpPr>
        <p:spPr>
          <a:xfrm>
            <a:off x="8925541" y="5166953"/>
            <a:ext cx="2668899" cy="769441"/>
          </a:xfrm>
          <a:prstGeom prst="rect">
            <a:avLst/>
          </a:prstGeom>
          <a:noFill/>
        </p:spPr>
        <p:txBody>
          <a:bodyPr wrap="square" rtlCol="0">
            <a:spAutoFit/>
          </a:bodyPr>
          <a:lstStyle/>
          <a:p>
            <a:pPr algn="ctr"/>
            <a:r>
              <a:rPr lang="en-US" sz="4400" b="1">
                <a:solidFill>
                  <a:srgbClr val="FF0066"/>
                </a:solidFill>
                <a:latin typeface="Tahoma" panose="020B0604030504040204" pitchFamily="34" charset="0"/>
                <a:ea typeface="Tahoma" panose="020B0604030504040204" pitchFamily="34" charset="0"/>
                <a:cs typeface="Tahoma" panose="020B0604030504040204" pitchFamily="34" charset="0"/>
              </a:rPr>
              <a:t>VỊ</a:t>
            </a:r>
            <a:r>
              <a:rPr lang="vi-VN" sz="4400" b="1">
                <a:solidFill>
                  <a:srgbClr val="FF0066"/>
                </a:solidFill>
                <a:latin typeface="Tahoma" panose="020B0604030504040204" pitchFamily="34" charset="0"/>
                <a:ea typeface="Tahoma" panose="020B0604030504040204" pitchFamily="34" charset="0"/>
                <a:cs typeface="Tahoma" panose="020B0604030504040204" pitchFamily="34" charset="0"/>
              </a:rPr>
              <a:t> NGỮ</a:t>
            </a:r>
            <a:endParaRPr lang="en-US" sz="4400" b="1">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xmlns="" id="{640DF5FC-F171-4059-B89D-5DA5D513DB4E}"/>
              </a:ext>
            </a:extLst>
          </p:cNvPr>
          <p:cNvSpPr/>
          <p:nvPr/>
        </p:nvSpPr>
        <p:spPr>
          <a:xfrm>
            <a:off x="5423565" y="695524"/>
            <a:ext cx="6478984" cy="646331"/>
          </a:xfrm>
          <a:prstGeom prst="rect">
            <a:avLst/>
          </a:prstGeom>
        </p:spPr>
        <p:txBody>
          <a:bodyPr wrap="square">
            <a:spAutoFit/>
          </a:bodyPr>
          <a:lstStyle/>
          <a:p>
            <a:pPr algn="ctr"/>
            <a:r>
              <a:rPr lang="en-US" sz="3600" b="1">
                <a:solidFill>
                  <a:schemeClr val="bg1"/>
                </a:solidFill>
                <a:effectLst>
                  <a:glow rad="228600">
                    <a:schemeClr val="accent2">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Câu kể Ai làm gì?</a:t>
            </a:r>
            <a:endParaRPr lang="vi-VN" sz="3600" b="1">
              <a:solidFill>
                <a:schemeClr val="bg1"/>
              </a:solidFill>
              <a:effectLst>
                <a:glow rad="228600">
                  <a:schemeClr val="accent2">
                    <a:satMod val="175000"/>
                    <a:alpha val="40000"/>
                  </a:schemeClr>
                </a:glo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0595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16" presetClass="entr" presetSubtype="2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out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out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arn(inVertic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anim calcmode="lin" valueType="num">
                                      <p:cBhvr>
                                        <p:cTn id="75" dur="1000" fill="hold"/>
                                        <p:tgtEl>
                                          <p:spTgt spid="40"/>
                                        </p:tgtEl>
                                        <p:attrNameLst>
                                          <p:attrName>ppt_x</p:attrName>
                                        </p:attrNameLst>
                                      </p:cBhvr>
                                      <p:tavLst>
                                        <p:tav tm="0">
                                          <p:val>
                                            <p:strVal val="#ppt_x"/>
                                          </p:val>
                                        </p:tav>
                                        <p:tav tm="100000">
                                          <p:val>
                                            <p:strVal val="#ppt_x"/>
                                          </p:val>
                                        </p:tav>
                                      </p:tavLst>
                                    </p:anim>
                                    <p:anim calcmode="lin" valueType="num">
                                      <p:cBhvr>
                                        <p:cTn id="76" dur="100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par>
                          <p:cTn id="77" fill="hold">
                            <p:stCondLst>
                              <p:cond delay="1000"/>
                            </p:stCondLst>
                            <p:childTnLst>
                              <p:par>
                                <p:cTn id="78" presetID="26" presetClass="emph" presetSubtype="0" fill="hold" grpId="1" nodeType="afterEffect">
                                  <p:stCondLst>
                                    <p:cond delay="0"/>
                                  </p:stCondLst>
                                  <p:childTnLst>
                                    <p:animEffect transition="out" filter="fade">
                                      <p:cBhvr>
                                        <p:cTn id="79" dur="500" tmFilter="0, 0; .2, .5; .8, .5; 1, 0"/>
                                        <p:tgtEl>
                                          <p:spTgt spid="40"/>
                                        </p:tgtEl>
                                      </p:cBhvr>
                                    </p:animEffect>
                                    <p:animScale>
                                      <p:cBhvr>
                                        <p:cTn id="80"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4" grpId="0"/>
      <p:bldP spid="35" grpId="0"/>
      <p:bldP spid="37" grpId="0"/>
      <p:bldP spid="40" grpId="0"/>
      <p:bldP spid="4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F7A080C-1061-4E58-A8E2-1F2CBE7290EB}"/>
              </a:ext>
            </a:extLst>
          </p:cNvPr>
          <p:cNvSpPr/>
          <p:nvPr/>
        </p:nvSpPr>
        <p:spPr>
          <a:xfrm>
            <a:off x="4304464" y="1108555"/>
            <a:ext cx="3283271"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UTM Ambrose" panose="02040603050506020204" pitchFamily="18" charset="0"/>
              </a:rPr>
              <a:t>GHI NHỚ</a:t>
            </a:r>
            <a:endParaRPr lang="en-US" sz="5400" b="0" cap="none" spc="0">
              <a:ln w="0"/>
              <a:solidFill>
                <a:schemeClr val="tx1"/>
              </a:solidFill>
              <a:effectLst>
                <a:outerShdw blurRad="38100" dist="19050" dir="2700000" algn="tl" rotWithShape="0">
                  <a:schemeClr val="dk1">
                    <a:alpha val="40000"/>
                  </a:schemeClr>
                </a:outerShdw>
              </a:effectLst>
              <a:latin typeface="UTM Ambrose" panose="02040603050506020204" pitchFamily="18" charset="0"/>
            </a:endParaRPr>
          </a:p>
        </p:txBody>
      </p:sp>
      <p:sp>
        <p:nvSpPr>
          <p:cNvPr id="4" name="Rectangle 3">
            <a:extLst>
              <a:ext uri="{FF2B5EF4-FFF2-40B4-BE49-F238E27FC236}">
                <a16:creationId xmlns:a16="http://schemas.microsoft.com/office/drawing/2014/main" xmlns="" id="{DBDC3D26-E99F-4D3D-9A88-EF47C31E6BCA}"/>
              </a:ext>
            </a:extLst>
          </p:cNvPr>
          <p:cNvSpPr/>
          <p:nvPr/>
        </p:nvSpPr>
        <p:spPr>
          <a:xfrm>
            <a:off x="1366603" y="2031884"/>
            <a:ext cx="9458794" cy="4323945"/>
          </a:xfrm>
          <a:prstGeom prst="rect">
            <a:avLst/>
          </a:prstGeom>
          <a:solidFill>
            <a:srgbClr val="72C4DA"/>
          </a:solidFill>
          <a:ln w="76200">
            <a:solidFill>
              <a:srgbClr val="E5F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1DF50840-5B2E-41B4-866A-814A74B64992}"/>
              </a:ext>
            </a:extLst>
          </p:cNvPr>
          <p:cNvGrpSpPr/>
          <p:nvPr/>
        </p:nvGrpSpPr>
        <p:grpSpPr>
          <a:xfrm>
            <a:off x="1161855" y="1829751"/>
            <a:ext cx="704538" cy="704538"/>
            <a:chOff x="1161855" y="1829751"/>
            <a:chExt cx="704538" cy="704538"/>
          </a:xfrm>
        </p:grpSpPr>
        <p:cxnSp>
          <p:nvCxnSpPr>
            <p:cNvPr id="6" name="Straight Connector 5">
              <a:extLst>
                <a:ext uri="{FF2B5EF4-FFF2-40B4-BE49-F238E27FC236}">
                  <a16:creationId xmlns:a16="http://schemas.microsoft.com/office/drawing/2014/main" xmlns="" id="{A19A5EC4-2918-4B68-9997-43F0F70F0454}"/>
                </a:ext>
              </a:extLst>
            </p:cNvPr>
            <p:cNvCxnSpPr/>
            <p:nvPr/>
          </p:nvCxnSpPr>
          <p:spPr>
            <a:xfrm>
              <a:off x="1183271" y="1829751"/>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AE1A085-AAAD-47BA-AD4C-A9E954AE6D55}"/>
                </a:ext>
              </a:extLst>
            </p:cNvPr>
            <p:cNvCxnSpPr>
              <a:cxnSpLocks/>
            </p:cNvCxnSpPr>
            <p:nvPr/>
          </p:nvCxnSpPr>
          <p:spPr>
            <a:xfrm rot="16200000">
              <a:off x="1514124" y="1500686"/>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xmlns="" id="{61730B74-78CC-42D6-A680-7E78C3157CDE}"/>
              </a:ext>
            </a:extLst>
          </p:cNvPr>
          <p:cNvGrpSpPr/>
          <p:nvPr/>
        </p:nvGrpSpPr>
        <p:grpSpPr>
          <a:xfrm flipH="1">
            <a:off x="10304190" y="1852954"/>
            <a:ext cx="704538" cy="704538"/>
            <a:chOff x="1161855" y="1829751"/>
            <a:chExt cx="704538" cy="704538"/>
          </a:xfrm>
        </p:grpSpPr>
        <p:cxnSp>
          <p:nvCxnSpPr>
            <p:cNvPr id="10" name="Straight Connector 9">
              <a:extLst>
                <a:ext uri="{FF2B5EF4-FFF2-40B4-BE49-F238E27FC236}">
                  <a16:creationId xmlns:a16="http://schemas.microsoft.com/office/drawing/2014/main" xmlns="" id="{96F479A8-2D13-4BB2-86E0-BB58AE07D0C0}"/>
                </a:ext>
              </a:extLst>
            </p:cNvPr>
            <p:cNvCxnSpPr/>
            <p:nvPr/>
          </p:nvCxnSpPr>
          <p:spPr>
            <a:xfrm>
              <a:off x="1183271" y="1829751"/>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4E48813-1F97-471B-892C-D3F7087E8F0F}"/>
                </a:ext>
              </a:extLst>
            </p:cNvPr>
            <p:cNvCxnSpPr>
              <a:cxnSpLocks/>
            </p:cNvCxnSpPr>
            <p:nvPr/>
          </p:nvCxnSpPr>
          <p:spPr>
            <a:xfrm rot="16200000">
              <a:off x="1514124" y="1500686"/>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grpSp>
      <p:sp>
        <p:nvSpPr>
          <p:cNvPr id="12" name="Rectangle: Rounded Corners 11">
            <a:extLst>
              <a:ext uri="{FF2B5EF4-FFF2-40B4-BE49-F238E27FC236}">
                <a16:creationId xmlns:a16="http://schemas.microsoft.com/office/drawing/2014/main" xmlns="" id="{F51BB9BE-3FE9-4473-9EB7-5ED17EA626CB}"/>
              </a:ext>
            </a:extLst>
          </p:cNvPr>
          <p:cNvSpPr/>
          <p:nvPr/>
        </p:nvSpPr>
        <p:spPr>
          <a:xfrm>
            <a:off x="1543635" y="3212556"/>
            <a:ext cx="1420316" cy="1518940"/>
          </a:xfrm>
          <a:prstGeom prst="roundRect">
            <a:avLst/>
          </a:prstGeom>
          <a:solidFill>
            <a:schemeClr val="accent1">
              <a:lumMod val="50000"/>
            </a:schemeClr>
          </a:solidFill>
        </p:spPr>
        <p:txBody>
          <a:bodyPr wrap="square" lIns="91440" tIns="45720" rIns="91440" bIns="45720">
            <a:spAutoFit/>
          </a:bodyPr>
          <a:lstStyle/>
          <a:p>
            <a:pPr algn="ctr"/>
            <a:r>
              <a:rPr lang="en-US" sz="2800">
                <a:ln w="0"/>
                <a:solidFill>
                  <a:schemeClr val="accent4">
                    <a:lumMod val="20000"/>
                    <a:lumOff val="8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Câu kể</a:t>
            </a:r>
          </a:p>
          <a:p>
            <a:pPr algn="ctr"/>
            <a:r>
              <a:rPr lang="en-US" sz="2800">
                <a:ln w="0"/>
                <a:solidFill>
                  <a:schemeClr val="accent4">
                    <a:lumMod val="20000"/>
                    <a:lumOff val="8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làm gì?</a:t>
            </a:r>
          </a:p>
        </p:txBody>
      </p:sp>
      <p:cxnSp>
        <p:nvCxnSpPr>
          <p:cNvPr id="14" name="Straight Arrow Connector 13">
            <a:extLst>
              <a:ext uri="{FF2B5EF4-FFF2-40B4-BE49-F238E27FC236}">
                <a16:creationId xmlns:a16="http://schemas.microsoft.com/office/drawing/2014/main" xmlns="" id="{5639DE27-25AE-4040-9879-5F9D53B552DF}"/>
              </a:ext>
            </a:extLst>
          </p:cNvPr>
          <p:cNvCxnSpPr>
            <a:cxnSpLocks/>
          </p:cNvCxnSpPr>
          <p:nvPr/>
        </p:nvCxnSpPr>
        <p:spPr>
          <a:xfrm flipV="1">
            <a:off x="2909035" y="3212555"/>
            <a:ext cx="512086" cy="759472"/>
          </a:xfrm>
          <a:prstGeom prst="straightConnector1">
            <a:avLst/>
          </a:prstGeom>
          <a:ln w="762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xmlns="" id="{489422BF-36D5-4695-9468-870721811AB5}"/>
              </a:ext>
            </a:extLst>
          </p:cNvPr>
          <p:cNvSpPr/>
          <p:nvPr/>
        </p:nvSpPr>
        <p:spPr>
          <a:xfrm>
            <a:off x="3390156" y="2566959"/>
            <a:ext cx="4156209" cy="1620941"/>
          </a:xfrm>
          <a:prstGeom prst="roundRect">
            <a:avLst/>
          </a:prstGeom>
          <a:solidFill>
            <a:srgbClr val="FFCCCC"/>
          </a:solidFill>
          <a:ln>
            <a:solidFill>
              <a:srgbClr val="FF0066"/>
            </a:solidFill>
            <a:prstDash val="dash"/>
          </a:ln>
        </p:spPr>
        <p:txBody>
          <a:bodyPr wrap="none" lIns="91440" tIns="45720" rIns="91440" bIns="45720">
            <a:spAutoFit/>
          </a:bodyPr>
          <a:lstStyle/>
          <a:p>
            <a:pPr algn="ctr">
              <a:lnSpc>
                <a:spcPct val="150000"/>
              </a:lnSpc>
            </a:pPr>
            <a:r>
              <a:rPr lang="en-US" sz="28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người/vật hoạt động</a:t>
            </a:r>
          </a:p>
          <a:p>
            <a:pPr algn="ctr">
              <a:lnSpc>
                <a:spcPct val="150000"/>
              </a:lnSpc>
            </a:pP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3600" b="1">
                <a:ln w="0"/>
                <a:solidFill>
                  <a:srgbClr val="FF0066"/>
                </a:solidFill>
                <a:effectLst>
                  <a:glow rad="228600">
                    <a:schemeClr val="accent4">
                      <a:satMod val="175000"/>
                      <a:alpha val="40000"/>
                    </a:schemeClr>
                  </a:glow>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CHỦ NGỮ</a:t>
            </a:r>
            <a:endParaRPr lang="en-US" sz="2800" b="1">
              <a:ln w="0"/>
              <a:solidFill>
                <a:srgbClr val="FF0066"/>
              </a:solidFill>
              <a:effectLst>
                <a:glow rad="228600">
                  <a:schemeClr val="accent4">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Rounded Corners 18">
            <a:extLst>
              <a:ext uri="{FF2B5EF4-FFF2-40B4-BE49-F238E27FC236}">
                <a16:creationId xmlns:a16="http://schemas.microsoft.com/office/drawing/2014/main" xmlns="" id="{E5A47453-1F8A-47E8-9A0F-251AD50F75A7}"/>
              </a:ext>
            </a:extLst>
          </p:cNvPr>
          <p:cNvSpPr/>
          <p:nvPr/>
        </p:nvSpPr>
        <p:spPr>
          <a:xfrm>
            <a:off x="3421121" y="4386529"/>
            <a:ext cx="3705864" cy="1191816"/>
          </a:xfrm>
          <a:prstGeom prst="roundRect">
            <a:avLst/>
          </a:prstGeom>
          <a:solidFill>
            <a:srgbClr val="CCFF99"/>
          </a:solidFill>
          <a:ln>
            <a:solidFill>
              <a:srgbClr val="00CC00"/>
            </a:solidFill>
            <a:prstDash val="dash"/>
          </a:ln>
        </p:spPr>
        <p:txBody>
          <a:bodyPr wrap="square" lIns="91440" tIns="45720" rIns="91440" bIns="45720">
            <a:spAutoFit/>
          </a:bodyPr>
          <a:lstStyle/>
          <a:p>
            <a:pPr algn="ctr"/>
            <a:r>
              <a:rPr lang="en-US" sz="28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hoạt động</a:t>
            </a: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p>
          <a:p>
            <a:pPr algn="ct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a:t>
            </a:r>
            <a:r>
              <a:rPr lang="en-US" sz="2800" b="1">
                <a:ln w="0"/>
                <a:solidFill>
                  <a:srgbClr val="0066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3600" b="1">
                <a:ln w="0"/>
                <a:solidFill>
                  <a:srgbClr val="006600"/>
                </a:solidFill>
                <a:effectLst>
                  <a:glow rad="228600">
                    <a:srgbClr val="FFFF00">
                      <a:alpha val="40000"/>
                    </a:srgbClr>
                  </a:glow>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VỊ NGỮ</a:t>
            </a:r>
            <a:endParaRPr lang="en-US" sz="2800">
              <a:ln w="0"/>
              <a:solidFill>
                <a:srgbClr val="006600"/>
              </a:solidFill>
              <a:effectLst>
                <a:glow rad="228600">
                  <a:srgbClr val="FFFF00">
                    <a:alpha val="40000"/>
                  </a:srgb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20" name="Straight Arrow Connector 19">
            <a:extLst>
              <a:ext uri="{FF2B5EF4-FFF2-40B4-BE49-F238E27FC236}">
                <a16:creationId xmlns:a16="http://schemas.microsoft.com/office/drawing/2014/main" xmlns="" id="{4AE9955F-507A-42BB-9105-E95B9AF0492D}"/>
              </a:ext>
            </a:extLst>
          </p:cNvPr>
          <p:cNvCxnSpPr>
            <a:cxnSpLocks/>
            <a:endCxn id="19" idx="1"/>
          </p:cNvCxnSpPr>
          <p:nvPr/>
        </p:nvCxnSpPr>
        <p:spPr>
          <a:xfrm>
            <a:off x="2909035" y="3960644"/>
            <a:ext cx="512086" cy="1021793"/>
          </a:xfrm>
          <a:prstGeom prst="straightConnector1">
            <a:avLst/>
          </a:prstGeom>
          <a:ln w="762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xmlns="" id="{0BBE1B6C-8E85-41DD-9A24-EB011C7D99B7}"/>
              </a:ext>
            </a:extLst>
          </p:cNvPr>
          <p:cNvSpPr/>
          <p:nvPr/>
        </p:nvSpPr>
        <p:spPr>
          <a:xfrm>
            <a:off x="7650540" y="2645313"/>
            <a:ext cx="3070681" cy="1464231"/>
          </a:xfrm>
          <a:prstGeom prst="roundRect">
            <a:avLst/>
          </a:prstGeom>
          <a:solidFill>
            <a:srgbClr val="FFCCCC"/>
          </a:solidFill>
          <a:ln>
            <a:solidFill>
              <a:srgbClr val="FF0066"/>
            </a:solidFill>
            <a:prstDash val="dash"/>
          </a:ln>
        </p:spPr>
        <p:txBody>
          <a:bodyPr wrap="square" lIns="91440" tIns="45720" rIns="91440" bIns="45720">
            <a:spAutoFit/>
          </a:bodyPr>
          <a:lstStyle/>
          <a:p>
            <a:pPr algn="ctr"/>
            <a:r>
              <a:rPr lang="en-US" sz="24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trả lời câu hỏi </a:t>
            </a:r>
          </a:p>
          <a:p>
            <a:pPr algn="ctr"/>
            <a:r>
              <a:rPr lang="en-US" sz="2800" b="1">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(con gì, </a:t>
            </a:r>
          </a:p>
          <a:p>
            <a:pPr algn="ctr"/>
            <a:r>
              <a:rPr lang="en-US" sz="2800" b="1">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cái gì)?</a:t>
            </a:r>
          </a:p>
        </p:txBody>
      </p:sp>
      <p:sp>
        <p:nvSpPr>
          <p:cNvPr id="22" name="Rectangle: Rounded Corners 21">
            <a:extLst>
              <a:ext uri="{FF2B5EF4-FFF2-40B4-BE49-F238E27FC236}">
                <a16:creationId xmlns:a16="http://schemas.microsoft.com/office/drawing/2014/main" xmlns="" id="{956C9723-F33E-4EEA-928F-E9EC412D7C98}"/>
              </a:ext>
            </a:extLst>
          </p:cNvPr>
          <p:cNvSpPr/>
          <p:nvPr/>
        </p:nvSpPr>
        <p:spPr>
          <a:xfrm>
            <a:off x="7431493" y="4504895"/>
            <a:ext cx="3070681" cy="987504"/>
          </a:xfrm>
          <a:prstGeom prst="roundRect">
            <a:avLst/>
          </a:prstGeom>
          <a:solidFill>
            <a:srgbClr val="CCFF99"/>
          </a:solidFill>
          <a:ln>
            <a:solidFill>
              <a:srgbClr val="00CC00"/>
            </a:solidFill>
            <a:prstDash val="dash"/>
          </a:ln>
        </p:spPr>
        <p:txBody>
          <a:bodyPr wrap="square" lIns="91440" tIns="45720" rIns="91440" bIns="45720">
            <a:spAutoFit/>
          </a:bodyPr>
          <a:lstStyle/>
          <a:p>
            <a:pPr algn="ctr"/>
            <a:r>
              <a:rPr lang="en-US" sz="24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trả lời câu hỏi </a:t>
            </a:r>
          </a:p>
          <a:p>
            <a:pPr algn="ctr"/>
            <a:r>
              <a:rPr lang="en-US" sz="2800" b="1">
                <a:ln w="0"/>
                <a:solidFill>
                  <a:srgbClr val="0066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Làm gì?</a:t>
            </a:r>
          </a:p>
        </p:txBody>
      </p:sp>
      <p:sp>
        <p:nvSpPr>
          <p:cNvPr id="30" name="Freeform: Shape 29">
            <a:extLst>
              <a:ext uri="{FF2B5EF4-FFF2-40B4-BE49-F238E27FC236}">
                <a16:creationId xmlns:a16="http://schemas.microsoft.com/office/drawing/2014/main" xmlns="" id="{2DC912CA-9B62-4CE6-847A-8ADD65C53C68}"/>
              </a:ext>
            </a:extLst>
          </p:cNvPr>
          <p:cNvSpPr/>
          <p:nvPr/>
        </p:nvSpPr>
        <p:spPr>
          <a:xfrm>
            <a:off x="7456698" y="2956404"/>
            <a:ext cx="387684" cy="891401"/>
          </a:xfrm>
          <a:custGeom>
            <a:avLst/>
            <a:gdLst>
              <a:gd name="connsiteX0" fmla="*/ 0 w 325555"/>
              <a:gd name="connsiteY0" fmla="*/ 0 h 748548"/>
              <a:gd name="connsiteX1" fmla="*/ 22349 w 325555"/>
              <a:gd name="connsiteY1" fmla="*/ 2253 h 748548"/>
              <a:gd name="connsiteX2" fmla="*/ 325555 w 325555"/>
              <a:gd name="connsiteY2" fmla="*/ 374274 h 748548"/>
              <a:gd name="connsiteX3" fmla="*/ 22349 w 325555"/>
              <a:gd name="connsiteY3" fmla="*/ 746295 h 748548"/>
              <a:gd name="connsiteX4" fmla="*/ 0 w 325555"/>
              <a:gd name="connsiteY4" fmla="*/ 748548 h 74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55" h="748548">
                <a:moveTo>
                  <a:pt x="0" y="0"/>
                </a:moveTo>
                <a:lnTo>
                  <a:pt x="22349" y="2253"/>
                </a:lnTo>
                <a:cubicBezTo>
                  <a:pt x="195388" y="37662"/>
                  <a:pt x="325555" y="190767"/>
                  <a:pt x="325555" y="374274"/>
                </a:cubicBezTo>
                <a:cubicBezTo>
                  <a:pt x="325555" y="557781"/>
                  <a:pt x="195388" y="710886"/>
                  <a:pt x="22349" y="746295"/>
                </a:cubicBezTo>
                <a:lnTo>
                  <a:pt x="0" y="748548"/>
                </a:lnTo>
                <a:close/>
              </a:path>
            </a:pathLst>
          </a:custGeom>
          <a:solidFill>
            <a:srgbClr val="FFCCCC"/>
          </a:solidFill>
          <a:ln>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xmlns="" id="{E691E0D2-FD73-4FB9-8B12-4EF91DAE591A}"/>
              </a:ext>
            </a:extLst>
          </p:cNvPr>
          <p:cNvSpPr/>
          <p:nvPr/>
        </p:nvSpPr>
        <p:spPr>
          <a:xfrm>
            <a:off x="7094755" y="4536736"/>
            <a:ext cx="387684" cy="891401"/>
          </a:xfrm>
          <a:custGeom>
            <a:avLst/>
            <a:gdLst>
              <a:gd name="connsiteX0" fmla="*/ 0 w 325555"/>
              <a:gd name="connsiteY0" fmla="*/ 0 h 748548"/>
              <a:gd name="connsiteX1" fmla="*/ 22349 w 325555"/>
              <a:gd name="connsiteY1" fmla="*/ 2253 h 748548"/>
              <a:gd name="connsiteX2" fmla="*/ 325555 w 325555"/>
              <a:gd name="connsiteY2" fmla="*/ 374274 h 748548"/>
              <a:gd name="connsiteX3" fmla="*/ 22349 w 325555"/>
              <a:gd name="connsiteY3" fmla="*/ 746295 h 748548"/>
              <a:gd name="connsiteX4" fmla="*/ 0 w 325555"/>
              <a:gd name="connsiteY4" fmla="*/ 748548 h 74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55" h="748548">
                <a:moveTo>
                  <a:pt x="0" y="0"/>
                </a:moveTo>
                <a:lnTo>
                  <a:pt x="22349" y="2253"/>
                </a:lnTo>
                <a:cubicBezTo>
                  <a:pt x="195388" y="37662"/>
                  <a:pt x="325555" y="190767"/>
                  <a:pt x="325555" y="374274"/>
                </a:cubicBezTo>
                <a:cubicBezTo>
                  <a:pt x="325555" y="557781"/>
                  <a:pt x="195388" y="710886"/>
                  <a:pt x="22349" y="746295"/>
                </a:cubicBezTo>
                <a:lnTo>
                  <a:pt x="0" y="748548"/>
                </a:lnTo>
                <a:close/>
              </a:path>
            </a:pathLst>
          </a:custGeom>
          <a:solidFill>
            <a:srgbClr val="CCFF99"/>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417937"/>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8000" decel="80000" fill="hold" grpId="0" nodeType="withEffect">
                                  <p:stCondLst>
                                    <p:cond delay="0"/>
                                  </p:stCondLst>
                                  <p:iterate type="lt">
                                    <p:tmPct val="25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20000" decel="80000" fill="hold" grpId="0" nodeType="clickEffect">
                                  <p:stCondLst>
                                    <p:cond delay="0"/>
                                  </p:stCondLst>
                                  <p:iterate type="wd">
                                    <p:tmPct val="30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2" presetClass="entr" presetSubtype="2" accel="20000" decel="80000" fill="hold" grpId="0" nodeType="withEffect">
                                  <p:stCondLst>
                                    <p:cond delay="0"/>
                                  </p:stCondLst>
                                  <p:iterate type="wd">
                                    <p:tmPct val="30000"/>
                                  </p:iterate>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2" presetClass="entr" presetSubtype="8" accel="20000" decel="80000" fill="hold" grpId="0" nodeType="withEffect">
                                  <p:stCondLst>
                                    <p:cond delay="0"/>
                                  </p:stCondLst>
                                  <p:iterate type="wd">
                                    <p:tmPct val="30000"/>
                                  </p:iterate>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2" presetClass="entr" presetSubtype="2" accel="20000" decel="80000" fill="hold" grpId="0" nodeType="withEffect">
                                  <p:stCondLst>
                                    <p:cond delay="0"/>
                                  </p:stCondLst>
                                  <p:iterate type="wd">
                                    <p:tmPct val="30000"/>
                                  </p:iterate>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par>
                                <p:cTn id="47" presetID="2" presetClass="entr" presetSubtype="2" accel="20000" decel="80000" fill="hold" grpId="0" nodeType="withEffect">
                                  <p:stCondLst>
                                    <p:cond delay="0"/>
                                  </p:stCondLst>
                                  <p:iterate type="wd">
                                    <p:tmPct val="30000"/>
                                  </p:iterate>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6" grpId="0" animBg="1"/>
      <p:bldP spid="19" grpId="0" animBg="1"/>
      <p:bldP spid="21" grpId="0" animBg="1"/>
      <p:bldP spid="22"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4B64355-5909-4D32-9F3D-C3917FF47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xmlns="" id="{FD0E1B76-5A68-4E8E-A161-5CCA068DE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xmlns="" id="{EBD2B1C9-5623-4BBE-BC5F-17970C23E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xmlns=""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xmlns="" id="{448752AF-045C-4798-88E1-71E9DFE3E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xmlns=""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xmlns=""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xmlns="" id="{EA04447E-4760-4B63-9C86-FBC1D088E4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xmlns="" id="{B602D3FE-964F-4D60-9908-988233A407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xmlns="" id="{532BF310-B346-43B9-854E-3B270C32DD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xmlns=""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xmlns=""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xmlns="" id="{13E1A4B8-4969-4E76-ACAD-B2D9E3D217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xmlns="" id="{1827F323-6160-4024-8F14-12AF49042E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xmlns="" id="{F7839372-62C3-4581-90D4-190CED9B02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xmlns=""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xmlns="" id="{C53AA811-2653-4D8E-824B-B136C94FB4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xmlns="" id="{0E55ADF7-7DFC-4D5C-ABCC-1A5989D3A7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7" name="Picture 26">
            <a:extLst>
              <a:ext uri="{FF2B5EF4-FFF2-40B4-BE49-F238E27FC236}">
                <a16:creationId xmlns:a16="http://schemas.microsoft.com/office/drawing/2014/main" xmlns="" id="{F7566744-3DF4-4BC8-8C3E-AB428989EE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9879" y="1280497"/>
            <a:ext cx="1166559" cy="1166559"/>
          </a:xfrm>
          <a:prstGeom prst="rect">
            <a:avLst/>
          </a:prstGeom>
        </p:spPr>
      </p:pic>
    </p:spTree>
    <p:extLst>
      <p:ext uri="{BB962C8B-B14F-4D97-AF65-F5344CB8AC3E}">
        <p14:creationId xmlns:p14="http://schemas.microsoft.com/office/powerpoint/2010/main" val="2250389890"/>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F1D87F6-66B8-4BDF-A49A-765839132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3571" y="539713"/>
            <a:ext cx="4979045" cy="4905449"/>
          </a:xfrm>
          <a:prstGeom prst="rect">
            <a:avLst/>
          </a:prstGeom>
        </p:spPr>
      </p:pic>
      <p:sp>
        <p:nvSpPr>
          <p:cNvPr id="34" name="文本框 33">
            <a:extLst>
              <a:ext uri="{FF2B5EF4-FFF2-40B4-BE49-F238E27FC236}">
                <a16:creationId xmlns:a16="http://schemas.microsoft.com/office/drawing/2014/main" xmlns="" id="{740BFD9D-67C1-4CA7-9C21-9AACF821DE3B}"/>
              </a:ext>
            </a:extLst>
          </p:cNvPr>
          <p:cNvSpPr txBox="1"/>
          <p:nvPr/>
        </p:nvSpPr>
        <p:spPr>
          <a:xfrm>
            <a:off x="4379854" y="3295379"/>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LUYỆN TẬP</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36" name="图片 35">
            <a:extLst>
              <a:ext uri="{FF2B5EF4-FFF2-40B4-BE49-F238E27FC236}">
                <a16:creationId xmlns:a16="http://schemas.microsoft.com/office/drawing/2014/main" xmlns="" id="{B068D35C-15FA-4FC7-A651-BE85F7C4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527" y="2943373"/>
            <a:ext cx="783667" cy="261222"/>
          </a:xfrm>
          <a:prstGeom prst="rect">
            <a:avLst/>
          </a:prstGeom>
        </p:spPr>
      </p:pic>
      <p:grpSp>
        <p:nvGrpSpPr>
          <p:cNvPr id="7" name="组合 6">
            <a:extLst>
              <a:ext uri="{FF2B5EF4-FFF2-40B4-BE49-F238E27FC236}">
                <a16:creationId xmlns:a16="http://schemas.microsoft.com/office/drawing/2014/main" xmlns="" id="{FE3118C5-874B-4085-AC9C-F69E6256CF73}"/>
              </a:ext>
            </a:extLst>
          </p:cNvPr>
          <p:cNvGrpSpPr/>
          <p:nvPr/>
        </p:nvGrpSpPr>
        <p:grpSpPr>
          <a:xfrm>
            <a:off x="5966251" y="1449752"/>
            <a:ext cx="1896917" cy="1372406"/>
            <a:chOff x="5079157" y="1849802"/>
            <a:chExt cx="1896917" cy="1372406"/>
          </a:xfrm>
        </p:grpSpPr>
        <p:pic>
          <p:nvPicPr>
            <p:cNvPr id="33" name="图片 32">
              <a:extLst>
                <a:ext uri="{FF2B5EF4-FFF2-40B4-BE49-F238E27FC236}">
                  <a16:creationId xmlns:a16="http://schemas.microsoft.com/office/drawing/2014/main" xmlns="" id="{6587E954-E8B8-4FFF-A46C-E8786AF9AB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4" name="图片 3">
              <a:extLst>
                <a:ext uri="{FF2B5EF4-FFF2-40B4-BE49-F238E27FC236}">
                  <a16:creationId xmlns:a16="http://schemas.microsoft.com/office/drawing/2014/main" xmlns="" id="{3CE91111-F10B-4625-87F8-2EB5EF3A97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9" name="图片 2">
            <a:extLst>
              <a:ext uri="{FF2B5EF4-FFF2-40B4-BE49-F238E27FC236}">
                <a16:creationId xmlns:a16="http://schemas.microsoft.com/office/drawing/2014/main" xmlns="" id="{294BD492-F0BF-4A5B-9A42-9A7FDB2BCA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66903">
            <a:off x="12598093" y="0"/>
            <a:ext cx="3918006" cy="3860092"/>
          </a:xfrm>
          <a:prstGeom prst="rect">
            <a:avLst/>
          </a:prstGeom>
        </p:spPr>
      </p:pic>
      <p:pic>
        <p:nvPicPr>
          <p:cNvPr id="10" name="图片 32">
            <a:extLst>
              <a:ext uri="{FF2B5EF4-FFF2-40B4-BE49-F238E27FC236}">
                <a16:creationId xmlns:a16="http://schemas.microsoft.com/office/drawing/2014/main" xmlns="" id="{0D6D4D5E-0DC2-41FD-978D-2C18D94D82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58" r="32395"/>
          <a:stretch/>
        </p:blipFill>
        <p:spPr>
          <a:xfrm rot="1166903">
            <a:off x="13794405" y="452045"/>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11" name="文本框 33">
            <a:extLst>
              <a:ext uri="{FF2B5EF4-FFF2-40B4-BE49-F238E27FC236}">
                <a16:creationId xmlns:a16="http://schemas.microsoft.com/office/drawing/2014/main" xmlns="" id="{AAF681D7-ABD0-40F6-9BCC-5F1520C4A342}"/>
              </a:ext>
            </a:extLst>
          </p:cNvPr>
          <p:cNvSpPr txBox="1"/>
          <p:nvPr/>
        </p:nvSpPr>
        <p:spPr>
          <a:xfrm rot="1166903">
            <a:off x="12906381" y="1782686"/>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2" name="图片 2">
            <a:extLst>
              <a:ext uri="{FF2B5EF4-FFF2-40B4-BE49-F238E27FC236}">
                <a16:creationId xmlns:a16="http://schemas.microsoft.com/office/drawing/2014/main" xmlns="" id="{CCF7916A-7DE1-4155-BA2D-F3F60317A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3910" y="-1481479"/>
            <a:ext cx="3539456" cy="3487138"/>
          </a:xfrm>
          <a:prstGeom prst="rect">
            <a:avLst/>
          </a:prstGeom>
        </p:spPr>
      </p:pic>
      <p:sp>
        <p:nvSpPr>
          <p:cNvPr id="13" name="文本框 33">
            <a:extLst>
              <a:ext uri="{FF2B5EF4-FFF2-40B4-BE49-F238E27FC236}">
                <a16:creationId xmlns:a16="http://schemas.microsoft.com/office/drawing/2014/main" xmlns="" id="{7C130162-CD6D-4F39-B043-9B095447C0A4}"/>
              </a:ext>
            </a:extLst>
          </p:cNvPr>
          <p:cNvSpPr txBox="1"/>
          <p:nvPr/>
        </p:nvSpPr>
        <p:spPr>
          <a:xfrm>
            <a:off x="-3783910" y="2536005"/>
            <a:ext cx="3701132"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14" name="组合 4">
            <a:extLst>
              <a:ext uri="{FF2B5EF4-FFF2-40B4-BE49-F238E27FC236}">
                <a16:creationId xmlns:a16="http://schemas.microsoft.com/office/drawing/2014/main" xmlns="" id="{63244906-441B-4A58-B408-5E7761613890}"/>
              </a:ext>
            </a:extLst>
          </p:cNvPr>
          <p:cNvGrpSpPr/>
          <p:nvPr/>
        </p:nvGrpSpPr>
        <p:grpSpPr>
          <a:xfrm>
            <a:off x="0" y="-1517742"/>
            <a:ext cx="1402318" cy="975602"/>
            <a:chOff x="5079157" y="1849802"/>
            <a:chExt cx="1972679" cy="1372406"/>
          </a:xfrm>
        </p:grpSpPr>
        <p:pic>
          <p:nvPicPr>
            <p:cNvPr id="15" name="图片 32">
              <a:extLst>
                <a:ext uri="{FF2B5EF4-FFF2-40B4-BE49-F238E27FC236}">
                  <a16:creationId xmlns:a16="http://schemas.microsoft.com/office/drawing/2014/main" xmlns="" id="{3BF0E647-CFB7-4E3B-8438-B1798E2C42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6" name="图片 10">
              <a:extLst>
                <a:ext uri="{FF2B5EF4-FFF2-40B4-BE49-F238E27FC236}">
                  <a16:creationId xmlns:a16="http://schemas.microsoft.com/office/drawing/2014/main" xmlns="" id="{D211B019-8633-4357-B025-81DDCAE91B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7" name="图片 2">
            <a:extLst>
              <a:ext uri="{FF2B5EF4-FFF2-40B4-BE49-F238E27FC236}">
                <a16:creationId xmlns:a16="http://schemas.microsoft.com/office/drawing/2014/main" xmlns="" id="{69F2DF0C-43D2-4D6F-BAD4-5953EFE137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92731">
            <a:off x="826780" y="7554761"/>
            <a:ext cx="3177412" cy="3130446"/>
          </a:xfrm>
          <a:prstGeom prst="rect">
            <a:avLst/>
          </a:prstGeom>
        </p:spPr>
      </p:pic>
      <p:sp>
        <p:nvSpPr>
          <p:cNvPr id="18" name="文本框 33">
            <a:extLst>
              <a:ext uri="{FF2B5EF4-FFF2-40B4-BE49-F238E27FC236}">
                <a16:creationId xmlns:a16="http://schemas.microsoft.com/office/drawing/2014/main" xmlns="" id="{98826FF2-3D83-4D2A-AA2E-69D68B47DCF4}"/>
              </a:ext>
            </a:extLst>
          </p:cNvPr>
          <p:cNvSpPr txBox="1"/>
          <p:nvPr/>
        </p:nvSpPr>
        <p:spPr>
          <a:xfrm rot="2392731">
            <a:off x="564919" y="8735264"/>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5" name="Picture 4">
            <a:extLst>
              <a:ext uri="{FF2B5EF4-FFF2-40B4-BE49-F238E27FC236}">
                <a16:creationId xmlns:a16="http://schemas.microsoft.com/office/drawing/2014/main" xmlns="" id="{C6D5CA7C-911E-49DA-93C7-1507FF20AD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552" y="1220384"/>
            <a:ext cx="5041402" cy="5041402"/>
          </a:xfrm>
          <a:prstGeom prst="rect">
            <a:avLst/>
          </a:prstGeom>
        </p:spPr>
      </p:pic>
    </p:spTree>
    <p:extLst>
      <p:ext uri="{BB962C8B-B14F-4D97-AF65-F5344CB8AC3E}">
        <p14:creationId xmlns:p14="http://schemas.microsoft.com/office/powerpoint/2010/main" val="327253210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87150" y="1337934"/>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29691" y="25694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29691" y="3800990"/>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sp>
        <p:nvSpPr>
          <p:cNvPr id="42" name="文本框 41">
            <a:extLst>
              <a:ext uri="{FF2B5EF4-FFF2-40B4-BE49-F238E27FC236}">
                <a16:creationId xmlns:a16="http://schemas.microsoft.com/office/drawing/2014/main" xmlns="" id="{3103F1D9-4B04-4E7C-8EA7-6AA727CEA384}"/>
              </a:ext>
            </a:extLst>
          </p:cNvPr>
          <p:cNvSpPr txBox="1"/>
          <p:nvPr/>
        </p:nvSpPr>
        <p:spPr>
          <a:xfrm>
            <a:off x="3398828" y="484323"/>
            <a:ext cx="5206480" cy="923330"/>
          </a:xfrm>
          <a:prstGeom prst="rect">
            <a:avLst/>
          </a:prstGeom>
          <a:noFill/>
        </p:spPr>
        <p:txBody>
          <a:bodyPr wrap="square" rtlCol="0">
            <a:spAutoFit/>
          </a:bodyPr>
          <a:lstStyle/>
          <a:p>
            <a:pPr algn="ctr"/>
            <a:r>
              <a:rPr lang="en-US" altLang="zh-CN" sz="5400" b="1">
                <a:solidFill>
                  <a:srgbClr val="0F1D38"/>
                </a:solidFill>
                <a:latin typeface="UTM Ambrose" panose="02040603050506020204" pitchFamily="18" charset="0"/>
                <a:ea typeface="Microsoft YaHei UI" panose="020B0503020204020204" pitchFamily="34" charset="-122"/>
              </a:rPr>
              <a:t>MỤC TIÊU</a:t>
            </a:r>
            <a:endParaRPr lang="en-US" altLang="zh-CN" sz="5400" b="1" dirty="0">
              <a:solidFill>
                <a:srgbClr val="0F1D38"/>
              </a:solidFill>
              <a:latin typeface="UTM Ambrose" panose="02040603050506020204" pitchFamily="18" charset="0"/>
              <a:ea typeface="Microsoft YaHei UI" panose="020B0503020204020204" pitchFamily="34" charset="-122"/>
            </a:endParaRPr>
          </a:p>
        </p:txBody>
      </p:sp>
      <p:grpSp>
        <p:nvGrpSpPr>
          <p:cNvPr id="48" name="组合 47">
            <a:extLst>
              <a:ext uri="{FF2B5EF4-FFF2-40B4-BE49-F238E27FC236}">
                <a16:creationId xmlns:a16="http://schemas.microsoft.com/office/drawing/2014/main" xmlns="" id="{A25B9305-5944-4CEA-BB69-CD4AA2181BC7}"/>
              </a:ext>
            </a:extLst>
          </p:cNvPr>
          <p:cNvGrpSpPr/>
          <p:nvPr/>
        </p:nvGrpSpPr>
        <p:grpSpPr>
          <a:xfrm>
            <a:off x="1573964" y="1923644"/>
            <a:ext cx="390043" cy="390042"/>
            <a:chOff x="4923349" y="1378653"/>
            <a:chExt cx="305414" cy="305414"/>
          </a:xfrm>
          <a:solidFill>
            <a:srgbClr val="E94E60"/>
          </a:solidFill>
        </p:grpSpPr>
        <p:sp>
          <p:nvSpPr>
            <p:cNvPr id="49" name="椭圆 48">
              <a:extLst>
                <a:ext uri="{FF2B5EF4-FFF2-40B4-BE49-F238E27FC236}">
                  <a16:creationId xmlns:a16="http://schemas.microsoft.com/office/drawing/2014/main" xmlns="" id="{6369AB1C-47E6-47FC-BCAD-D0C163E4536B}"/>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DFBB5D"/>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50" name="椭圆 49">
              <a:extLst>
                <a:ext uri="{FF2B5EF4-FFF2-40B4-BE49-F238E27FC236}">
                  <a16:creationId xmlns:a16="http://schemas.microsoft.com/office/drawing/2014/main" xmlns="" id="{7A30C8E7-6389-4764-8056-F76061F76CB3}"/>
                </a:ext>
              </a:extLst>
            </p:cNvPr>
            <p:cNvSpPr/>
            <p:nvPr/>
          </p:nvSpPr>
          <p:spPr>
            <a:xfrm>
              <a:off x="5008132" y="1463436"/>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DFBB5D"/>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53" name="组合 52">
            <a:extLst>
              <a:ext uri="{FF2B5EF4-FFF2-40B4-BE49-F238E27FC236}">
                <a16:creationId xmlns:a16="http://schemas.microsoft.com/office/drawing/2014/main" xmlns="" id="{0CA97DD1-A078-4B5E-8DDD-17A4165F75F2}"/>
              </a:ext>
            </a:extLst>
          </p:cNvPr>
          <p:cNvGrpSpPr/>
          <p:nvPr/>
        </p:nvGrpSpPr>
        <p:grpSpPr>
          <a:xfrm>
            <a:off x="1556971" y="2959621"/>
            <a:ext cx="390043" cy="390042"/>
            <a:chOff x="4923349" y="1378653"/>
            <a:chExt cx="305414" cy="305414"/>
          </a:xfrm>
          <a:solidFill>
            <a:srgbClr val="E94E60"/>
          </a:solidFill>
        </p:grpSpPr>
        <p:sp>
          <p:nvSpPr>
            <p:cNvPr id="54" name="椭圆 53">
              <a:extLst>
                <a:ext uri="{FF2B5EF4-FFF2-40B4-BE49-F238E27FC236}">
                  <a16:creationId xmlns:a16="http://schemas.microsoft.com/office/drawing/2014/main" xmlns="" id="{216737B1-00BE-45D9-A4C6-9F27C42295CE}"/>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55" name="椭圆 54">
              <a:extLst>
                <a:ext uri="{FF2B5EF4-FFF2-40B4-BE49-F238E27FC236}">
                  <a16:creationId xmlns:a16="http://schemas.microsoft.com/office/drawing/2014/main" xmlns="" id="{862632DE-47D3-4C5D-A604-CB71BB6FF6AD}"/>
                </a:ext>
              </a:extLst>
            </p:cNvPr>
            <p:cNvSpPr/>
            <p:nvPr/>
          </p:nvSpPr>
          <p:spPr>
            <a:xfrm>
              <a:off x="5008132" y="1463434"/>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58" name="组合 57">
            <a:extLst>
              <a:ext uri="{FF2B5EF4-FFF2-40B4-BE49-F238E27FC236}">
                <a16:creationId xmlns:a16="http://schemas.microsoft.com/office/drawing/2014/main" xmlns="" id="{94919C20-A936-4AE5-AFB6-F66DA6189C6C}"/>
              </a:ext>
            </a:extLst>
          </p:cNvPr>
          <p:cNvGrpSpPr/>
          <p:nvPr/>
        </p:nvGrpSpPr>
        <p:grpSpPr>
          <a:xfrm>
            <a:off x="1573964" y="3995598"/>
            <a:ext cx="390043" cy="390042"/>
            <a:chOff x="4923349" y="1378653"/>
            <a:chExt cx="305414" cy="305414"/>
          </a:xfrm>
          <a:solidFill>
            <a:srgbClr val="E94E60"/>
          </a:solidFill>
        </p:grpSpPr>
        <p:sp>
          <p:nvSpPr>
            <p:cNvPr id="59" name="椭圆 58">
              <a:extLst>
                <a:ext uri="{FF2B5EF4-FFF2-40B4-BE49-F238E27FC236}">
                  <a16:creationId xmlns:a16="http://schemas.microsoft.com/office/drawing/2014/main" xmlns="" id="{59CACDC3-C1A0-40CB-9396-8CC48F728019}"/>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60" name="椭圆 59">
              <a:extLst>
                <a:ext uri="{FF2B5EF4-FFF2-40B4-BE49-F238E27FC236}">
                  <a16:creationId xmlns:a16="http://schemas.microsoft.com/office/drawing/2014/main" xmlns="" id="{48EC83E5-4B11-42A7-BADB-C55127445A9B}"/>
                </a:ext>
              </a:extLst>
            </p:cNvPr>
            <p:cNvSpPr/>
            <p:nvPr/>
          </p:nvSpPr>
          <p:spPr>
            <a:xfrm>
              <a:off x="5008132" y="1463433"/>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61" name="组合 60">
            <a:extLst>
              <a:ext uri="{FF2B5EF4-FFF2-40B4-BE49-F238E27FC236}">
                <a16:creationId xmlns:a16="http://schemas.microsoft.com/office/drawing/2014/main" xmlns="" id="{D85611FD-CAF3-46ED-9A82-1CAF4FCCAD3F}"/>
              </a:ext>
            </a:extLst>
          </p:cNvPr>
          <p:cNvGrpSpPr/>
          <p:nvPr/>
        </p:nvGrpSpPr>
        <p:grpSpPr>
          <a:xfrm>
            <a:off x="2152522" y="1693911"/>
            <a:ext cx="7886956" cy="830997"/>
            <a:chOff x="1655365" y="3545763"/>
            <a:chExt cx="7886956" cy="830997"/>
          </a:xfrm>
          <a:solidFill>
            <a:srgbClr val="84CDDE"/>
          </a:solidFill>
        </p:grpSpPr>
        <p:sp>
          <p:nvSpPr>
            <p:cNvPr id="63" name="圆角矩形 47">
              <a:extLst>
                <a:ext uri="{FF2B5EF4-FFF2-40B4-BE49-F238E27FC236}">
                  <a16:creationId xmlns:a16="http://schemas.microsoft.com/office/drawing/2014/main" xmlns="" id="{3D2AF90D-685B-493A-855E-E4CFFAA7907F}"/>
                </a:ext>
              </a:extLst>
            </p:cNvPr>
            <p:cNvSpPr/>
            <p:nvPr/>
          </p:nvSpPr>
          <p:spPr>
            <a:xfrm>
              <a:off x="1655365" y="3545763"/>
              <a:ext cx="7886956" cy="830997"/>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64" name="文本框 63">
              <a:extLst>
                <a:ext uri="{FF2B5EF4-FFF2-40B4-BE49-F238E27FC236}">
                  <a16:creationId xmlns:a16="http://schemas.microsoft.com/office/drawing/2014/main" xmlns="" id="{8E4FB493-8438-44DB-8773-A4DF54A7FDC3}"/>
                </a:ext>
              </a:extLst>
            </p:cNvPr>
            <p:cNvSpPr txBox="1"/>
            <p:nvPr/>
          </p:nvSpPr>
          <p:spPr>
            <a:xfrm>
              <a:off x="1919454" y="3747821"/>
              <a:ext cx="7420621" cy="461665"/>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Nắm đ</a:t>
              </a:r>
              <a:r>
                <a:rPr lang="vi-VN"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ư</a:t>
              </a: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ợc cấu tạo c</a:t>
              </a:r>
              <a:r>
                <a:rPr lang="vi-VN"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ơ</a:t>
              </a: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 bản của câu kể Ai làm gì?</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79" name="组合 78">
            <a:extLst>
              <a:ext uri="{FF2B5EF4-FFF2-40B4-BE49-F238E27FC236}">
                <a16:creationId xmlns:a16="http://schemas.microsoft.com/office/drawing/2014/main" xmlns="" id="{26C40326-7AFA-4F9A-994F-43CFCE6C4E93}"/>
              </a:ext>
            </a:extLst>
          </p:cNvPr>
          <p:cNvGrpSpPr/>
          <p:nvPr/>
        </p:nvGrpSpPr>
        <p:grpSpPr>
          <a:xfrm>
            <a:off x="2152522" y="2690567"/>
            <a:ext cx="7969402" cy="1011197"/>
            <a:chOff x="1655364" y="3142462"/>
            <a:chExt cx="8051847" cy="1011197"/>
          </a:xfrm>
          <a:solidFill>
            <a:srgbClr val="84CDDE"/>
          </a:solidFill>
        </p:grpSpPr>
        <p:sp>
          <p:nvSpPr>
            <p:cNvPr id="81" name="圆角矩形 47">
              <a:extLst>
                <a:ext uri="{FF2B5EF4-FFF2-40B4-BE49-F238E27FC236}">
                  <a16:creationId xmlns:a16="http://schemas.microsoft.com/office/drawing/2014/main" xmlns="" id="{E6A38490-32F8-4438-8ED2-358DFB7FD33F}"/>
                </a:ext>
              </a:extLst>
            </p:cNvPr>
            <p:cNvSpPr/>
            <p:nvPr/>
          </p:nvSpPr>
          <p:spPr>
            <a:xfrm>
              <a:off x="1655364" y="3142462"/>
              <a:ext cx="8051847" cy="1011197"/>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82" name="文本框 81">
              <a:extLst>
                <a:ext uri="{FF2B5EF4-FFF2-40B4-BE49-F238E27FC236}">
                  <a16:creationId xmlns:a16="http://schemas.microsoft.com/office/drawing/2014/main" xmlns="" id="{30580590-3C4C-4CE9-B483-FE8176362943}"/>
                </a:ext>
              </a:extLst>
            </p:cNvPr>
            <p:cNvSpPr txBox="1"/>
            <p:nvPr/>
          </p:nvSpPr>
          <p:spPr>
            <a:xfrm>
              <a:off x="2101792" y="3195546"/>
              <a:ext cx="6512680" cy="830997"/>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Nhận ra hai bộ phận chủ ngữ, vị ngữ của</a:t>
              </a:r>
              <a:b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b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 câu kể Ai làm gì?</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84" name="组合 83">
            <a:extLst>
              <a:ext uri="{FF2B5EF4-FFF2-40B4-BE49-F238E27FC236}">
                <a16:creationId xmlns:a16="http://schemas.microsoft.com/office/drawing/2014/main" xmlns="" id="{06D8EB2E-34B4-4386-B043-9C1B484C3599}"/>
              </a:ext>
            </a:extLst>
          </p:cNvPr>
          <p:cNvGrpSpPr/>
          <p:nvPr/>
        </p:nvGrpSpPr>
        <p:grpSpPr>
          <a:xfrm>
            <a:off x="2240087" y="3870520"/>
            <a:ext cx="7773668" cy="716054"/>
            <a:chOff x="1504564" y="3142463"/>
            <a:chExt cx="7773668" cy="716054"/>
          </a:xfrm>
          <a:solidFill>
            <a:srgbClr val="84CDDE"/>
          </a:solidFill>
        </p:grpSpPr>
        <p:sp>
          <p:nvSpPr>
            <p:cNvPr id="86" name="圆角矩形 47">
              <a:extLst>
                <a:ext uri="{FF2B5EF4-FFF2-40B4-BE49-F238E27FC236}">
                  <a16:creationId xmlns:a16="http://schemas.microsoft.com/office/drawing/2014/main" xmlns="" id="{F2E569A4-C59C-4F9B-9898-84D3A26AE818}"/>
                </a:ext>
              </a:extLst>
            </p:cNvPr>
            <p:cNvSpPr/>
            <p:nvPr/>
          </p:nvSpPr>
          <p:spPr>
            <a:xfrm>
              <a:off x="1504564" y="3142463"/>
              <a:ext cx="7773668" cy="716054"/>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87" name="文本框 86">
              <a:extLst>
                <a:ext uri="{FF2B5EF4-FFF2-40B4-BE49-F238E27FC236}">
                  <a16:creationId xmlns:a16="http://schemas.microsoft.com/office/drawing/2014/main" xmlns="" id="{AE5E7834-D326-45A1-B4CC-4BD5BEEFD4D5}"/>
                </a:ext>
              </a:extLst>
            </p:cNvPr>
            <p:cNvSpPr txBox="1"/>
            <p:nvPr/>
          </p:nvSpPr>
          <p:spPr>
            <a:xfrm>
              <a:off x="1859822" y="3305465"/>
              <a:ext cx="7063152" cy="461665"/>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Vận dụng kiểu câu kể Ai làm gì? vào bài viết.</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spTree>
    <p:extLst>
      <p:ext uri="{BB962C8B-B14F-4D97-AF65-F5344CB8AC3E}">
        <p14:creationId xmlns:p14="http://schemas.microsoft.com/office/powerpoint/2010/main" val="92250308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anim calcmode="lin" valueType="num">
                                      <p:cBhvr>
                                        <p:cTn id="8" dur="250" fill="hold"/>
                                        <p:tgtEl>
                                          <p:spTgt spid="48"/>
                                        </p:tgtEl>
                                        <p:attrNameLst>
                                          <p:attrName>ppt_x</p:attrName>
                                        </p:attrNameLst>
                                      </p:cBhvr>
                                      <p:tavLst>
                                        <p:tav tm="0">
                                          <p:val>
                                            <p:strVal val="#ppt_x"/>
                                          </p:val>
                                        </p:tav>
                                        <p:tav tm="100000">
                                          <p:val>
                                            <p:strVal val="#ppt_x"/>
                                          </p:val>
                                        </p:tav>
                                      </p:tavLst>
                                    </p:anim>
                                    <p:anim calcmode="lin" valueType="num">
                                      <p:cBhvr>
                                        <p:cTn id="9" dur="25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anim calcmode="lin" valueType="num">
                                      <p:cBhvr>
                                        <p:cTn id="14" dur="250" fill="hold"/>
                                        <p:tgtEl>
                                          <p:spTgt spid="53"/>
                                        </p:tgtEl>
                                        <p:attrNameLst>
                                          <p:attrName>ppt_x</p:attrName>
                                        </p:attrNameLst>
                                      </p:cBhvr>
                                      <p:tavLst>
                                        <p:tav tm="0">
                                          <p:val>
                                            <p:strVal val="#ppt_x"/>
                                          </p:val>
                                        </p:tav>
                                        <p:tav tm="100000">
                                          <p:val>
                                            <p:strVal val="#ppt_x"/>
                                          </p:val>
                                        </p:tav>
                                      </p:tavLst>
                                    </p:anim>
                                    <p:anim calcmode="lin" valueType="num">
                                      <p:cBhvr>
                                        <p:cTn id="15" dur="25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50"/>
                                        <p:tgtEl>
                                          <p:spTgt spid="58"/>
                                        </p:tgtEl>
                                      </p:cBhvr>
                                    </p:animEffect>
                                    <p:anim calcmode="lin" valueType="num">
                                      <p:cBhvr>
                                        <p:cTn id="20" dur="250" fill="hold"/>
                                        <p:tgtEl>
                                          <p:spTgt spid="58"/>
                                        </p:tgtEl>
                                        <p:attrNameLst>
                                          <p:attrName>ppt_x</p:attrName>
                                        </p:attrNameLst>
                                      </p:cBhvr>
                                      <p:tavLst>
                                        <p:tav tm="0">
                                          <p:val>
                                            <p:strVal val="#ppt_x"/>
                                          </p:val>
                                        </p:tav>
                                        <p:tav tm="100000">
                                          <p:val>
                                            <p:strVal val="#ppt_x"/>
                                          </p:val>
                                        </p:tav>
                                      </p:tavLst>
                                    </p:anim>
                                    <p:anim calcmode="lin" valueType="num">
                                      <p:cBhvr>
                                        <p:cTn id="21" dur="250" fill="hold"/>
                                        <p:tgtEl>
                                          <p:spTgt spid="58"/>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2" presetClass="entr" presetSubtype="8"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500"/>
                                        <p:tgtEl>
                                          <p:spTgt spid="61"/>
                                        </p:tgtEl>
                                      </p:cBhvr>
                                    </p:animEffect>
                                  </p:childTnLst>
                                </p:cTn>
                              </p:par>
                            </p:childTnLst>
                          </p:cTn>
                        </p:par>
                        <p:par>
                          <p:cTn id="26" fill="hold">
                            <p:stCondLst>
                              <p:cond delay="1250"/>
                            </p:stCondLst>
                            <p:childTnLst>
                              <p:par>
                                <p:cTn id="27" presetID="22" presetClass="entr" presetSubtype="8" fill="hold" nodeType="after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wipe(left)">
                                      <p:cBhvr>
                                        <p:cTn id="29" dur="500"/>
                                        <p:tgtEl>
                                          <p:spTgt spid="79"/>
                                        </p:tgtEl>
                                      </p:cBhvr>
                                    </p:animEffect>
                                  </p:childTnLst>
                                </p:cTn>
                              </p:par>
                            </p:childTnLst>
                          </p:cTn>
                        </p:par>
                        <p:par>
                          <p:cTn id="30" fill="hold">
                            <p:stCondLst>
                              <p:cond delay="1750"/>
                            </p:stCondLst>
                            <p:childTnLst>
                              <p:par>
                                <p:cTn id="31" presetID="22" presetClass="entr" presetSubtype="8" fill="hold" nodeType="after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wipe(left)">
                                      <p:cBhvr>
                                        <p:cTn id="3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33C1570-EFA5-4886-A9E5-B4540CB4AAF3}"/>
              </a:ext>
            </a:extLst>
          </p:cNvPr>
          <p:cNvSpPr/>
          <p:nvPr/>
        </p:nvSpPr>
        <p:spPr>
          <a:xfrm>
            <a:off x="1009650" y="616884"/>
            <a:ext cx="10172700" cy="5716565"/>
          </a:xfrm>
          <a:prstGeom prst="rect">
            <a:avLst/>
          </a:prstGeom>
          <a:solidFill>
            <a:schemeClr val="bg1">
              <a:alpha val="66000"/>
            </a:schemeClr>
          </a:solidFill>
        </p:spPr>
        <p:txBody>
          <a:bodyPr wrap="square">
            <a:spAutoFit/>
          </a:bodyPr>
          <a:lstStyle/>
          <a:p>
            <a:pPr algn="just">
              <a:lnSpc>
                <a:spcPct val="150000"/>
              </a:lnSpc>
            </a:pP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1. Tìm những câu kể </a:t>
            </a:r>
            <a:r>
              <a:rPr lang="en-US" sz="36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 trong đoạn văn sau:</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	Cuộc sống quê tôi gắn bó với cây cọ. Cha tôi làm cho tôi chiếc chổi cọ để quét nhà, quét sân. Mẹ đựng hạt giống cây móm lá cọ, treo lên gác bếp để gieo cấy mùa sau. Chị tôi đan nón lá cọ, lại biết đan cả mành cọ và làn cọ xuất khẩu.</a:t>
            </a:r>
          </a:p>
          <a:p>
            <a:pPr algn="r">
              <a:lnSpc>
                <a:spcPct val="150000"/>
              </a:lnSpc>
            </a:pP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a:solidFill>
                  <a:srgbClr val="002060"/>
                </a:solidFill>
                <a:latin typeface="Tahoma" panose="020B0604030504040204" pitchFamily="34" charset="0"/>
                <a:ea typeface="Tahoma" panose="020B0604030504040204" pitchFamily="34" charset="0"/>
                <a:cs typeface="Tahoma" panose="020B0604030504040204" pitchFamily="34" charset="0"/>
              </a:rPr>
              <a:t>NGUYỄN THÁI VẬN</a:t>
            </a:r>
          </a:p>
        </p:txBody>
      </p:sp>
      <p:sp>
        <p:nvSpPr>
          <p:cNvPr id="3" name="Rectangle 2">
            <a:extLst>
              <a:ext uri="{FF2B5EF4-FFF2-40B4-BE49-F238E27FC236}">
                <a16:creationId xmlns:a16="http://schemas.microsoft.com/office/drawing/2014/main" xmlns="" id="{558E6651-60DC-427B-A5C0-150A73B7B45C}"/>
              </a:ext>
            </a:extLst>
          </p:cNvPr>
          <p:cNvSpPr/>
          <p:nvPr/>
        </p:nvSpPr>
        <p:spPr>
          <a:xfrm>
            <a:off x="8000527" y="1618734"/>
            <a:ext cx="1476686" cy="646331"/>
          </a:xfrm>
          <a:prstGeom prst="rect">
            <a:avLst/>
          </a:prstGeom>
        </p:spPr>
        <p:txBody>
          <a:bodyPr wrap="none">
            <a:spAutoFit/>
          </a:bodyPr>
          <a:lstStyle/>
          <a:p>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cây cọ</a:t>
            </a:r>
            <a:endParaRPr lang="en-US" sz="3600"/>
          </a:p>
        </p:txBody>
      </p:sp>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7260AA92-9C66-4447-A551-5A421A5D8F28}"/>
                  </a:ext>
                </a:extLst>
              </p:cNvPr>
              <p:cNvGraphicFramePr>
                <a:graphicFrameLocks noChangeAspect="1"/>
              </p:cNvGraphicFramePr>
              <p:nvPr>
                <p:extLst>
                  <p:ext uri="{D42A27DB-BD31-4B8C-83A1-F6EECF244321}">
                    <p14:modId xmlns:p14="http://schemas.microsoft.com/office/powerpoint/2010/main" val="684597340"/>
                  </p:ext>
                </p:extLst>
              </p:nvPr>
            </p:nvGraphicFramePr>
            <p:xfrm>
              <a:off x="6841068" y="191176"/>
              <a:ext cx="592667" cy="333375"/>
            </p:xfrm>
            <a:graphic>
              <a:graphicData uri="http://schemas.microsoft.com/office/powerpoint/2016/slidezoom">
                <pslz:sldZm>
                  <pslz:sldZmObj sldId="328" cId="1297145390">
                    <pslz:zmPr id="{39834B7F-DF9F-42FB-9B3B-F1ADE5A8E27B}" returnToParent="0" transitionDur="1000">
                      <p166:blipFill xmlns:p166="http://schemas.microsoft.com/office/powerpoint/2016/6/main">
                        <a:blip r:embed="rId3"/>
                        <a:stretch>
                          <a:fillRect/>
                        </a:stretch>
                      </p166:blipFill>
                      <p166:spPr xmlns:p166="http://schemas.microsoft.com/office/powerpoint/2016/6/main">
                        <a:xfrm>
                          <a:off x="0" y="0"/>
                          <a:ext cx="592667" cy="333375"/>
                        </a:xfrm>
                        <a:prstGeom prst="rect">
                          <a:avLst/>
                        </a:prstGeom>
                        <a:ln w="3175">
                          <a:solidFill>
                            <a:prstClr val="ltGray"/>
                          </a:solidFill>
                        </a:ln>
                      </p166:spPr>
                    </pslz:zmPr>
                  </pslz:sldZmObj>
                </pslz:sldZm>
              </a:graphicData>
            </a:graphic>
          </p:graphicFrame>
        </mc:Choice>
        <mc:Fallback>
          <p:pic>
            <p:nvPicPr>
              <p:cNvPr id="5" name="Slide Zoom 4">
                <a:hlinkClick r:id="rId4" action="ppaction://hlinksldjump"/>
                <a:extLst>
                  <a:ext uri="{FF2B5EF4-FFF2-40B4-BE49-F238E27FC236}">
                    <a16:creationId xmlns:a16="http://schemas.microsoft.com/office/drawing/2014/main" xmlns="" xmlns:pslz="http://schemas.microsoft.com/office/powerpoint/2016/slidezoom" id="{7260AA92-9C66-4447-A551-5A421A5D8F28}"/>
                  </a:ext>
                </a:extLst>
              </p:cNvPr>
              <p:cNvPicPr>
                <a:picLocks noGrp="1" noRot="1" noChangeAspect="1" noMove="1" noResize="1" noEditPoints="1" noAdjustHandles="1" noChangeArrowheads="1" noChangeShapeType="1"/>
              </p:cNvPicPr>
              <p:nvPr/>
            </p:nvPicPr>
            <p:blipFill>
              <a:blip r:embed="rId5"/>
              <a:stretch>
                <a:fillRect/>
              </a:stretch>
            </p:blipFill>
            <p:spPr>
              <a:xfrm>
                <a:off x="6841068" y="191176"/>
                <a:ext cx="592667" cy="333375"/>
              </a:xfrm>
              <a:prstGeom prst="rect">
                <a:avLst/>
              </a:prstGeom>
              <a:ln w="3175">
                <a:solidFill>
                  <a:prstClr val="ltGray"/>
                </a:solidFill>
              </a:ln>
            </p:spPr>
          </p:pic>
        </mc:Fallback>
      </mc:AlternateContent>
    </p:spTree>
    <p:extLst>
      <p:ext uri="{BB962C8B-B14F-4D97-AF65-F5344CB8AC3E}">
        <p14:creationId xmlns:p14="http://schemas.microsoft.com/office/powerpoint/2010/main" val="36869260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80000" fill="hold" nodeType="afterEffect">
                                  <p:stCondLst>
                                    <p:cond delay="0"/>
                                  </p:stCondLst>
                                  <p:iterate type="wd">
                                    <p:tmPct val="11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par>
                                <p:cTn id="14" presetID="3" presetClass="entr" presetSubtype="1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2" presetClass="entr" presetSubtype="2"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grpId="0" nodeType="clickEffect">
                                  <p:stCondLst>
                                    <p:cond delay="0"/>
                                  </p:stCondLst>
                                  <p:childTnLst>
                                    <p:animMotion origin="layout" path="M 3.125E-6 -1.85185E-6 L -0.23763 -0.23125 " pathEditMode="relative" rAng="0" ptsTypes="AA">
                                      <p:cBhvr>
                                        <p:cTn id="24" dur="2000" fill="hold"/>
                                        <p:tgtEl>
                                          <p:spTgt spid="3"/>
                                        </p:tgtEl>
                                        <p:attrNameLst>
                                          <p:attrName>ppt_x</p:attrName>
                                          <p:attrName>ppt_y</p:attrName>
                                        </p:attrNameLst>
                                      </p:cBhvr>
                                      <p:rCtr x="-11888" y="-1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8B60E09-07A3-4A2E-AADF-1479087E62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453230"/>
            <a:ext cx="3955553" cy="3955553"/>
          </a:xfrm>
          <a:prstGeom prst="rect">
            <a:avLst/>
          </a:prstGeom>
        </p:spPr>
      </p:pic>
      <p:pic>
        <p:nvPicPr>
          <p:cNvPr id="11" name="Picture 10">
            <a:extLst>
              <a:ext uri="{FF2B5EF4-FFF2-40B4-BE49-F238E27FC236}">
                <a16:creationId xmlns:a16="http://schemas.microsoft.com/office/drawing/2014/main" xmlns="" id="{B3012A84-3DA4-42F9-812F-FB714653D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2998" y="479719"/>
            <a:ext cx="2949281" cy="2949281"/>
          </a:xfrm>
          <a:prstGeom prst="rect">
            <a:avLst/>
          </a:prstGeom>
        </p:spPr>
      </p:pic>
      <p:pic>
        <p:nvPicPr>
          <p:cNvPr id="9" name="Picture 8">
            <a:extLst>
              <a:ext uri="{FF2B5EF4-FFF2-40B4-BE49-F238E27FC236}">
                <a16:creationId xmlns:a16="http://schemas.microsoft.com/office/drawing/2014/main" xmlns="" id="{4CE06628-16F0-45A7-8CF6-8326069FE1A2}"/>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4819650" y="3772785"/>
            <a:ext cx="3619500" cy="3619500"/>
          </a:xfrm>
          <a:prstGeom prst="rect">
            <a:avLst/>
          </a:prstGeom>
        </p:spPr>
      </p:pic>
      <p:sp>
        <p:nvSpPr>
          <p:cNvPr id="2" name="Rectangle 1">
            <a:extLst>
              <a:ext uri="{FF2B5EF4-FFF2-40B4-BE49-F238E27FC236}">
                <a16:creationId xmlns:a16="http://schemas.microsoft.com/office/drawing/2014/main" xmlns="" id="{16127227-0BC5-43FD-8E43-E839D7A73FF0}"/>
              </a:ext>
            </a:extLst>
          </p:cNvPr>
          <p:cNvSpPr/>
          <p:nvPr/>
        </p:nvSpPr>
        <p:spPr>
          <a:xfrm>
            <a:off x="342900" y="276217"/>
            <a:ext cx="11482464" cy="1077218"/>
          </a:xfrm>
          <a:prstGeom prst="rect">
            <a:avLst/>
          </a:prstGeom>
          <a:solidFill>
            <a:schemeClr val="bg1">
              <a:alpha val="76000"/>
            </a:schemeClr>
          </a:solidFill>
        </p:spPr>
        <p:txBody>
          <a:bodyPr wrap="square">
            <a:spAutoFit/>
          </a:bodyPr>
          <a:lstStyle/>
          <a:p>
            <a:pPr algn="just"/>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cây cọ</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(cây kè): </a:t>
            </a:r>
            <a:r>
              <a:rPr lang="vi-VN" sz="3200">
                <a:solidFill>
                  <a:srgbClr val="002060"/>
                </a:solidFill>
                <a:latin typeface="Tahoma" panose="020B0604030504040204" pitchFamily="34" charset="0"/>
                <a:ea typeface="Tahoma" panose="020B0604030504040204" pitchFamily="34" charset="0"/>
                <a:cs typeface="Tahoma" panose="020B0604030504040204" pitchFamily="34" charset="0"/>
              </a:rPr>
              <a:t>cây cao, thuộc họ dừa, lá hình quạt, mọc thành chùm ở ngọn, thường dùng để lợp nhà, làm nón</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xmlns="" id="{2DB9033E-B936-47F3-9BA7-ED1F0F4869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931" y="1067685"/>
            <a:ext cx="6324600" cy="6324600"/>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xmlns="" id="{D1C69176-EF53-4C78-80F2-3043F82110E1}"/>
              </a:ext>
            </a:extLst>
          </p:cNvPr>
          <p:cNvSpPr/>
          <p:nvPr/>
        </p:nvSpPr>
        <p:spPr>
          <a:xfrm>
            <a:off x="2460374" y="5651212"/>
            <a:ext cx="1671714"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lá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xmlns="" id="{001AB016-6416-490E-B541-6E1A4C3BCA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592462" y="782118"/>
            <a:ext cx="5465608" cy="5253814"/>
          </a:xfrm>
          <a:prstGeom prst="rect">
            <a:avLst/>
          </a:prstGeom>
          <a:effectLst>
            <a:innerShdw blurRad="114300">
              <a:prstClr val="black"/>
            </a:innerShdw>
          </a:effectLst>
        </p:spPr>
      </p:pic>
      <p:sp>
        <p:nvSpPr>
          <p:cNvPr id="8" name="Rectangle 7">
            <a:extLst>
              <a:ext uri="{FF2B5EF4-FFF2-40B4-BE49-F238E27FC236}">
                <a16:creationId xmlns:a16="http://schemas.microsoft.com/office/drawing/2014/main" xmlns="" id="{0D414FFE-1588-4FD9-9B8C-9D38C4CA20D0}"/>
              </a:ext>
            </a:extLst>
          </p:cNvPr>
          <p:cNvSpPr/>
          <p:nvPr/>
        </p:nvSpPr>
        <p:spPr>
          <a:xfrm>
            <a:off x="7944141" y="5651212"/>
            <a:ext cx="276225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nón lá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xmlns="" id="{F629E66F-6A10-445D-8316-752901903F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3836542">
            <a:off x="-1976092" y="3930003"/>
            <a:ext cx="931309" cy="931309"/>
          </a:xfrm>
          <a:prstGeom prst="rect">
            <a:avLst/>
          </a:prstGeom>
          <a:effectLst>
            <a:innerShdw blurRad="114300">
              <a:prstClr val="black"/>
            </a:innerShdw>
          </a:effectLst>
        </p:spPr>
      </p:pic>
      <p:sp>
        <p:nvSpPr>
          <p:cNvPr id="13" name="Rectangle 12">
            <a:extLst>
              <a:ext uri="{FF2B5EF4-FFF2-40B4-BE49-F238E27FC236}">
                <a16:creationId xmlns:a16="http://schemas.microsoft.com/office/drawing/2014/main" xmlns="" id="{A8645F9D-7B94-4DC8-9020-9383A4936E59}"/>
              </a:ext>
            </a:extLst>
          </p:cNvPr>
          <p:cNvSpPr/>
          <p:nvPr/>
        </p:nvSpPr>
        <p:spPr>
          <a:xfrm>
            <a:off x="2077031" y="7493380"/>
            <a:ext cx="243840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chổi cọ</a:t>
            </a:r>
          </a:p>
        </p:txBody>
      </p:sp>
      <p:pic>
        <p:nvPicPr>
          <p:cNvPr id="14" name="Picture 13">
            <a:extLst>
              <a:ext uri="{FF2B5EF4-FFF2-40B4-BE49-F238E27FC236}">
                <a16:creationId xmlns:a16="http://schemas.microsoft.com/office/drawing/2014/main" xmlns="" id="{43447555-41EF-439C-A92F-E90AF8A8A4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089042">
            <a:off x="13320561" y="2063760"/>
            <a:ext cx="837891" cy="1117188"/>
          </a:xfrm>
          <a:prstGeom prst="rect">
            <a:avLst/>
          </a:prstGeom>
          <a:effectLst>
            <a:innerShdw blurRad="114300">
              <a:prstClr val="black"/>
            </a:innerShdw>
          </a:effectLst>
        </p:spPr>
      </p:pic>
      <p:sp>
        <p:nvSpPr>
          <p:cNvPr id="15" name="Rectangle 14">
            <a:extLst>
              <a:ext uri="{FF2B5EF4-FFF2-40B4-BE49-F238E27FC236}">
                <a16:creationId xmlns:a16="http://schemas.microsoft.com/office/drawing/2014/main" xmlns="" id="{00DA1BEF-598A-4C3A-870C-F24AE0F5D07B}"/>
              </a:ext>
            </a:extLst>
          </p:cNvPr>
          <p:cNvSpPr/>
          <p:nvPr/>
        </p:nvSpPr>
        <p:spPr>
          <a:xfrm>
            <a:off x="7676571" y="7726777"/>
            <a:ext cx="276225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mành cọ</a:t>
            </a:r>
          </a:p>
        </p:txBody>
      </p:sp>
    </p:spTree>
    <p:extLst>
      <p:ext uri="{BB962C8B-B14F-4D97-AF65-F5344CB8AC3E}">
        <p14:creationId xmlns:p14="http://schemas.microsoft.com/office/powerpoint/2010/main" val="129714539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E820D8C-5F42-48C9-A710-CAD79B617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V="1">
            <a:off x="-1024183" y="-582549"/>
            <a:ext cx="5111824" cy="5111824"/>
          </a:xfrm>
          <a:prstGeom prst="rect">
            <a:avLst/>
          </a:prstGeom>
        </p:spPr>
      </p:pic>
      <p:pic>
        <p:nvPicPr>
          <p:cNvPr id="10" name="Picture 9">
            <a:extLst>
              <a:ext uri="{FF2B5EF4-FFF2-40B4-BE49-F238E27FC236}">
                <a16:creationId xmlns:a16="http://schemas.microsoft.com/office/drawing/2014/main" xmlns="" id="{DFF62AE7-00E9-4F9B-9793-388B9E2A76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295866">
            <a:off x="8655116" y="-238162"/>
            <a:ext cx="4385046" cy="4385044"/>
          </a:xfrm>
          <a:prstGeom prst="rect">
            <a:avLst/>
          </a:prstGeom>
        </p:spPr>
      </p:pic>
      <p:pic>
        <p:nvPicPr>
          <p:cNvPr id="9" name="Picture 8">
            <a:extLst>
              <a:ext uri="{FF2B5EF4-FFF2-40B4-BE49-F238E27FC236}">
                <a16:creationId xmlns:a16="http://schemas.microsoft.com/office/drawing/2014/main" xmlns="" id="{B6C22C5C-B003-47EE-9E71-DEF46F7D1578}"/>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249306" y="2023407"/>
            <a:ext cx="4879570" cy="4879570"/>
          </a:xfrm>
          <a:prstGeom prst="rect">
            <a:avLst/>
          </a:prstGeom>
        </p:spPr>
      </p:pic>
      <p:pic>
        <p:nvPicPr>
          <p:cNvPr id="5" name="Picture 4">
            <a:extLst>
              <a:ext uri="{FF2B5EF4-FFF2-40B4-BE49-F238E27FC236}">
                <a16:creationId xmlns:a16="http://schemas.microsoft.com/office/drawing/2014/main" xmlns="" id="{2DB9033E-B936-47F3-9BA7-ED1F0F48690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0864" y="349504"/>
            <a:ext cx="5244294" cy="5244292"/>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xmlns="" id="{D1C69176-EF53-4C78-80F2-3043F82110E1}"/>
              </a:ext>
            </a:extLst>
          </p:cNvPr>
          <p:cNvSpPr/>
          <p:nvPr/>
        </p:nvSpPr>
        <p:spPr>
          <a:xfrm>
            <a:off x="2453811" y="5739055"/>
            <a:ext cx="243840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chổi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xmlns="" id="{001AB016-6416-490E-B541-6E1A4C3BC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9053" y="349504"/>
            <a:ext cx="3951911" cy="5269213"/>
          </a:xfrm>
          <a:prstGeom prst="rect">
            <a:avLst/>
          </a:prstGeom>
          <a:effectLst>
            <a:innerShdw blurRad="114300">
              <a:prstClr val="black"/>
            </a:innerShdw>
          </a:effectLst>
        </p:spPr>
      </p:pic>
      <p:sp>
        <p:nvSpPr>
          <p:cNvPr id="8" name="Rectangle 7">
            <a:extLst>
              <a:ext uri="{FF2B5EF4-FFF2-40B4-BE49-F238E27FC236}">
                <a16:creationId xmlns:a16="http://schemas.microsoft.com/office/drawing/2014/main" xmlns="" id="{0D414FFE-1588-4FD9-9B8C-9D38C4CA20D0}"/>
              </a:ext>
            </a:extLst>
          </p:cNvPr>
          <p:cNvSpPr/>
          <p:nvPr/>
        </p:nvSpPr>
        <p:spPr>
          <a:xfrm>
            <a:off x="7596799" y="5812342"/>
            <a:ext cx="276225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mành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xmlns="" id="{377A4625-50FA-4A8D-8470-2C73F86F1A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358362">
            <a:off x="-2589234" y="4941805"/>
            <a:ext cx="1741073" cy="1741073"/>
          </a:xfrm>
          <a:prstGeom prst="rect">
            <a:avLst/>
          </a:prstGeom>
          <a:effectLst>
            <a:innerShdw blurRad="114300">
              <a:prstClr val="black"/>
            </a:innerShdw>
          </a:effectLst>
        </p:spPr>
      </p:pic>
      <p:sp>
        <p:nvSpPr>
          <p:cNvPr id="12" name="Rectangle 11">
            <a:extLst>
              <a:ext uri="{FF2B5EF4-FFF2-40B4-BE49-F238E27FC236}">
                <a16:creationId xmlns:a16="http://schemas.microsoft.com/office/drawing/2014/main" xmlns="" id="{8A6CA11C-8172-4EC8-8148-16411BB88728}"/>
              </a:ext>
            </a:extLst>
          </p:cNvPr>
          <p:cNvSpPr/>
          <p:nvPr/>
        </p:nvSpPr>
        <p:spPr>
          <a:xfrm>
            <a:off x="2715364" y="11799694"/>
            <a:ext cx="1671714"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lá cọ</a:t>
            </a:r>
          </a:p>
        </p:txBody>
      </p:sp>
      <p:pic>
        <p:nvPicPr>
          <p:cNvPr id="13" name="Picture 12">
            <a:extLst>
              <a:ext uri="{FF2B5EF4-FFF2-40B4-BE49-F238E27FC236}">
                <a16:creationId xmlns:a16="http://schemas.microsoft.com/office/drawing/2014/main" xmlns="" id="{A9AEC9E8-6CDE-488C-BA4D-D0C5B3C2B2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3670927">
            <a:off x="12684258" y="922697"/>
            <a:ext cx="2146501" cy="2063323"/>
          </a:xfrm>
          <a:prstGeom prst="rect">
            <a:avLst/>
          </a:prstGeom>
          <a:effectLst>
            <a:innerShdw blurRad="114300">
              <a:prstClr val="black"/>
            </a:innerShdw>
          </a:effectLst>
        </p:spPr>
      </p:pic>
      <p:sp>
        <p:nvSpPr>
          <p:cNvPr id="14" name="Rectangle 13">
            <a:extLst>
              <a:ext uri="{FF2B5EF4-FFF2-40B4-BE49-F238E27FC236}">
                <a16:creationId xmlns:a16="http://schemas.microsoft.com/office/drawing/2014/main" xmlns="" id="{2C0311CB-5BE5-4990-BCE5-E6D28051C7DD}"/>
              </a:ext>
            </a:extLst>
          </p:cNvPr>
          <p:cNvSpPr/>
          <p:nvPr/>
        </p:nvSpPr>
        <p:spPr>
          <a:xfrm>
            <a:off x="8199131" y="11799694"/>
            <a:ext cx="276225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nón lá cọ</a:t>
            </a:r>
          </a:p>
        </p:txBody>
      </p:sp>
      <p:sp>
        <p:nvSpPr>
          <p:cNvPr id="15" name="Rectangle 14">
            <a:extLst>
              <a:ext uri="{FF2B5EF4-FFF2-40B4-BE49-F238E27FC236}">
                <a16:creationId xmlns:a16="http://schemas.microsoft.com/office/drawing/2014/main" xmlns="" id="{D9996B1C-E26F-4AB5-8CAF-800C505FA88A}"/>
              </a:ext>
            </a:extLst>
          </p:cNvPr>
          <p:cNvSpPr/>
          <p:nvPr/>
        </p:nvSpPr>
        <p:spPr>
          <a:xfrm>
            <a:off x="354768" y="-1435384"/>
            <a:ext cx="11482464" cy="1077218"/>
          </a:xfrm>
          <a:prstGeom prst="rect">
            <a:avLst/>
          </a:prstGeom>
        </p:spPr>
        <p:txBody>
          <a:bodyPr wrap="square">
            <a:spAutoFit/>
          </a:bodyPr>
          <a:lstStyle/>
          <a:p>
            <a:pPr algn="just"/>
            <a:r>
              <a:rPr lang="en-US" sz="3200">
                <a:solidFill>
                  <a:srgbClr val="E6E6E6"/>
                </a:solidFill>
                <a:latin typeface="Tahoma" panose="020B0604030504040204" pitchFamily="34" charset="0"/>
                <a:ea typeface="Tahoma" panose="020B0604030504040204" pitchFamily="34" charset="0"/>
                <a:cs typeface="Tahoma" panose="020B0604030504040204" pitchFamily="34" charset="0"/>
              </a:rPr>
              <a:t>cây cọ (cây kè): </a:t>
            </a:r>
            <a:r>
              <a:rPr lang="vi-VN" sz="3200">
                <a:solidFill>
                  <a:srgbClr val="E6E6E6"/>
                </a:solidFill>
                <a:latin typeface="Tahoma" panose="020B0604030504040204" pitchFamily="34" charset="0"/>
                <a:ea typeface="Tahoma" panose="020B0604030504040204" pitchFamily="34" charset="0"/>
                <a:cs typeface="Tahoma" panose="020B0604030504040204" pitchFamily="34" charset="0"/>
              </a:rPr>
              <a:t>cây cao, thuộc họ dừa, lá hình quạt, mọc thành chùm ở ngọn, thường dùng để lợp nhà, làm nón</a:t>
            </a:r>
            <a:r>
              <a:rPr lang="en-US" sz="3200">
                <a:solidFill>
                  <a:srgbClr val="E6E6E6"/>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710798585"/>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608CFC2-59DC-45D3-A01C-AC12B09929B7}"/>
              </a:ext>
            </a:extLst>
          </p:cNvPr>
          <p:cNvSpPr/>
          <p:nvPr/>
        </p:nvSpPr>
        <p:spPr>
          <a:xfrm>
            <a:off x="9608457" y="1625600"/>
            <a:ext cx="1538514" cy="5660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B3031C1-A4B0-4903-96AE-2B92F56CA364}"/>
              </a:ext>
            </a:extLst>
          </p:cNvPr>
          <p:cNvSpPr/>
          <p:nvPr/>
        </p:nvSpPr>
        <p:spPr>
          <a:xfrm>
            <a:off x="1009649" y="2438400"/>
            <a:ext cx="10137321" cy="5660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E40B4478-4B76-45F0-B4F2-E12BE84D2692}"/>
              </a:ext>
            </a:extLst>
          </p:cNvPr>
          <p:cNvSpPr/>
          <p:nvPr/>
        </p:nvSpPr>
        <p:spPr>
          <a:xfrm>
            <a:off x="1009648" y="3302001"/>
            <a:ext cx="10137321" cy="566057"/>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65BA4C4D-1901-4697-8BDE-8367635A0AA6}"/>
              </a:ext>
            </a:extLst>
          </p:cNvPr>
          <p:cNvSpPr/>
          <p:nvPr/>
        </p:nvSpPr>
        <p:spPr>
          <a:xfrm>
            <a:off x="980620" y="4095638"/>
            <a:ext cx="5492752" cy="566057"/>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4C8ACFC8-C3ED-44DF-AF5A-597B2F8CDD30}"/>
              </a:ext>
            </a:extLst>
          </p:cNvPr>
          <p:cNvSpPr/>
          <p:nvPr/>
        </p:nvSpPr>
        <p:spPr>
          <a:xfrm>
            <a:off x="6473372" y="4095638"/>
            <a:ext cx="4708978" cy="56605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887E9544-A72A-4F8A-AD1C-E9B6F221BFC1}"/>
              </a:ext>
            </a:extLst>
          </p:cNvPr>
          <p:cNvSpPr/>
          <p:nvPr/>
        </p:nvSpPr>
        <p:spPr>
          <a:xfrm>
            <a:off x="1009647" y="4918303"/>
            <a:ext cx="9222923" cy="56605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733C1570-EFA5-4886-A9E5-B4540CB4AAF3}"/>
              </a:ext>
            </a:extLst>
          </p:cNvPr>
          <p:cNvSpPr/>
          <p:nvPr/>
        </p:nvSpPr>
        <p:spPr>
          <a:xfrm>
            <a:off x="1009650" y="616884"/>
            <a:ext cx="10172700" cy="5716565"/>
          </a:xfrm>
          <a:prstGeom prst="rect">
            <a:avLst/>
          </a:prstGeom>
          <a:solidFill>
            <a:schemeClr val="bg1">
              <a:alpha val="66000"/>
            </a:schemeClr>
          </a:solidFill>
        </p:spPr>
        <p:txBody>
          <a:bodyPr wrap="square">
            <a:spAutoFit/>
          </a:bodyPr>
          <a:lstStyle/>
          <a:p>
            <a:pPr algn="just">
              <a:lnSpc>
                <a:spcPct val="150000"/>
              </a:lnSpc>
            </a:pP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1. Tìm những câu kể </a:t>
            </a:r>
            <a:r>
              <a:rPr lang="en-US" sz="36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 trong đoạn văn sau:</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	Cuộc sống quê tôi gắn bó với cây cọ. Cha tôi làm cho tôi chiếc chổi cọ để quét nhà, quét sân. Mẹ đựng hạt giống cây móm lá cọ, treo lên gác bếp để gieo cấy mùa sau. Chị tôi đan nón lá cọ, lại biết đan cả mành cọ và làn cọ xuất khẩu.</a:t>
            </a:r>
          </a:p>
          <a:p>
            <a:pPr algn="r">
              <a:lnSpc>
                <a:spcPct val="150000"/>
              </a:lnSpc>
            </a:pP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a:solidFill>
                  <a:srgbClr val="002060"/>
                </a:solidFill>
                <a:latin typeface="Tahoma" panose="020B0604030504040204" pitchFamily="34" charset="0"/>
                <a:ea typeface="Tahoma" panose="020B0604030504040204" pitchFamily="34" charset="0"/>
                <a:cs typeface="Tahoma" panose="020B0604030504040204" pitchFamily="34" charset="0"/>
              </a:rPr>
              <a:t>NGUYỄN THÁI VẬN</a:t>
            </a:r>
          </a:p>
        </p:txBody>
      </p:sp>
    </p:spTree>
    <p:extLst>
      <p:ext uri="{BB962C8B-B14F-4D97-AF65-F5344CB8AC3E}">
        <p14:creationId xmlns:p14="http://schemas.microsoft.com/office/powerpoint/2010/main" val="1727573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Horizontal)">
                                      <p:cBhvr>
                                        <p:cTn id="22" dur="500"/>
                                        <p:tgtEl>
                                          <p:spTgt spid="5"/>
                                        </p:tgtEl>
                                      </p:cBhvr>
                                    </p:animEffect>
                                  </p:childTnLst>
                                </p:cTn>
                              </p:par>
                              <p:par>
                                <p:cTn id="23" presetID="16" presetClass="entr" presetSubtype="4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out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4227C8E-B376-437C-846F-EF31A4208B93}"/>
              </a:ext>
            </a:extLst>
          </p:cNvPr>
          <p:cNvSpPr/>
          <p:nvPr/>
        </p:nvSpPr>
        <p:spPr>
          <a:xfrm>
            <a:off x="876300" y="230673"/>
            <a:ext cx="10801350" cy="6627327"/>
          </a:xfrm>
          <a:prstGeom prst="rect">
            <a:avLst/>
          </a:prstGeom>
          <a:solidFill>
            <a:schemeClr val="bg1">
              <a:alpha val="66000"/>
            </a:schemeClr>
          </a:solidFill>
        </p:spPr>
        <p:txBody>
          <a:bodyPr wrap="square">
            <a:spAutoFit/>
          </a:bodyPr>
          <a:lstStyle/>
          <a:p>
            <a:pPr algn="just">
              <a:lnSpc>
                <a:spcPct val="150000"/>
              </a:lnSpc>
            </a:pPr>
            <a:r>
              <a:rPr lang="vi-VN" sz="3600">
                <a:solidFill>
                  <a:srgbClr val="C00000"/>
                </a:solidFill>
                <a:latin typeface="Tahoma" panose="020B0604030504040204" pitchFamily="34" charset="0"/>
                <a:ea typeface="Tahoma" panose="020B0604030504040204" pitchFamily="34" charset="0"/>
                <a:cs typeface="Tahoma" panose="020B0604030504040204" pitchFamily="34" charset="0"/>
              </a:rPr>
              <a:t>2. Tìm chủ ngữ và vị ngữ trong mỗi câu vừa tìm được ở bài tập 1.</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a) Cha tôi làm cho tôi chiếc chổi cọ để quét nhà, quét sân. </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b) Mẹ đựng hạt giống cây móm lá cọ, treo lên gác bếp để gieo cấy mùa sau. </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c) Chị tôi đan nón lá cọ, lại biết đan cả mành cọ và làn cọ xuất khẩu.</a:t>
            </a:r>
          </a:p>
        </p:txBody>
      </p:sp>
      <p:cxnSp>
        <p:nvCxnSpPr>
          <p:cNvPr id="8" name="Straight Connector 7">
            <a:extLst>
              <a:ext uri="{FF2B5EF4-FFF2-40B4-BE49-F238E27FC236}">
                <a16:creationId xmlns:a16="http://schemas.microsoft.com/office/drawing/2014/main" xmlns="" id="{A8C7EC76-09A0-4953-A38F-66F502CA0907}"/>
              </a:ext>
            </a:extLst>
          </p:cNvPr>
          <p:cNvCxnSpPr/>
          <p:nvPr/>
        </p:nvCxnSpPr>
        <p:spPr>
          <a:xfrm flipH="1">
            <a:off x="3120571" y="2061029"/>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9B2EDBC2-3E11-4817-AA07-11D7EECAEB61}"/>
              </a:ext>
            </a:extLst>
          </p:cNvPr>
          <p:cNvCxnSpPr/>
          <p:nvPr/>
        </p:nvCxnSpPr>
        <p:spPr>
          <a:xfrm>
            <a:off x="1625600" y="2627086"/>
            <a:ext cx="1465943"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B2EBFC7-A973-4CF1-B18A-D5BA6E8DB344}"/>
              </a:ext>
            </a:extLst>
          </p:cNvPr>
          <p:cNvCxnSpPr>
            <a:cxnSpLocks/>
          </p:cNvCxnSpPr>
          <p:nvPr/>
        </p:nvCxnSpPr>
        <p:spPr>
          <a:xfrm>
            <a:off x="3309256" y="2641600"/>
            <a:ext cx="8128001"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3F5FA3B-026C-4F74-A10D-88F2EAEDDABA}"/>
              </a:ext>
            </a:extLst>
          </p:cNvPr>
          <p:cNvCxnSpPr>
            <a:cxnSpLocks/>
          </p:cNvCxnSpPr>
          <p:nvPr/>
        </p:nvCxnSpPr>
        <p:spPr>
          <a:xfrm flipV="1">
            <a:off x="1006929" y="3429000"/>
            <a:ext cx="177981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DDEB4A4-E394-4E98-9F65-8F6862EEB67D}"/>
              </a:ext>
            </a:extLst>
          </p:cNvPr>
          <p:cNvCxnSpPr/>
          <p:nvPr/>
        </p:nvCxnSpPr>
        <p:spPr>
          <a:xfrm flipH="1">
            <a:off x="2200167" y="3702958"/>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5843F3AC-BFA9-48A8-B9FB-21BEC7C741B7}"/>
              </a:ext>
            </a:extLst>
          </p:cNvPr>
          <p:cNvCxnSpPr/>
          <p:nvPr/>
        </p:nvCxnSpPr>
        <p:spPr>
          <a:xfrm>
            <a:off x="1467195" y="4318462"/>
            <a:ext cx="73152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FCCCA71-B2D7-4E98-B1D3-0138CDD9D8FD}"/>
              </a:ext>
            </a:extLst>
          </p:cNvPr>
          <p:cNvCxnSpPr>
            <a:cxnSpLocks/>
          </p:cNvCxnSpPr>
          <p:nvPr/>
        </p:nvCxnSpPr>
        <p:spPr>
          <a:xfrm>
            <a:off x="2358570" y="4301980"/>
            <a:ext cx="92354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6BDF421-6BA8-44DD-BEA7-CBD719D02DD6}"/>
              </a:ext>
            </a:extLst>
          </p:cNvPr>
          <p:cNvCxnSpPr>
            <a:cxnSpLocks/>
          </p:cNvCxnSpPr>
          <p:nvPr/>
        </p:nvCxnSpPr>
        <p:spPr>
          <a:xfrm>
            <a:off x="1006929" y="5123390"/>
            <a:ext cx="51206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7D8D1124-BDC5-4709-AE90-76A3EBE47A9A}"/>
              </a:ext>
            </a:extLst>
          </p:cNvPr>
          <p:cNvCxnSpPr/>
          <p:nvPr/>
        </p:nvCxnSpPr>
        <p:spPr>
          <a:xfrm flipH="1">
            <a:off x="2824843" y="5332342"/>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E77E55A-B66E-456D-964B-CEBEAA8FDBCF}"/>
              </a:ext>
            </a:extLst>
          </p:cNvPr>
          <p:cNvCxnSpPr/>
          <p:nvPr/>
        </p:nvCxnSpPr>
        <p:spPr>
          <a:xfrm>
            <a:off x="1531076" y="5918662"/>
            <a:ext cx="128016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D46B7D8-516D-4FA2-8B5E-01AEE95B6250}"/>
              </a:ext>
            </a:extLst>
          </p:cNvPr>
          <p:cNvCxnSpPr>
            <a:cxnSpLocks/>
          </p:cNvCxnSpPr>
          <p:nvPr/>
        </p:nvCxnSpPr>
        <p:spPr>
          <a:xfrm>
            <a:off x="3091543" y="5940742"/>
            <a:ext cx="841248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F5231BC4-4719-4EEC-85E2-33FF578D544E}"/>
              </a:ext>
            </a:extLst>
          </p:cNvPr>
          <p:cNvCxnSpPr>
            <a:cxnSpLocks/>
          </p:cNvCxnSpPr>
          <p:nvPr/>
        </p:nvCxnSpPr>
        <p:spPr>
          <a:xfrm>
            <a:off x="1003427" y="6762152"/>
            <a:ext cx="32918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8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par>
                                <p:cTn id="25" presetID="16" presetClass="entr" presetSubtype="37"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outVertical)">
                                      <p:cBhvr>
                                        <p:cTn id="44" dur="500"/>
                                        <p:tgtEl>
                                          <p:spTgt spid="18"/>
                                        </p:tgtEl>
                                      </p:cBhvr>
                                    </p:animEffect>
                                  </p:childTnLst>
                                </p:cTn>
                              </p:par>
                              <p:par>
                                <p:cTn id="45" presetID="16" presetClass="entr" presetSubtype="37"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out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out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outVertical)">
                                      <p:cBhvr>
                                        <p:cTn id="64" dur="500"/>
                                        <p:tgtEl>
                                          <p:spTgt spid="22"/>
                                        </p:tgtEl>
                                      </p:cBhvr>
                                    </p:animEffect>
                                  </p:childTnLst>
                                </p:cTn>
                              </p:par>
                              <p:par>
                                <p:cTn id="65" presetID="16" presetClass="entr" presetSubtype="37"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outVertical)">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621D539-07F1-44BC-8163-8654C92DA28D}"/>
              </a:ext>
            </a:extLst>
          </p:cNvPr>
          <p:cNvSpPr/>
          <p:nvPr/>
        </p:nvSpPr>
        <p:spPr>
          <a:xfrm>
            <a:off x="1099364" y="520259"/>
            <a:ext cx="10414860" cy="2682145"/>
          </a:xfrm>
          <a:prstGeom prst="rect">
            <a:avLst/>
          </a:prstGeom>
        </p:spPr>
        <p:txBody>
          <a:bodyPr wrap="square">
            <a:spAutoFit/>
          </a:bodyPr>
          <a:lstStyle/>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3. Viết một đoạn văn kể về các công việc trong một buổi sáng của em. Cho biết những câu nào trong đoạn văn là câu kể </a:t>
            </a:r>
          </a:p>
          <a:p>
            <a:pPr algn="just">
              <a:lnSpc>
                <a:spcPct val="150000"/>
              </a:lnSpc>
            </a:pPr>
            <a:r>
              <a:rPr lang="en-US" sz="32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endParaRPr lang="vi-VN" sz="280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xmlns="" id="{D20BD02E-9157-4C72-9D7E-5265C2E9C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46" y="2544192"/>
            <a:ext cx="3325048" cy="3325048"/>
          </a:xfrm>
          <a:prstGeom prst="rect">
            <a:avLst/>
          </a:prstGeom>
        </p:spPr>
      </p:pic>
      <p:pic>
        <p:nvPicPr>
          <p:cNvPr id="10" name="Picture 9">
            <a:extLst>
              <a:ext uri="{FF2B5EF4-FFF2-40B4-BE49-F238E27FC236}">
                <a16:creationId xmlns:a16="http://schemas.microsoft.com/office/drawing/2014/main" xmlns="" id="{ECD2F761-9CBB-4DB4-BBB9-9AC2F8590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7200" y="2844074"/>
            <a:ext cx="2535554" cy="2535554"/>
          </a:xfrm>
          <a:prstGeom prst="rect">
            <a:avLst/>
          </a:prstGeom>
        </p:spPr>
      </p:pic>
      <p:pic>
        <p:nvPicPr>
          <p:cNvPr id="12" name="Picture 11">
            <a:extLst>
              <a:ext uri="{FF2B5EF4-FFF2-40B4-BE49-F238E27FC236}">
                <a16:creationId xmlns:a16="http://schemas.microsoft.com/office/drawing/2014/main" xmlns="" id="{6AB1136B-5F7D-4909-95A5-7DA6B6332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1746" y="2583264"/>
            <a:ext cx="2852478" cy="2852478"/>
          </a:xfrm>
          <a:prstGeom prst="rect">
            <a:avLst/>
          </a:prstGeom>
        </p:spPr>
      </p:pic>
      <p:pic>
        <p:nvPicPr>
          <p:cNvPr id="14" name="Picture 13">
            <a:extLst>
              <a:ext uri="{FF2B5EF4-FFF2-40B4-BE49-F238E27FC236}">
                <a16:creationId xmlns:a16="http://schemas.microsoft.com/office/drawing/2014/main" xmlns="" id="{9491889E-B88D-48D1-8486-8F862E7091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9414" y="2352504"/>
            <a:ext cx="2925674" cy="2925674"/>
          </a:xfrm>
          <a:prstGeom prst="rect">
            <a:avLst/>
          </a:prstGeom>
        </p:spPr>
      </p:pic>
      <p:pic>
        <p:nvPicPr>
          <p:cNvPr id="16" name="Picture 15">
            <a:extLst>
              <a:ext uri="{FF2B5EF4-FFF2-40B4-BE49-F238E27FC236}">
                <a16:creationId xmlns:a16="http://schemas.microsoft.com/office/drawing/2014/main" xmlns="" id="{70918DAC-F6EE-4EAD-80EF-0EAD56D2F2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7054" y="2489978"/>
            <a:ext cx="3033486" cy="3033486"/>
          </a:xfrm>
          <a:prstGeom prst="rect">
            <a:avLst/>
          </a:prstGeom>
        </p:spPr>
      </p:pic>
    </p:spTree>
    <p:extLst>
      <p:ext uri="{BB962C8B-B14F-4D97-AF65-F5344CB8AC3E}">
        <p14:creationId xmlns:p14="http://schemas.microsoft.com/office/powerpoint/2010/main" val="29311797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Horizontal)">
                                      <p:cBhvr>
                                        <p:cTn id="15" dur="500"/>
                                        <p:tgtEl>
                                          <p:spTgt spid="16"/>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par>
                          <p:cTn id="20" fill="hold">
                            <p:stCondLst>
                              <p:cond delay="2000"/>
                            </p:stCondLst>
                            <p:childTnLst>
                              <p:par>
                                <p:cTn id="21" presetID="16" presetClass="entr" presetSubtype="2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Horizontal)">
                                      <p:cBhvr>
                                        <p:cTn id="23" dur="500"/>
                                        <p:tgtEl>
                                          <p:spTgt spid="1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621D539-07F1-44BC-8163-8654C92DA28D}"/>
              </a:ext>
            </a:extLst>
          </p:cNvPr>
          <p:cNvSpPr/>
          <p:nvPr/>
        </p:nvSpPr>
        <p:spPr>
          <a:xfrm>
            <a:off x="1099364" y="520259"/>
            <a:ext cx="10414860" cy="7206460"/>
          </a:xfrm>
          <a:prstGeom prst="rect">
            <a:avLst/>
          </a:prstGeom>
        </p:spPr>
        <p:txBody>
          <a:bodyPr wrap="square">
            <a:spAutoFit/>
          </a:bodyPr>
          <a:lstStyle/>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3. Viết một đoạn văn kể về các công việc trong một buổi sáng của em. Cho biết những câu nào trong đoạn văn là câu kể </a:t>
            </a:r>
          </a:p>
          <a:p>
            <a:pPr algn="just">
              <a:lnSpc>
                <a:spcPct val="150000"/>
              </a:lnSpc>
            </a:pPr>
            <a:r>
              <a:rPr lang="en-US" sz="32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endParaRPr lang="en-US" sz="2800" b="1">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Ví dụ:</a:t>
            </a:r>
          </a:p>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K</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hoảng năm giờ</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 thức dậy</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 Em bước ra sân tập mấy động tác thể dục. Sau đó, em đánh răng, rửa mặt.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Vừ</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a lúc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ấy, </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mẹ dọn bữa điểm tâm lên. Em cùng mọi người ngồi vào bàn ăn sáng.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Em chuẩn bị sách vở và mở máy vào học trực tuyến</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2800" i="1">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a:ln w="0"/>
                <a:solidFill>
                  <a:srgbClr val="FF00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Tất cả các câu trên đều là câu kể Ai làm gì?</a:t>
            </a:r>
            <a:endParaRPr lang="vi-VN"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vi-VN" sz="280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92471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Horizontal)">
                                      <p:cBhvr>
                                        <p:cTn id="7" dur="500"/>
                                        <p:tgtEl>
                                          <p:spTgt spid="2">
                                            <p:txEl>
                                              <p:pRg st="0" end="0"/>
                                            </p:txEl>
                                          </p:spTgt>
                                        </p:tgtEl>
                                      </p:cBhvr>
                                    </p:animEffect>
                                  </p:childTnLst>
                                </p:cTn>
                              </p:par>
                              <p:par>
                                <p:cTn id="8" presetID="16" presetClass="entr" presetSubtype="42"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out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16" presetClass="entr" presetSubtype="26"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arn(in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4B64355-5909-4D32-9F3D-C3917FF47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xmlns="" id="{FD0E1B76-5A68-4E8E-A161-5CCA068DE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xmlns="" id="{EBD2B1C9-5623-4BBE-BC5F-17970C23E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xmlns=""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xmlns="" id="{448752AF-045C-4798-88E1-71E9DFE3E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xmlns=""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xmlns=""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xmlns="" id="{EA04447E-4760-4B63-9C86-FBC1D088E4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xmlns="" id="{B602D3FE-964F-4D60-9908-988233A407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xmlns="" id="{532BF310-B346-43B9-854E-3B270C32DD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xmlns=""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xmlns=""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xmlns="" id="{13E1A4B8-4969-4E76-ACAD-B2D9E3D217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xmlns="" id="{1827F323-6160-4024-8F14-12AF49042E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xmlns="" id="{F7839372-62C3-4581-90D4-190CED9B02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xmlns=""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xmlns="" id="{C53AA811-2653-4D8E-824B-B136C94FB4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xmlns="" id="{0E55ADF7-7DFC-4D5C-ABCC-1A5989D3A7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7" name="Picture 26">
            <a:extLst>
              <a:ext uri="{FF2B5EF4-FFF2-40B4-BE49-F238E27FC236}">
                <a16:creationId xmlns:a16="http://schemas.microsoft.com/office/drawing/2014/main" xmlns="" id="{F7566744-3DF4-4BC8-8C3E-AB428989EE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9879" y="1280497"/>
            <a:ext cx="1166559" cy="1166559"/>
          </a:xfrm>
          <a:prstGeom prst="rect">
            <a:avLst/>
          </a:prstGeom>
        </p:spPr>
      </p:pic>
    </p:spTree>
    <p:extLst>
      <p:ext uri="{BB962C8B-B14F-4D97-AF65-F5344CB8AC3E}">
        <p14:creationId xmlns:p14="http://schemas.microsoft.com/office/powerpoint/2010/main" val="310434867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FD0E1B76-5A68-4E8E-A161-5CCA068DE3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80" y="7169652"/>
            <a:ext cx="3918006" cy="3860092"/>
          </a:xfrm>
          <a:prstGeom prst="rect">
            <a:avLst/>
          </a:prstGeom>
        </p:spPr>
      </p:pic>
      <p:pic>
        <p:nvPicPr>
          <p:cNvPr id="3" name="图片 32">
            <a:extLst>
              <a:ext uri="{FF2B5EF4-FFF2-40B4-BE49-F238E27FC236}">
                <a16:creationId xmlns:a16="http://schemas.microsoft.com/office/drawing/2014/main" xmlns="" id="{EBD2B1C9-5623-4BBE-BC5F-17970C23E4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58" r="32395"/>
          <a:stretch/>
        </p:blipFill>
        <p:spPr>
          <a:xfrm rot="2039435">
            <a:off x="2188692" y="7621697"/>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xmlns="" id="{6ADF6D19-ECC1-4851-878D-BC25484EE683}"/>
              </a:ext>
            </a:extLst>
          </p:cNvPr>
          <p:cNvSpPr txBox="1"/>
          <p:nvPr/>
        </p:nvSpPr>
        <p:spPr>
          <a:xfrm>
            <a:off x="1300668" y="8952338"/>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xmlns="" id="{448752AF-045C-4798-88E1-71E9DFE3EA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7803" y="-2856595"/>
            <a:ext cx="4400700" cy="4335652"/>
          </a:xfrm>
          <a:prstGeom prst="rect">
            <a:avLst/>
          </a:prstGeom>
        </p:spPr>
      </p:pic>
      <p:sp>
        <p:nvSpPr>
          <p:cNvPr id="12" name="文本框 33">
            <a:extLst>
              <a:ext uri="{FF2B5EF4-FFF2-40B4-BE49-F238E27FC236}">
                <a16:creationId xmlns:a16="http://schemas.microsoft.com/office/drawing/2014/main" xmlns="" id="{7B9CCF1C-13C8-413A-8C93-72DBF900B8D2}"/>
              </a:ext>
            </a:extLst>
          </p:cNvPr>
          <p:cNvSpPr txBox="1"/>
          <p:nvPr/>
        </p:nvSpPr>
        <p:spPr>
          <a:xfrm>
            <a:off x="13857803" y="-481770"/>
            <a:ext cx="4601716"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xmlns="" id="{EC10573D-5C7C-40EC-9269-C430E65D3744}"/>
              </a:ext>
            </a:extLst>
          </p:cNvPr>
          <p:cNvGrpSpPr/>
          <p:nvPr/>
        </p:nvGrpSpPr>
        <p:grpSpPr>
          <a:xfrm rot="19969181">
            <a:off x="14895868" y="-1846186"/>
            <a:ext cx="1743539" cy="1212992"/>
            <a:chOff x="5079157" y="1849802"/>
            <a:chExt cx="1972679" cy="1372406"/>
          </a:xfrm>
        </p:grpSpPr>
        <p:pic>
          <p:nvPicPr>
            <p:cNvPr id="14" name="图片 32">
              <a:extLst>
                <a:ext uri="{FF2B5EF4-FFF2-40B4-BE49-F238E27FC236}">
                  <a16:creationId xmlns:a16="http://schemas.microsoft.com/office/drawing/2014/main" xmlns="" id="{EA04447E-4760-4B63-9C86-FBC1D088E4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xmlns="" id="{B602D3FE-964F-4D60-9908-988233A407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xmlns="" id="{532BF310-B346-43B9-854E-3B270C32DD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8227" y="2572789"/>
            <a:ext cx="2262886" cy="2229438"/>
          </a:xfrm>
          <a:prstGeom prst="rect">
            <a:avLst/>
          </a:prstGeom>
        </p:spPr>
      </p:pic>
      <p:sp>
        <p:nvSpPr>
          <p:cNvPr id="17" name="文本框 33">
            <a:extLst>
              <a:ext uri="{FF2B5EF4-FFF2-40B4-BE49-F238E27FC236}">
                <a16:creationId xmlns:a16="http://schemas.microsoft.com/office/drawing/2014/main" xmlns="" id="{DA22450D-7B09-4711-8919-2B1D3D9605D0}"/>
              </a:ext>
            </a:extLst>
          </p:cNvPr>
          <p:cNvSpPr txBox="1"/>
          <p:nvPr/>
        </p:nvSpPr>
        <p:spPr>
          <a:xfrm>
            <a:off x="-3779691" y="3493140"/>
            <a:ext cx="2366253" cy="1077218"/>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xmlns="" id="{ADEEE7F4-5F36-4421-A1BB-8DA29749A3EF}"/>
              </a:ext>
            </a:extLst>
          </p:cNvPr>
          <p:cNvGrpSpPr/>
          <p:nvPr/>
        </p:nvGrpSpPr>
        <p:grpSpPr>
          <a:xfrm rot="20498291">
            <a:off x="-3027623" y="2869406"/>
            <a:ext cx="862115" cy="623734"/>
            <a:chOff x="5079157" y="1849802"/>
            <a:chExt cx="1896917" cy="1372406"/>
          </a:xfrm>
        </p:grpSpPr>
        <p:pic>
          <p:nvPicPr>
            <p:cNvPr id="19" name="图片 32">
              <a:extLst>
                <a:ext uri="{FF2B5EF4-FFF2-40B4-BE49-F238E27FC236}">
                  <a16:creationId xmlns:a16="http://schemas.microsoft.com/office/drawing/2014/main" xmlns="" id="{13E1A4B8-4969-4E76-ACAD-B2D9E3D2176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xmlns="" id="{1827F323-6160-4024-8F14-12AF49042E1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xmlns="" id="{F7839372-62C3-4581-90D4-190CED9B02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482" y="2306051"/>
            <a:ext cx="4173357" cy="4111670"/>
          </a:xfrm>
          <a:prstGeom prst="rect">
            <a:avLst/>
          </a:prstGeom>
        </p:spPr>
      </p:pic>
      <p:sp>
        <p:nvSpPr>
          <p:cNvPr id="22" name="文本框 33">
            <a:extLst>
              <a:ext uri="{FF2B5EF4-FFF2-40B4-BE49-F238E27FC236}">
                <a16:creationId xmlns:a16="http://schemas.microsoft.com/office/drawing/2014/main" xmlns="" id="{FA96214A-014D-46AD-9B7C-96F1B5AFE20A}"/>
              </a:ext>
            </a:extLst>
          </p:cNvPr>
          <p:cNvSpPr txBox="1"/>
          <p:nvPr/>
        </p:nvSpPr>
        <p:spPr>
          <a:xfrm>
            <a:off x="-464790" y="3854054"/>
            <a:ext cx="5633900" cy="1015663"/>
          </a:xfrm>
          <a:prstGeom prst="rect">
            <a:avLst/>
          </a:prstGeom>
          <a:noFill/>
        </p:spPr>
        <p:txBody>
          <a:bodyPr wrap="square" rtlCol="0">
            <a:spAutoFit/>
          </a:bodyPr>
          <a:lstStyle/>
          <a:p>
            <a:pPr algn="ctr"/>
            <a:r>
              <a:rPr lang="en-US" altLang="zh-CN" sz="6000" b="1">
                <a:solidFill>
                  <a:srgbClr val="0F1D38"/>
                </a:solidFill>
                <a:latin typeface="UTM Ambrose" panose="02040603050506020204" pitchFamily="18" charset="0"/>
                <a:ea typeface="Microsoft YaHei UI" panose="020B0503020204020204" pitchFamily="34" charset="-122"/>
              </a:rPr>
              <a:t>DẶN DÒ</a:t>
            </a:r>
            <a:endParaRPr lang="zh-CN" altLang="en-US" sz="6000" b="1" dirty="0">
              <a:solidFill>
                <a:srgbClr val="0F1D38"/>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xmlns="" id="{C53AA811-2653-4D8E-824B-B136C94FB4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561056">
            <a:off x="13981600" y="2516264"/>
            <a:ext cx="783667" cy="261222"/>
          </a:xfrm>
          <a:prstGeom prst="rect">
            <a:avLst/>
          </a:prstGeom>
        </p:spPr>
      </p:pic>
      <p:sp>
        <p:nvSpPr>
          <p:cNvPr id="24" name="Rectangle: Rounded Corners 23">
            <a:extLst>
              <a:ext uri="{FF2B5EF4-FFF2-40B4-BE49-F238E27FC236}">
                <a16:creationId xmlns:a16="http://schemas.microsoft.com/office/drawing/2014/main" xmlns="" id="{5DAB82A7-ECDA-4C6B-9235-39E7D11EFF17}"/>
              </a:ext>
            </a:extLst>
          </p:cNvPr>
          <p:cNvSpPr/>
          <p:nvPr/>
        </p:nvSpPr>
        <p:spPr>
          <a:xfrm>
            <a:off x="4376795" y="1770478"/>
            <a:ext cx="6752736" cy="3749253"/>
          </a:xfrm>
          <a:prstGeom prst="roundRect">
            <a:avLst/>
          </a:prstGeom>
          <a:solidFill>
            <a:schemeClr val="bg1"/>
          </a:solidFill>
        </p:spPr>
        <p:txBody>
          <a:bodyPr wrap="square">
            <a:spAutoFit/>
          </a:bodyPr>
          <a:lstStyle/>
          <a:p>
            <a:pPr marL="571500" indent="-571500">
              <a:lnSpc>
                <a:spcPct val="150000"/>
              </a:lnSpc>
              <a:buFont typeface="Wingdings" panose="05000000000000000000" pitchFamily="2" charset="2"/>
              <a:buChar char="q"/>
            </a:pPr>
            <a:r>
              <a:rPr lang="en-US" sz="3600">
                <a:solidFill>
                  <a:srgbClr val="C00000"/>
                </a:solidFill>
                <a:latin typeface="UTM Ambrose" panose="02040603050506020204" pitchFamily="18" charset="0"/>
                <a:ea typeface="Tahoma" panose="020B0604030504040204" pitchFamily="34" charset="0"/>
                <a:cs typeface="Tahoma" panose="020B0604030504040204" pitchFamily="34" charset="0"/>
              </a:rPr>
              <a:t>xem lại bài, viết đoạn văn khác có sử dụng câu kể </a:t>
            </a:r>
            <a:r>
              <a:rPr lang="en-US" sz="4000">
                <a:solidFill>
                  <a:schemeClr val="accent6">
                    <a:lumMod val="50000"/>
                  </a:schemeClr>
                </a:solidFill>
                <a:latin typeface="UTM Ambrose" panose="02040603050506020204" pitchFamily="18" charset="0"/>
                <a:ea typeface="Tahoma" panose="020B0604030504040204" pitchFamily="34" charset="0"/>
                <a:cs typeface="Tahoma" panose="020B0604030504040204" pitchFamily="34" charset="0"/>
              </a:rPr>
              <a:t>ai làm gì?</a:t>
            </a:r>
            <a:endParaRPr lang="en-US" sz="3600">
              <a:solidFill>
                <a:schemeClr val="accent6">
                  <a:lumMod val="50000"/>
                </a:schemeClr>
              </a:solidFill>
              <a:latin typeface="UTM Ambrose" panose="02040603050506020204" pitchFamily="18" charset="0"/>
              <a:ea typeface="Tahoma" panose="020B0604030504040204" pitchFamily="34" charset="0"/>
              <a:cs typeface="Tahoma" panose="020B0604030504040204" pitchFamily="34" charset="0"/>
            </a:endParaRPr>
          </a:p>
          <a:p>
            <a:pPr marL="571500" indent="-571500">
              <a:lnSpc>
                <a:spcPct val="150000"/>
              </a:lnSpc>
              <a:buFont typeface="Wingdings" panose="05000000000000000000" pitchFamily="2" charset="2"/>
              <a:buChar char="q"/>
            </a:pPr>
            <a:r>
              <a:rPr lang="en-US" sz="3600">
                <a:solidFill>
                  <a:srgbClr val="C00000"/>
                </a:solidFill>
                <a:latin typeface="UTM Ambrose" panose="02040603050506020204" pitchFamily="18" charset="0"/>
                <a:ea typeface="Tahoma" panose="020B0604030504040204" pitchFamily="34" charset="0"/>
                <a:cs typeface="Tahoma" panose="020B0604030504040204" pitchFamily="34" charset="0"/>
              </a:rPr>
              <a:t>chuẩn bị bài sau.</a:t>
            </a:r>
          </a:p>
        </p:txBody>
      </p:sp>
    </p:spTree>
    <p:extLst>
      <p:ext uri="{BB962C8B-B14F-4D97-AF65-F5344CB8AC3E}">
        <p14:creationId xmlns:p14="http://schemas.microsoft.com/office/powerpoint/2010/main" val="1791558088"/>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xmlns="" id="{B97D4936-71B9-45C9-8B54-D3EBC6A131E8}"/>
              </a:ext>
            </a:extLst>
          </p:cNvPr>
          <p:cNvSpPr txBox="1"/>
          <p:nvPr/>
        </p:nvSpPr>
        <p:spPr>
          <a:xfrm>
            <a:off x="3492759" y="2064414"/>
            <a:ext cx="5206480" cy="1015663"/>
          </a:xfrm>
          <a:prstGeom prst="rect">
            <a:avLst/>
          </a:prstGeom>
          <a:noFill/>
        </p:spPr>
        <p:txBody>
          <a:bodyPr wrap="square" rtlCol="0">
            <a:spAutoFit/>
          </a:bodyPr>
          <a:lstStyle/>
          <a:p>
            <a:pPr algn="ctr"/>
            <a:r>
              <a:rPr lang="en-US" altLang="zh-CN" sz="6000" b="1">
                <a:solidFill>
                  <a:srgbClr val="0F1D38"/>
                </a:solidFill>
                <a:latin typeface="UTM Ambrose" panose="02040603050506020204" pitchFamily="18" charset="0"/>
                <a:ea typeface="Microsoft YaHei UI" panose="020B0503020204020204" pitchFamily="34" charset="-122"/>
              </a:rPr>
              <a:t>TẠM BIỆT</a:t>
            </a:r>
            <a:endParaRPr lang="en-US" altLang="zh-CN" sz="6000" b="1" dirty="0">
              <a:solidFill>
                <a:srgbClr val="0F1D38"/>
              </a:solidFill>
              <a:latin typeface="UTM Ambrose" panose="02040603050506020204" pitchFamily="18" charset="0"/>
              <a:ea typeface="Microsoft YaHei UI" panose="020B0503020204020204" pitchFamily="34" charset="-122"/>
            </a:endParaRPr>
          </a:p>
        </p:txBody>
      </p:sp>
      <p:pic>
        <p:nvPicPr>
          <p:cNvPr id="14" name="图片 13">
            <a:extLst>
              <a:ext uri="{FF2B5EF4-FFF2-40B4-BE49-F238E27FC236}">
                <a16:creationId xmlns:a16="http://schemas.microsoft.com/office/drawing/2014/main" xmlns=""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88" y="44529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365811" y="3080077"/>
            <a:ext cx="3460377" cy="1310959"/>
          </a:xfrm>
          <a:prstGeom prst="rect">
            <a:avLst/>
          </a:prstGeom>
        </p:spPr>
      </p:pic>
    </p:spTree>
    <p:extLst>
      <p:ext uri="{BB962C8B-B14F-4D97-AF65-F5344CB8AC3E}">
        <p14:creationId xmlns:p14="http://schemas.microsoft.com/office/powerpoint/2010/main" val="288835620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4B64355-5909-4D32-9F3D-C3917FF47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xmlns="" id="{FD0E1B76-5A68-4E8E-A161-5CCA068DE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xmlns="" id="{EBD2B1C9-5623-4BBE-BC5F-17970C23E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xmlns=""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xmlns="" id="{448752AF-045C-4798-88E1-71E9DFE3E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xmlns=""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xmlns=""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xmlns="" id="{EA04447E-4760-4B63-9C86-FBC1D088E4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xmlns="" id="{B602D3FE-964F-4D60-9908-988233A407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xmlns="" id="{532BF310-B346-43B9-854E-3B270C32DD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xmlns=""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xmlns=""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xmlns="" id="{13E1A4B8-4969-4E76-ACAD-B2D9E3D217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xmlns="" id="{1827F323-6160-4024-8F14-12AF49042E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xmlns="" id="{F7839372-62C3-4581-90D4-190CED9B02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xmlns=""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xmlns="" id="{C53AA811-2653-4D8E-824B-B136C94FB4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xmlns="" id="{0E55ADF7-7DFC-4D5C-ABCC-1A5989D3A7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spTree>
    <p:extLst>
      <p:ext uri="{BB962C8B-B14F-4D97-AF65-F5344CB8AC3E}">
        <p14:creationId xmlns:p14="http://schemas.microsoft.com/office/powerpoint/2010/main" val="2971611185"/>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64F2E1-E022-4AF5-9ADA-6BF43BDFEF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6658" y="-512146"/>
            <a:ext cx="5139680" cy="5139680"/>
          </a:xfrm>
          <a:prstGeom prst="rect">
            <a:avLst/>
          </a:prstGeom>
        </p:spPr>
      </p:pic>
      <p:pic>
        <p:nvPicPr>
          <p:cNvPr id="3" name="图片 2">
            <a:extLst>
              <a:ext uri="{FF2B5EF4-FFF2-40B4-BE49-F238E27FC236}">
                <a16:creationId xmlns:a16="http://schemas.microsoft.com/office/drawing/2014/main" xmlns="" id="{FF1D87F6-66B8-4BDF-A49A-765839132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1884" y="1021309"/>
            <a:ext cx="4979045" cy="4905449"/>
          </a:xfrm>
          <a:prstGeom prst="rect">
            <a:avLst/>
          </a:prstGeom>
        </p:spPr>
      </p:pic>
      <p:pic>
        <p:nvPicPr>
          <p:cNvPr id="33" name="图片 32">
            <a:extLst>
              <a:ext uri="{FF2B5EF4-FFF2-40B4-BE49-F238E27FC236}">
                <a16:creationId xmlns:a16="http://schemas.microsoft.com/office/drawing/2014/main" xmlns="" id="{6587E954-E8B8-4FFF-A46C-E8786AF9AB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58" r="32395"/>
          <a:stretch/>
        </p:blipFill>
        <p:spPr>
          <a:xfrm>
            <a:off x="5079157" y="1849802"/>
            <a:ext cx="1685200"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34" name="文本框 33">
            <a:extLst>
              <a:ext uri="{FF2B5EF4-FFF2-40B4-BE49-F238E27FC236}">
                <a16:creationId xmlns:a16="http://schemas.microsoft.com/office/drawing/2014/main" xmlns="" id="{740BFD9D-67C1-4CA7-9C21-9AACF821DE3B}"/>
              </a:ext>
            </a:extLst>
          </p:cNvPr>
          <p:cNvSpPr txBox="1"/>
          <p:nvPr/>
        </p:nvSpPr>
        <p:spPr>
          <a:xfrm>
            <a:off x="3418167" y="3829306"/>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36" name="图片 35">
            <a:extLst>
              <a:ext uri="{FF2B5EF4-FFF2-40B4-BE49-F238E27FC236}">
                <a16:creationId xmlns:a16="http://schemas.microsoft.com/office/drawing/2014/main" xmlns="" id="{B068D35C-15FA-4FC7-A651-BE85F7C4C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1433" y="3343423"/>
            <a:ext cx="783667" cy="261222"/>
          </a:xfrm>
          <a:prstGeom prst="rect">
            <a:avLst/>
          </a:prstGeom>
        </p:spPr>
      </p:pic>
      <p:pic>
        <p:nvPicPr>
          <p:cNvPr id="24" name="图片 2">
            <a:extLst>
              <a:ext uri="{FF2B5EF4-FFF2-40B4-BE49-F238E27FC236}">
                <a16:creationId xmlns:a16="http://schemas.microsoft.com/office/drawing/2014/main" xmlns="" id="{C98531EF-9ED1-4832-A1A0-B84378AB36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6939" y="6843384"/>
            <a:ext cx="3539456" cy="3487138"/>
          </a:xfrm>
          <a:prstGeom prst="rect">
            <a:avLst/>
          </a:prstGeom>
        </p:spPr>
      </p:pic>
      <p:sp>
        <p:nvSpPr>
          <p:cNvPr id="25" name="文本框 33">
            <a:extLst>
              <a:ext uri="{FF2B5EF4-FFF2-40B4-BE49-F238E27FC236}">
                <a16:creationId xmlns:a16="http://schemas.microsoft.com/office/drawing/2014/main" xmlns="" id="{692ECDA9-F064-4DEC-8E86-153935746C74}"/>
              </a:ext>
            </a:extLst>
          </p:cNvPr>
          <p:cNvSpPr txBox="1"/>
          <p:nvPr/>
        </p:nvSpPr>
        <p:spPr>
          <a:xfrm>
            <a:off x="9876939" y="8592005"/>
            <a:ext cx="3701132"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26" name="组合 4">
            <a:extLst>
              <a:ext uri="{FF2B5EF4-FFF2-40B4-BE49-F238E27FC236}">
                <a16:creationId xmlns:a16="http://schemas.microsoft.com/office/drawing/2014/main" xmlns="" id="{AE1ADCF3-8718-4646-8FF1-228CDF814717}"/>
              </a:ext>
            </a:extLst>
          </p:cNvPr>
          <p:cNvGrpSpPr/>
          <p:nvPr/>
        </p:nvGrpSpPr>
        <p:grpSpPr>
          <a:xfrm>
            <a:off x="10979763" y="7551363"/>
            <a:ext cx="1402318" cy="975602"/>
            <a:chOff x="5079157" y="1849802"/>
            <a:chExt cx="1972679" cy="1372406"/>
          </a:xfrm>
        </p:grpSpPr>
        <p:pic>
          <p:nvPicPr>
            <p:cNvPr id="27" name="图片 32">
              <a:extLst>
                <a:ext uri="{FF2B5EF4-FFF2-40B4-BE49-F238E27FC236}">
                  <a16:creationId xmlns:a16="http://schemas.microsoft.com/office/drawing/2014/main" xmlns="" id="{A9601708-B75E-4B74-89E8-78F4CDD5690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8" name="图片 10">
              <a:extLst>
                <a:ext uri="{FF2B5EF4-FFF2-40B4-BE49-F238E27FC236}">
                  <a16:creationId xmlns:a16="http://schemas.microsoft.com/office/drawing/2014/main" xmlns="" id="{0FF9EBB5-3E86-4306-997C-D99FF10B84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29" name="图片 2">
            <a:extLst>
              <a:ext uri="{FF2B5EF4-FFF2-40B4-BE49-F238E27FC236}">
                <a16:creationId xmlns:a16="http://schemas.microsoft.com/office/drawing/2014/main" xmlns="" id="{0C01629B-0249-494E-9C14-93E0D65BD1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80898">
            <a:off x="-4472822" y="-1407548"/>
            <a:ext cx="3539455" cy="3487138"/>
          </a:xfrm>
          <a:prstGeom prst="rect">
            <a:avLst/>
          </a:prstGeom>
        </p:spPr>
      </p:pic>
      <p:sp>
        <p:nvSpPr>
          <p:cNvPr id="30" name="文本框 33">
            <a:extLst>
              <a:ext uri="{FF2B5EF4-FFF2-40B4-BE49-F238E27FC236}">
                <a16:creationId xmlns:a16="http://schemas.microsoft.com/office/drawing/2014/main" xmlns="" id="{A33CB112-D9E2-4A91-973A-7CB17555C20E}"/>
              </a:ext>
            </a:extLst>
          </p:cNvPr>
          <p:cNvSpPr txBox="1"/>
          <p:nvPr/>
        </p:nvSpPr>
        <p:spPr>
          <a:xfrm>
            <a:off x="-4544285" y="559593"/>
            <a:ext cx="3701134" cy="584775"/>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31" name="组合 6">
            <a:extLst>
              <a:ext uri="{FF2B5EF4-FFF2-40B4-BE49-F238E27FC236}">
                <a16:creationId xmlns:a16="http://schemas.microsoft.com/office/drawing/2014/main" xmlns="" id="{8B8F41F8-5F71-4220-A375-B6F55E3E7C4F}"/>
              </a:ext>
            </a:extLst>
          </p:cNvPr>
          <p:cNvGrpSpPr/>
          <p:nvPr/>
        </p:nvGrpSpPr>
        <p:grpSpPr>
          <a:xfrm>
            <a:off x="-3389285" y="-818926"/>
            <a:ext cx="1348462" cy="975603"/>
            <a:chOff x="5079157" y="1849802"/>
            <a:chExt cx="1896917" cy="1372406"/>
          </a:xfrm>
        </p:grpSpPr>
        <p:pic>
          <p:nvPicPr>
            <p:cNvPr id="32" name="图片 32">
              <a:extLst>
                <a:ext uri="{FF2B5EF4-FFF2-40B4-BE49-F238E27FC236}">
                  <a16:creationId xmlns:a16="http://schemas.microsoft.com/office/drawing/2014/main" xmlns="" id="{0C1F2B2B-E26E-417E-A577-84BF69A678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37" name="图片 3">
              <a:extLst>
                <a:ext uri="{FF2B5EF4-FFF2-40B4-BE49-F238E27FC236}">
                  <a16:creationId xmlns:a16="http://schemas.microsoft.com/office/drawing/2014/main" xmlns="" id="{2BFDECD6-25A5-479B-9DDE-EB49AE81E95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38" name="图片 2">
            <a:extLst>
              <a:ext uri="{FF2B5EF4-FFF2-40B4-BE49-F238E27FC236}">
                <a16:creationId xmlns:a16="http://schemas.microsoft.com/office/drawing/2014/main" xmlns="" id="{F44ED592-D557-45EC-9A9F-E2E8745AA1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221094">
            <a:off x="13147825" y="0"/>
            <a:ext cx="3177412" cy="3130446"/>
          </a:xfrm>
          <a:prstGeom prst="rect">
            <a:avLst/>
          </a:prstGeom>
        </p:spPr>
      </p:pic>
      <p:sp>
        <p:nvSpPr>
          <p:cNvPr id="39" name="文本框 33">
            <a:extLst>
              <a:ext uri="{FF2B5EF4-FFF2-40B4-BE49-F238E27FC236}">
                <a16:creationId xmlns:a16="http://schemas.microsoft.com/office/drawing/2014/main" xmlns="" id="{62D3B136-C1B7-4406-9C6A-FF52B31E2117}"/>
              </a:ext>
            </a:extLst>
          </p:cNvPr>
          <p:cNvSpPr txBox="1"/>
          <p:nvPr/>
        </p:nvSpPr>
        <p:spPr>
          <a:xfrm rot="2221094">
            <a:off x="12885964" y="1180503"/>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6" name="Picture 5">
            <a:extLst>
              <a:ext uri="{FF2B5EF4-FFF2-40B4-BE49-F238E27FC236}">
                <a16:creationId xmlns:a16="http://schemas.microsoft.com/office/drawing/2014/main" xmlns="" id="{4245A3D6-8253-4691-8A48-5B3F3BF83C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6973" y="2138011"/>
            <a:ext cx="4979045" cy="4979045"/>
          </a:xfrm>
          <a:prstGeom prst="rect">
            <a:avLst/>
          </a:prstGeom>
        </p:spPr>
      </p:pic>
    </p:spTree>
    <p:extLst>
      <p:ext uri="{BB962C8B-B14F-4D97-AF65-F5344CB8AC3E}">
        <p14:creationId xmlns:p14="http://schemas.microsoft.com/office/powerpoint/2010/main" val="184210661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DFCAA1-AE86-44FE-889A-C84EBD32E2EA}"/>
              </a:ext>
            </a:extLst>
          </p:cNvPr>
          <p:cNvSpPr>
            <a:spLocks noGrp="1"/>
          </p:cNvSpPr>
          <p:nvPr>
            <p:ph type="title"/>
          </p:nvPr>
        </p:nvSpPr>
        <p:spPr>
          <a:xfrm>
            <a:off x="3962400" y="221909"/>
            <a:ext cx="4572000" cy="803578"/>
          </a:xfrm>
          <a:prstGeom prst="roundRect">
            <a:avLst/>
          </a:prstGeom>
          <a:solidFill>
            <a:schemeClr val="bg1"/>
          </a:solidFill>
          <a:ln>
            <a:noFill/>
          </a:ln>
          <a:scene3d>
            <a:camera prst="orthographicFront"/>
            <a:lightRig rig="threePt" dir="t"/>
          </a:scene3d>
          <a:sp3d>
            <a:bevelT w="165100" prst="coolSlant"/>
          </a:sp3d>
        </p:spPr>
        <p:txBody>
          <a:bodyPr/>
          <a:lstStyle/>
          <a:p>
            <a:r>
              <a:rPr lang="en-US">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Câu kể dùng để:</a:t>
            </a:r>
          </a:p>
        </p:txBody>
      </p:sp>
      <p:sp>
        <p:nvSpPr>
          <p:cNvPr id="3" name="Title 1">
            <a:extLst>
              <a:ext uri="{FF2B5EF4-FFF2-40B4-BE49-F238E27FC236}">
                <a16:creationId xmlns:a16="http://schemas.microsoft.com/office/drawing/2014/main" xmlns="" id="{458AD754-7A63-4648-87C7-DEE2A73FA70B}"/>
              </a:ext>
            </a:extLst>
          </p:cNvPr>
          <p:cNvSpPr txBox="1">
            <a:spLocks/>
          </p:cNvSpPr>
          <p:nvPr/>
        </p:nvSpPr>
        <p:spPr>
          <a:xfrm>
            <a:off x="962025" y="1340520"/>
            <a:ext cx="8029575" cy="947242"/>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Kể, tả, đề nghị ng</a:t>
            </a:r>
            <a:r>
              <a:rPr lang="vi-VN">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ư</a:t>
            </a:r>
            <a:r>
              <a:rPr lang="en-US">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ời khác</a:t>
            </a:r>
          </a:p>
        </p:txBody>
      </p:sp>
      <p:sp>
        <p:nvSpPr>
          <p:cNvPr id="4" name="Title 1">
            <a:extLst>
              <a:ext uri="{FF2B5EF4-FFF2-40B4-BE49-F238E27FC236}">
                <a16:creationId xmlns:a16="http://schemas.microsoft.com/office/drawing/2014/main" xmlns="" id="{F540D883-0D34-412B-A1CD-299F4522BD11}"/>
              </a:ext>
            </a:extLst>
          </p:cNvPr>
          <p:cNvSpPr txBox="1">
            <a:spLocks/>
          </p:cNvSpPr>
          <p:nvPr/>
        </p:nvSpPr>
        <p:spPr>
          <a:xfrm>
            <a:off x="962025" y="2745827"/>
            <a:ext cx="10887075" cy="885573"/>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Kể, tả, giới thiệu, nói lên ý kiến, tâm tư</a:t>
            </a:r>
          </a:p>
        </p:txBody>
      </p:sp>
      <p:sp>
        <p:nvSpPr>
          <p:cNvPr id="5" name="Title 1">
            <a:extLst>
              <a:ext uri="{FF2B5EF4-FFF2-40B4-BE49-F238E27FC236}">
                <a16:creationId xmlns:a16="http://schemas.microsoft.com/office/drawing/2014/main" xmlns="" id="{40CE9C54-E442-4BB0-9678-1B68650B6FF1}"/>
              </a:ext>
            </a:extLst>
          </p:cNvPr>
          <p:cNvSpPr txBox="1">
            <a:spLocks/>
          </p:cNvSpPr>
          <p:nvPr/>
        </p:nvSpPr>
        <p:spPr>
          <a:xfrm>
            <a:off x="962025" y="4089465"/>
            <a:ext cx="6924675" cy="843386"/>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Nói lên ý kiến, tâm tư</a:t>
            </a:r>
          </a:p>
        </p:txBody>
      </p:sp>
      <p:sp>
        <p:nvSpPr>
          <p:cNvPr id="6" name="Title 1">
            <a:extLst>
              <a:ext uri="{FF2B5EF4-FFF2-40B4-BE49-F238E27FC236}">
                <a16:creationId xmlns:a16="http://schemas.microsoft.com/office/drawing/2014/main" xmlns="" id="{431C7A91-E3F3-4DD8-8778-975F5A8A8219}"/>
              </a:ext>
            </a:extLst>
          </p:cNvPr>
          <p:cNvSpPr txBox="1">
            <a:spLocks/>
          </p:cNvSpPr>
          <p:nvPr/>
        </p:nvSpPr>
        <p:spPr>
          <a:xfrm>
            <a:off x="962025" y="5390916"/>
            <a:ext cx="9858375" cy="843386"/>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Tự hỏi mình hay hỏi điều chưa biết</a:t>
            </a:r>
          </a:p>
        </p:txBody>
      </p:sp>
      <p:pic>
        <p:nvPicPr>
          <p:cNvPr id="8" name="Picture 7">
            <a:extLst>
              <a:ext uri="{FF2B5EF4-FFF2-40B4-BE49-F238E27FC236}">
                <a16:creationId xmlns:a16="http://schemas.microsoft.com/office/drawing/2014/main" xmlns="" id="{7709F2CC-BB17-4879-B268-B7EF434EDB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798" y="5327715"/>
            <a:ext cx="1082389" cy="1082389"/>
          </a:xfrm>
          <a:prstGeom prst="rect">
            <a:avLst/>
          </a:prstGeom>
        </p:spPr>
      </p:pic>
      <p:pic>
        <p:nvPicPr>
          <p:cNvPr id="10" name="Picture 9">
            <a:extLst>
              <a:ext uri="{FF2B5EF4-FFF2-40B4-BE49-F238E27FC236}">
                <a16:creationId xmlns:a16="http://schemas.microsoft.com/office/drawing/2014/main" xmlns="" id="{2BF15183-0D3D-4C30-823F-806C26640C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128" y="3969963"/>
            <a:ext cx="1082389" cy="1082389"/>
          </a:xfrm>
          <a:prstGeom prst="rect">
            <a:avLst/>
          </a:prstGeom>
        </p:spPr>
      </p:pic>
      <p:pic>
        <p:nvPicPr>
          <p:cNvPr id="12" name="Picture 11">
            <a:extLst>
              <a:ext uri="{FF2B5EF4-FFF2-40B4-BE49-F238E27FC236}">
                <a16:creationId xmlns:a16="http://schemas.microsoft.com/office/drawing/2014/main" xmlns="" id="{40983215-795D-4B14-B7ED-8A60AD2081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129" y="2668513"/>
            <a:ext cx="1082389" cy="1082389"/>
          </a:xfrm>
          <a:prstGeom prst="rect">
            <a:avLst/>
          </a:prstGeom>
        </p:spPr>
      </p:pic>
      <p:pic>
        <p:nvPicPr>
          <p:cNvPr id="14" name="Picture 13">
            <a:extLst>
              <a:ext uri="{FF2B5EF4-FFF2-40B4-BE49-F238E27FC236}">
                <a16:creationId xmlns:a16="http://schemas.microsoft.com/office/drawing/2014/main" xmlns="" id="{24A8A40D-06E6-46F5-B924-9BA3436E96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799" y="1257126"/>
            <a:ext cx="1082389" cy="1082389"/>
          </a:xfrm>
          <a:prstGeom prst="rect">
            <a:avLst/>
          </a:prstGeom>
        </p:spPr>
      </p:pic>
      <p:sp>
        <p:nvSpPr>
          <p:cNvPr id="7" name="Rectangle 6">
            <a:extLst>
              <a:ext uri="{FF2B5EF4-FFF2-40B4-BE49-F238E27FC236}">
                <a16:creationId xmlns:a16="http://schemas.microsoft.com/office/drawing/2014/main" xmlns="" id="{70D88562-18B0-43C9-8BB6-825D190B849E}"/>
              </a:ext>
            </a:extLst>
          </p:cNvPr>
          <p:cNvSpPr/>
          <p:nvPr/>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743F46F1-E43D-4D97-BD6E-9015E696871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424362" y="3750902"/>
            <a:ext cx="3810000" cy="3810000"/>
          </a:xfrm>
          <a:prstGeom prst="rect">
            <a:avLst/>
          </a:prstGeom>
        </p:spPr>
      </p:pic>
    </p:spTree>
    <p:extLst>
      <p:ext uri="{BB962C8B-B14F-4D97-AF65-F5344CB8AC3E}">
        <p14:creationId xmlns:p14="http://schemas.microsoft.com/office/powerpoint/2010/main" val="3270521965"/>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6200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decel="62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decel="6200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pu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decel="6200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push.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3"/>
                                        </p:tgtEl>
                                        <p:attrNameLst>
                                          <p:attrName>ppt_w</p:attrName>
                                        </p:attrNameLst>
                                      </p:cBhvr>
                                      <p:tavLst>
                                        <p:tav tm="0">
                                          <p:val>
                                            <p:strVal val="ppt_w"/>
                                          </p:val>
                                        </p:tav>
                                        <p:tav tm="100000">
                                          <p:val>
                                            <p:fltVal val="0"/>
                                          </p:val>
                                        </p:tav>
                                      </p:tavLst>
                                    </p:anim>
                                    <p:anim calcmode="lin" valueType="num">
                                      <p:cBhvr>
                                        <p:cTn id="37" dur="500"/>
                                        <p:tgtEl>
                                          <p:spTgt spid="3"/>
                                        </p:tgtEl>
                                        <p:attrNameLst>
                                          <p:attrName>ppt_h</p:attrName>
                                        </p:attrNameLst>
                                      </p:cBhvr>
                                      <p:tavLst>
                                        <p:tav tm="0">
                                          <p:val>
                                            <p:strVal val="ppt_h"/>
                                          </p:val>
                                        </p:tav>
                                        <p:tav tm="100000">
                                          <p:val>
                                            <p:fltVal val="0"/>
                                          </p:val>
                                        </p:tav>
                                      </p:tavLst>
                                    </p:anim>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par>
                                <p:cTn id="40" presetID="53" presetClass="exit" presetSubtype="32" fill="hold" grpId="1" nodeType="with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6"/>
                                        </p:tgtEl>
                                        <p:attrNameLst>
                                          <p:attrName>ppt_w</p:attrName>
                                        </p:attrNameLst>
                                      </p:cBhvr>
                                      <p:tavLst>
                                        <p:tav tm="0">
                                          <p:val>
                                            <p:strVal val="ppt_w"/>
                                          </p:val>
                                        </p:tav>
                                        <p:tav tm="100000">
                                          <p:val>
                                            <p:fltVal val="0"/>
                                          </p:val>
                                        </p:tav>
                                      </p:tavLst>
                                    </p:anim>
                                    <p:anim calcmode="lin" valueType="num">
                                      <p:cBhvr>
                                        <p:cTn id="47" dur="500"/>
                                        <p:tgtEl>
                                          <p:spTgt spid="6"/>
                                        </p:tgtEl>
                                        <p:attrNameLst>
                                          <p:attrName>ppt_h</p:attrName>
                                        </p:attrNameLst>
                                      </p:cBhvr>
                                      <p:tavLst>
                                        <p:tav tm="0">
                                          <p:val>
                                            <p:strVal val="ppt_h"/>
                                          </p:val>
                                        </p:tav>
                                        <p:tav tm="100000">
                                          <p:val>
                                            <p:fltVal val="0"/>
                                          </p:val>
                                        </p:tav>
                                      </p:tavLst>
                                    </p:anim>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4"/>
                                        </p:tgtEl>
                                        <p:attrNameLst>
                                          <p:attrName>ppt_w</p:attrName>
                                        </p:attrNameLst>
                                      </p:cBhvr>
                                      <p:tavLst>
                                        <p:tav tm="0">
                                          <p:val>
                                            <p:strVal val="ppt_w"/>
                                          </p:val>
                                        </p:tav>
                                        <p:tav tm="100000">
                                          <p:val>
                                            <p:fltVal val="0"/>
                                          </p:val>
                                        </p:tav>
                                      </p:tavLst>
                                    </p:anim>
                                    <p:anim calcmode="lin" valueType="num">
                                      <p:cBhvr>
                                        <p:cTn id="52" dur="500"/>
                                        <p:tgtEl>
                                          <p:spTgt spid="14"/>
                                        </p:tgtEl>
                                        <p:attrNameLst>
                                          <p:attrName>ppt_h</p:attrName>
                                        </p:attrNameLst>
                                      </p:cBhvr>
                                      <p:tavLst>
                                        <p:tav tm="0">
                                          <p:val>
                                            <p:strVal val="ppt_h"/>
                                          </p:val>
                                        </p:tav>
                                        <p:tav tm="100000">
                                          <p:val>
                                            <p:fltVal val="0"/>
                                          </p:val>
                                        </p:tav>
                                      </p:tavLst>
                                    </p:anim>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10"/>
                                        </p:tgtEl>
                                        <p:attrNameLst>
                                          <p:attrName>ppt_w</p:attrName>
                                        </p:attrNameLst>
                                      </p:cBhvr>
                                      <p:tavLst>
                                        <p:tav tm="0">
                                          <p:val>
                                            <p:strVal val="ppt_w"/>
                                          </p:val>
                                        </p:tav>
                                        <p:tav tm="100000">
                                          <p:val>
                                            <p:fltVal val="0"/>
                                          </p:val>
                                        </p:tav>
                                      </p:tavLst>
                                    </p:anim>
                                    <p:anim calcmode="lin" valueType="num">
                                      <p:cBhvr>
                                        <p:cTn id="57" dur="500"/>
                                        <p:tgtEl>
                                          <p:spTgt spid="10"/>
                                        </p:tgtEl>
                                        <p:attrNameLst>
                                          <p:attrName>ppt_h</p:attrName>
                                        </p:attrNameLst>
                                      </p:cBhvr>
                                      <p:tavLst>
                                        <p:tav tm="0">
                                          <p:val>
                                            <p:strVal val="ppt_h"/>
                                          </p:val>
                                        </p:tav>
                                        <p:tav tm="100000">
                                          <p:val>
                                            <p:fltVal val="0"/>
                                          </p:val>
                                        </p:tav>
                                      </p:tavLst>
                                    </p:anim>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53" presetClass="exit" presetSubtype="32" fill="hold" nodeType="withEffect">
                                  <p:stCondLst>
                                    <p:cond delay="0"/>
                                  </p:stCondLst>
                                  <p:childTnLst>
                                    <p:anim calcmode="lin" valueType="num">
                                      <p:cBhvr>
                                        <p:cTn id="61" dur="500"/>
                                        <p:tgtEl>
                                          <p:spTgt spid="8"/>
                                        </p:tgtEl>
                                        <p:attrNameLst>
                                          <p:attrName>ppt_w</p:attrName>
                                        </p:attrNameLst>
                                      </p:cBhvr>
                                      <p:tavLst>
                                        <p:tav tm="0">
                                          <p:val>
                                            <p:strVal val="ppt_w"/>
                                          </p:val>
                                        </p:tav>
                                        <p:tav tm="100000">
                                          <p:val>
                                            <p:fltVal val="0"/>
                                          </p:val>
                                        </p:tav>
                                      </p:tavLst>
                                    </p:anim>
                                    <p:anim calcmode="lin" valueType="num">
                                      <p:cBhvr>
                                        <p:cTn id="62" dur="500"/>
                                        <p:tgtEl>
                                          <p:spTgt spid="8"/>
                                        </p:tgtEl>
                                        <p:attrNameLst>
                                          <p:attrName>ppt_h</p:attrName>
                                        </p:attrNameLst>
                                      </p:cBhvr>
                                      <p:tavLst>
                                        <p:tav tm="0">
                                          <p:val>
                                            <p:strVal val="ppt_h"/>
                                          </p:val>
                                        </p:tav>
                                        <p:tav tm="100000">
                                          <p:val>
                                            <p:fltVal val="0"/>
                                          </p:val>
                                        </p:tav>
                                      </p:tavLst>
                                    </p:anim>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Effect transition="in" filter="fade">
                                      <p:cBhvr>
                                        <p:cTn id="71" dur="1000"/>
                                        <p:tgtEl>
                                          <p:spTgt spid="13"/>
                                        </p:tgtEl>
                                      </p:cBhvr>
                                    </p:animEffect>
                                  </p:childTnLst>
                                </p:cTn>
                              </p:par>
                              <p:par>
                                <p:cTn id="72" presetID="64" presetClass="path" presetSubtype="0" accel="50000" decel="50000" fill="hold" nodeType="withEffect">
                                  <p:stCondLst>
                                    <p:cond delay="0"/>
                                  </p:stCondLst>
                                  <p:childTnLst>
                                    <p:animMotion origin="layout" path="M -6.25E-7 1.48148E-6 L 0.00586 -1.05278 " pathEditMode="relative" rAng="0" ptsTypes="AA">
                                      <p:cBhvr>
                                        <p:cTn id="73" dur="2500" fill="hold"/>
                                        <p:tgtEl>
                                          <p:spTgt spid="13"/>
                                        </p:tgtEl>
                                        <p:attrNameLst>
                                          <p:attrName>ppt_x</p:attrName>
                                          <p:attrName>ppt_y</p:attrName>
                                        </p:attrNameLst>
                                      </p:cBhvr>
                                      <p:rCtr x="286" y="-52639"/>
                                    </p:animMotion>
                                  </p:childTnLst>
                                </p:cTn>
                              </p:par>
                              <p:par>
                                <p:cTn id="74" presetID="9"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dissolve">
                                      <p:cBhvr>
                                        <p:cTn id="7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5" grpId="0" animBg="1"/>
      <p:bldP spid="5" grpId="1"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9000"/>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9D4B14F-1B5D-4C91-A71D-C953EF64F2EA}"/>
              </a:ext>
            </a:extLst>
          </p:cNvPr>
          <p:cNvGrpSpPr/>
          <p:nvPr/>
        </p:nvGrpSpPr>
        <p:grpSpPr>
          <a:xfrm>
            <a:off x="8483351" y="206127"/>
            <a:ext cx="3378698" cy="3378698"/>
            <a:chOff x="8483351" y="206127"/>
            <a:chExt cx="3378698" cy="3378698"/>
          </a:xfrm>
        </p:grpSpPr>
        <p:pic>
          <p:nvPicPr>
            <p:cNvPr id="5" name="Picture 4">
              <a:extLst>
                <a:ext uri="{FF2B5EF4-FFF2-40B4-BE49-F238E27FC236}">
                  <a16:creationId xmlns:a16="http://schemas.microsoft.com/office/drawing/2014/main" xmlns="" id="{DFFA8417-F4A1-4A44-BFA9-C6067F05D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3351" y="206127"/>
              <a:ext cx="3378698" cy="3378698"/>
            </a:xfrm>
            <a:prstGeom prst="rect">
              <a:avLst/>
            </a:prstGeom>
          </p:spPr>
        </p:pic>
        <p:sp>
          <p:nvSpPr>
            <p:cNvPr id="6" name="Oval 5">
              <a:extLst>
                <a:ext uri="{FF2B5EF4-FFF2-40B4-BE49-F238E27FC236}">
                  <a16:creationId xmlns:a16="http://schemas.microsoft.com/office/drawing/2014/main" xmlns="" id="{90167693-5F9C-46A2-8B47-2CF099B7FE9E}"/>
                </a:ext>
              </a:extLst>
            </p:cNvPr>
            <p:cNvSpPr/>
            <p:nvPr/>
          </p:nvSpPr>
          <p:spPr>
            <a:xfrm>
              <a:off x="9810750" y="806946"/>
              <a:ext cx="171450" cy="171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xmlns="" id="{21DFCAA1-AE86-44FE-889A-C84EBD32E2EA}"/>
              </a:ext>
            </a:extLst>
          </p:cNvPr>
          <p:cNvSpPr>
            <a:spLocks noGrp="1"/>
          </p:cNvSpPr>
          <p:nvPr>
            <p:ph type="title"/>
          </p:nvPr>
        </p:nvSpPr>
        <p:spPr>
          <a:xfrm>
            <a:off x="952500" y="523577"/>
            <a:ext cx="5943600" cy="909639"/>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p>
            <a:r>
              <a:rPr lang="en-US">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Cuối câu kể có dấu gì?</a:t>
            </a:r>
          </a:p>
        </p:txBody>
      </p:sp>
      <p:sp>
        <p:nvSpPr>
          <p:cNvPr id="3" name="Title 1">
            <a:extLst>
              <a:ext uri="{FF2B5EF4-FFF2-40B4-BE49-F238E27FC236}">
                <a16:creationId xmlns:a16="http://schemas.microsoft.com/office/drawing/2014/main" xmlns="" id="{458AD754-7A63-4648-87C7-DEE2A73FA70B}"/>
              </a:ext>
            </a:extLst>
          </p:cNvPr>
          <p:cNvSpPr txBox="1">
            <a:spLocks/>
          </p:cNvSpPr>
          <p:nvPr/>
        </p:nvSpPr>
        <p:spPr>
          <a:xfrm>
            <a:off x="2686050" y="1895476"/>
            <a:ext cx="6819900" cy="909639"/>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lvl1pPr>
              <a:lnSpc>
                <a:spcPct val="90000"/>
              </a:lnSpc>
              <a:spcBef>
                <a:spcPct val="0"/>
              </a:spcBef>
              <a:buNone/>
              <a:defRPr sz="44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rgbClr val="C00000"/>
                </a:solidFill>
              </a:rPr>
              <a:t>Cuối câu kể có dấu chấm.</a:t>
            </a:r>
          </a:p>
        </p:txBody>
      </p:sp>
      <p:sp>
        <p:nvSpPr>
          <p:cNvPr id="7" name="Title 1">
            <a:extLst>
              <a:ext uri="{FF2B5EF4-FFF2-40B4-BE49-F238E27FC236}">
                <a16:creationId xmlns:a16="http://schemas.microsoft.com/office/drawing/2014/main" xmlns="" id="{F2720C0E-8607-4CAF-B0AC-3F96998B9C31}"/>
              </a:ext>
            </a:extLst>
          </p:cNvPr>
          <p:cNvSpPr txBox="1">
            <a:spLocks/>
          </p:cNvSpPr>
          <p:nvPr/>
        </p:nvSpPr>
        <p:spPr>
          <a:xfrm>
            <a:off x="676275" y="3429001"/>
            <a:ext cx="10839450" cy="912814"/>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lvl1pPr>
              <a:lnSpc>
                <a:spcPct val="90000"/>
              </a:lnSpc>
              <a:spcBef>
                <a:spcPct val="0"/>
              </a:spcBef>
              <a:buNone/>
              <a:defRPr sz="44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Em hãy đặt 1 câu kể để tả cái cặp của em.</a:t>
            </a:r>
          </a:p>
        </p:txBody>
      </p:sp>
      <p:pic>
        <p:nvPicPr>
          <p:cNvPr id="8" name="Picture 7">
            <a:extLst>
              <a:ext uri="{FF2B5EF4-FFF2-40B4-BE49-F238E27FC236}">
                <a16:creationId xmlns:a16="http://schemas.microsoft.com/office/drawing/2014/main" xmlns="" id="{857B25D2-C817-4A5D-907B-F47A99F168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652" y="4360368"/>
            <a:ext cx="2869702" cy="2869702"/>
          </a:xfrm>
          <a:prstGeom prst="rect">
            <a:avLst/>
          </a:prstGeom>
        </p:spPr>
      </p:pic>
      <p:sp>
        <p:nvSpPr>
          <p:cNvPr id="12" name="Title 1">
            <a:extLst>
              <a:ext uri="{FF2B5EF4-FFF2-40B4-BE49-F238E27FC236}">
                <a16:creationId xmlns:a16="http://schemas.microsoft.com/office/drawing/2014/main" xmlns="" id="{1C7D9FF1-CEAD-4D02-8482-8C6755961FAB}"/>
              </a:ext>
            </a:extLst>
          </p:cNvPr>
          <p:cNvSpPr txBox="1">
            <a:spLocks/>
          </p:cNvSpPr>
          <p:nvPr/>
        </p:nvSpPr>
        <p:spPr>
          <a:xfrm>
            <a:off x="3033713" y="4920455"/>
            <a:ext cx="8534400" cy="1325563"/>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lnSpcReduction="10000"/>
          </a:bodyPr>
          <a:lstStyle>
            <a:defPPr>
              <a:defRPr lang="zh-CN"/>
            </a:defPPr>
            <a:lvl1pPr>
              <a:lnSpc>
                <a:spcPct val="90000"/>
              </a:lnSpc>
              <a:spcBef>
                <a:spcPct val="0"/>
              </a:spcBef>
              <a:buNone/>
              <a:defRPr sz="4400">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r>
              <a:rPr lang="en-US"/>
              <a:t>Chiếc cặp của em màu hồng, có rất nhiều ngăn, vô cùng tiện lợi.</a:t>
            </a:r>
          </a:p>
        </p:txBody>
      </p:sp>
      <p:sp>
        <p:nvSpPr>
          <p:cNvPr id="9" name="Rectangle 8">
            <a:extLst>
              <a:ext uri="{FF2B5EF4-FFF2-40B4-BE49-F238E27FC236}">
                <a16:creationId xmlns:a16="http://schemas.microsoft.com/office/drawing/2014/main" xmlns="" id="{569378CE-46ED-4280-8828-7931C42463F4}"/>
              </a:ext>
            </a:extLst>
          </p:cNvPr>
          <p:cNvSpPr/>
          <p:nvPr/>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0E2B766A-FED6-46BA-AA74-A0313586C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424362" y="3750902"/>
            <a:ext cx="3810000" cy="3810000"/>
          </a:xfrm>
          <a:prstGeom prst="rect">
            <a:avLst/>
          </a:prstGeom>
        </p:spPr>
      </p:pic>
    </p:spTree>
    <p:extLst>
      <p:ext uri="{BB962C8B-B14F-4D97-AF65-F5344CB8AC3E}">
        <p14:creationId xmlns:p14="http://schemas.microsoft.com/office/powerpoint/2010/main" val="3585609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 presetClass="entr" presetSubtype="8" decel="48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Effect transition="in" filter="fade">
                                      <p:cBhvr>
                                        <p:cTn id="43" dur="1000"/>
                                        <p:tgtEl>
                                          <p:spTgt spid="11"/>
                                        </p:tgtEl>
                                      </p:cBhvr>
                                    </p:animEffect>
                                  </p:childTnLst>
                                </p:cTn>
                              </p:par>
                              <p:par>
                                <p:cTn id="44" presetID="64" presetClass="path" presetSubtype="0" accel="50000" decel="50000" fill="hold" nodeType="withEffect">
                                  <p:stCondLst>
                                    <p:cond delay="0"/>
                                  </p:stCondLst>
                                  <p:childTnLst>
                                    <p:animMotion origin="layout" path="M -6.25E-7 1.48148E-6 L 0.00586 -1.05278 " pathEditMode="relative" rAng="0" ptsTypes="AA">
                                      <p:cBhvr>
                                        <p:cTn id="45" dur="2500" fill="hold"/>
                                        <p:tgtEl>
                                          <p:spTgt spid="11"/>
                                        </p:tgtEl>
                                        <p:attrNameLst>
                                          <p:attrName>ppt_x</p:attrName>
                                          <p:attrName>ppt_y</p:attrName>
                                        </p:attrNameLst>
                                      </p:cBhvr>
                                      <p:rCtr x="286" y="-52639"/>
                                    </p:animMotion>
                                  </p:childTnLst>
                                </p:cTn>
                              </p:par>
                              <p:par>
                                <p:cTn id="46" presetID="9"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xmlns=""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xmlns=""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xmlns=""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xmlns=""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xmlns=""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xmlns=""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xmlns="" id="{70752382-316D-47AF-9B04-2517303461D3}"/>
              </a:ext>
            </a:extLst>
          </p:cNvPr>
          <p:cNvSpPr/>
          <p:nvPr/>
        </p:nvSpPr>
        <p:spPr>
          <a:xfrm>
            <a:off x="2454482" y="1545525"/>
            <a:ext cx="2678556" cy="2678556"/>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xmlns=""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xmlns=""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xmlns=""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xmlns=""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xmlns=""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4600C9AB-19BB-4004-8E55-FAAB5D7553C9}"/>
              </a:ext>
            </a:extLst>
          </p:cNvPr>
          <p:cNvSpPr/>
          <p:nvPr/>
        </p:nvSpPr>
        <p:spPr>
          <a:xfrm>
            <a:off x="2199690" y="4442660"/>
            <a:ext cx="2445881" cy="2445881"/>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eith Kenniff - Rece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7158" y="-882315"/>
            <a:ext cx="609600" cy="609600"/>
          </a:xfrm>
          <a:prstGeom prst="rect">
            <a:avLst/>
          </a:prstGeom>
        </p:spPr>
      </p:pic>
      <p:sp>
        <p:nvSpPr>
          <p:cNvPr id="9" name="Oval 8">
            <a:extLst>
              <a:ext uri="{FF2B5EF4-FFF2-40B4-BE49-F238E27FC236}">
                <a16:creationId xmlns:a16="http://schemas.microsoft.com/office/drawing/2014/main" xmlns="" id="{E392B3DE-DB26-4CC6-AB22-97CC36F6C42E}"/>
              </a:ext>
            </a:extLst>
          </p:cNvPr>
          <p:cNvSpPr/>
          <p:nvPr/>
        </p:nvSpPr>
        <p:spPr>
          <a:xfrm>
            <a:off x="8764390" y="4214830"/>
            <a:ext cx="2487476" cy="248747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0B4476E0-6994-489A-AD43-56EE7B162C43}"/>
              </a:ext>
            </a:extLst>
          </p:cNvPr>
          <p:cNvSpPr/>
          <p:nvPr/>
        </p:nvSpPr>
        <p:spPr>
          <a:xfrm>
            <a:off x="8530526" y="824053"/>
            <a:ext cx="2002972" cy="2002972"/>
          </a:xfrm>
          <a:prstGeom prst="ellipse">
            <a:avLst/>
          </a:prstGeom>
          <a:blipFill>
            <a:blip r:embed="rId9"/>
            <a:srcRect/>
            <a:stretch>
              <a:fillRect t="-20731" b="-20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473E4A97-5343-4F8F-AABD-7330C9D7741C}"/>
              </a:ext>
            </a:extLst>
          </p:cNvPr>
          <p:cNvSpPr/>
          <p:nvPr/>
        </p:nvSpPr>
        <p:spPr>
          <a:xfrm>
            <a:off x="582745" y="311009"/>
            <a:ext cx="2825230" cy="2825230"/>
          </a:xfrm>
          <a:prstGeom prst="ellipse">
            <a:avLst/>
          </a:prstGeom>
          <a:blipFill>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209F269C-44F8-4DB3-A92E-E5A9BBA8BD01}"/>
              </a:ext>
            </a:extLst>
          </p:cNvPr>
          <p:cNvSpPr/>
          <p:nvPr/>
        </p:nvSpPr>
        <p:spPr>
          <a:xfrm flipH="1">
            <a:off x="6165333" y="4108848"/>
            <a:ext cx="2002972" cy="2002972"/>
          </a:xfrm>
          <a:prstGeom prst="ellipse">
            <a:avLst/>
          </a:prstGeom>
          <a:blipFill>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xmlns="" id="{A5F5D387-C9B1-457D-B976-2A0514EC3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834" y="1540200"/>
            <a:ext cx="5474682" cy="1115665"/>
          </a:xfrm>
          <a:prstGeom prst="rect">
            <a:avLst/>
          </a:prstGeom>
        </p:spPr>
      </p:pic>
      <p:pic>
        <p:nvPicPr>
          <p:cNvPr id="49" name="Picture 48">
            <a:extLst>
              <a:ext uri="{FF2B5EF4-FFF2-40B4-BE49-F238E27FC236}">
                <a16:creationId xmlns:a16="http://schemas.microsoft.com/office/drawing/2014/main" xmlns="" id="{EDEC1266-69D2-473F-B8C1-A8EA4C28A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708" y="2095515"/>
            <a:ext cx="5620999" cy="3023878"/>
          </a:xfrm>
          <a:prstGeom prst="rect">
            <a:avLst/>
          </a:prstGeom>
        </p:spPr>
      </p:pic>
    </p:spTree>
    <p:extLst>
      <p:ext uri="{BB962C8B-B14F-4D97-AF65-F5344CB8AC3E}">
        <p14:creationId xmlns:p14="http://schemas.microsoft.com/office/powerpoint/2010/main" val="23630886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50"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2000"/>
                                        <p:tgtEl>
                                          <p:spTgt spid="47"/>
                                        </p:tgtEl>
                                      </p:cBhvr>
                                    </p:animEffect>
                                    <p:anim calcmode="lin" valueType="num">
                                      <p:cBhvr>
                                        <p:cTn id="10" dur="2000" fill="hold"/>
                                        <p:tgtEl>
                                          <p:spTgt spid="47"/>
                                        </p:tgtEl>
                                        <p:attrNameLst>
                                          <p:attrName>ppt_w</p:attrName>
                                        </p:attrNameLst>
                                      </p:cBhvr>
                                      <p:tavLst>
                                        <p:tav tm="0" fmla="#ppt_w*sin(2.5*pi*$)">
                                          <p:val>
                                            <p:fltVal val="0"/>
                                          </p:val>
                                        </p:tav>
                                        <p:tav tm="100000">
                                          <p:val>
                                            <p:fltVal val="1"/>
                                          </p:val>
                                        </p:tav>
                                      </p:tavLst>
                                    </p:anim>
                                    <p:anim calcmode="lin" valueType="num">
                                      <p:cBhvr>
                                        <p:cTn id="11" dur="2000" fill="hold"/>
                                        <p:tgtEl>
                                          <p:spTgt spid="47"/>
                                        </p:tgtEl>
                                        <p:attrNameLst>
                                          <p:attrName>ppt_h</p:attrName>
                                        </p:attrNameLst>
                                      </p:cBhvr>
                                      <p:tavLst>
                                        <p:tav tm="0">
                                          <p:val>
                                            <p:strVal val="#ppt_h"/>
                                          </p:val>
                                        </p:tav>
                                        <p:tav tm="100000">
                                          <p:val>
                                            <p:strVal val="#ppt_h"/>
                                          </p:val>
                                        </p:tav>
                                      </p:tavLst>
                                    </p:anim>
                                  </p:childTnLst>
                                </p:cTn>
                              </p:par>
                              <p:par>
                                <p:cTn id="12" presetID="16" presetClass="entr" presetSubtype="21"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par>
                                <p:cTn id="15" presetID="16" presetClass="entr" presetSubtype="4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Horizontal)">
                                      <p:cBhvr>
                                        <p:cTn id="17" dur="500"/>
                                        <p:tgtEl>
                                          <p:spTgt spid="36"/>
                                        </p:tgtEl>
                                      </p:cBhvr>
                                    </p:animEffect>
                                  </p:childTnLst>
                                </p:cTn>
                              </p:par>
                              <p:par>
                                <p:cTn id="18" presetID="16" presetClass="entr" presetSubtype="4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Horizontal)">
                                      <p:cBhvr>
                                        <p:cTn id="20" dur="500"/>
                                        <p:tgtEl>
                                          <p:spTgt spid="43"/>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par>
                                <p:cTn id="24" presetID="16" presetClass="entr" presetSubtype="4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Horizontal)">
                                      <p:cBhvr>
                                        <p:cTn id="26" dur="500"/>
                                        <p:tgtEl>
                                          <p:spTgt spid="33"/>
                                        </p:tgtEl>
                                      </p:cBhvr>
                                    </p:animEffect>
                                  </p:childTnLst>
                                </p:cTn>
                              </p:par>
                              <p:par>
                                <p:cTn id="27" presetID="6" presetClass="emph" presetSubtype="0" repeatCount="2000" fill="hold" nodeType="withEffect">
                                  <p:stCondLst>
                                    <p:cond delay="0"/>
                                  </p:stCondLst>
                                  <p:childTnLst>
                                    <p:animScale>
                                      <p:cBhvr>
                                        <p:cTn id="28" dur="2000" fill="hold"/>
                                        <p:tgtEl>
                                          <p:spTgt spid="36"/>
                                        </p:tgtEl>
                                      </p:cBhvr>
                                      <p:by x="150000" y="150000"/>
                                    </p:animScale>
                                  </p:childTnLst>
                                </p:cTn>
                              </p:par>
                              <p:par>
                                <p:cTn id="29" presetID="6" presetClass="emph" presetSubtype="0" repeatCount="2000" fill="hold" nodeType="withEffect">
                                  <p:stCondLst>
                                    <p:cond delay="0"/>
                                  </p:stCondLst>
                                  <p:childTnLst>
                                    <p:animScale>
                                      <p:cBhvr>
                                        <p:cTn id="30" dur="2000" fill="hold"/>
                                        <p:tgtEl>
                                          <p:spTgt spid="43"/>
                                        </p:tgtEl>
                                      </p:cBhvr>
                                      <p:by x="150000" y="150000"/>
                                    </p:animScale>
                                  </p:childTnLst>
                                </p:cTn>
                              </p:par>
                              <p:par>
                                <p:cTn id="31" presetID="6" presetClass="emph" presetSubtype="0" repeatCount="2000" fill="hold" grpId="1" nodeType="withEffect">
                                  <p:stCondLst>
                                    <p:cond delay="0"/>
                                  </p:stCondLst>
                                  <p:childTnLst>
                                    <p:animScale>
                                      <p:cBhvr>
                                        <p:cTn id="32" dur="2000" fill="hold"/>
                                        <p:tgtEl>
                                          <p:spTgt spid="18"/>
                                        </p:tgtEl>
                                      </p:cBhvr>
                                      <p:by x="150000" y="150000"/>
                                    </p:animScale>
                                  </p:childTnLst>
                                </p:cTn>
                              </p:par>
                              <p:par>
                                <p:cTn id="33" presetID="6" presetClass="emph" presetSubtype="0" repeatCount="2000" fill="hold" nodeType="withEffect">
                                  <p:stCondLst>
                                    <p:cond delay="0"/>
                                  </p:stCondLst>
                                  <p:childTnLst>
                                    <p:animScale>
                                      <p:cBhvr>
                                        <p:cTn id="3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Lst>
  </p:timing>
  <p:extLst>
    <p:ext uri="{E180D4A7-C9FB-4DFB-919C-405C955672EB}">
      <p14:showEvtLst xmlns:p14="http://schemas.microsoft.com/office/powerpoint/2010/main">
        <p14:playEvt time="12"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4B64355-5909-4D32-9F3D-C3917FF47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xmlns="" id="{FD0E1B76-5A68-4E8E-A161-5CCA068DE3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xmlns="" id="{EBD2B1C9-5623-4BBE-BC5F-17970C23E4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xmlns=""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xmlns="" id="{448752AF-045C-4798-88E1-71E9DFE3EA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xmlns=""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xmlns=""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xmlns="" id="{EA04447E-4760-4B63-9C86-FBC1D088E4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xmlns="" id="{B602D3FE-964F-4D60-9908-988233A407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xmlns="" id="{532BF310-B346-43B9-854E-3B270C32DD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xmlns=""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xmlns=""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xmlns="" id="{13E1A4B8-4969-4E76-ACAD-B2D9E3D217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xmlns="" id="{1827F323-6160-4024-8F14-12AF49042E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xmlns="" id="{F7839372-62C3-4581-90D4-190CED9B02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xmlns=""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xmlns="" id="{C53AA811-2653-4D8E-824B-B136C94FB4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xmlns="" id="{0E55ADF7-7DFC-4D5C-ABCC-1A5989D3A73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6" name="Picture 25">
            <a:extLst>
              <a:ext uri="{FF2B5EF4-FFF2-40B4-BE49-F238E27FC236}">
                <a16:creationId xmlns:a16="http://schemas.microsoft.com/office/drawing/2014/main" xmlns="" id="{34B1603E-0C69-4C82-A3A7-7D4AB036DF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2012049" y="5372476"/>
            <a:ext cx="1510482" cy="1510482"/>
          </a:xfrm>
          <a:prstGeom prst="rect">
            <a:avLst/>
          </a:prstGeom>
        </p:spPr>
      </p:pic>
    </p:spTree>
    <p:extLst>
      <p:ext uri="{BB962C8B-B14F-4D97-AF65-F5344CB8AC3E}">
        <p14:creationId xmlns:p14="http://schemas.microsoft.com/office/powerpoint/2010/main" val="378258990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F1D87F6-66B8-4BDF-A49A-765839132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477" y="939763"/>
            <a:ext cx="4979045" cy="4905449"/>
          </a:xfrm>
          <a:prstGeom prst="rect">
            <a:avLst/>
          </a:prstGeom>
        </p:spPr>
      </p:pic>
      <p:sp>
        <p:nvSpPr>
          <p:cNvPr id="34" name="文本框 33">
            <a:extLst>
              <a:ext uri="{FF2B5EF4-FFF2-40B4-BE49-F238E27FC236}">
                <a16:creationId xmlns:a16="http://schemas.microsoft.com/office/drawing/2014/main" xmlns="" id="{740BFD9D-67C1-4CA7-9C21-9AACF821DE3B}"/>
              </a:ext>
            </a:extLst>
          </p:cNvPr>
          <p:cNvSpPr txBox="1"/>
          <p:nvPr/>
        </p:nvSpPr>
        <p:spPr>
          <a:xfrm>
            <a:off x="3492760" y="3695429"/>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KHÁM PHÁ</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36" name="图片 35">
            <a:extLst>
              <a:ext uri="{FF2B5EF4-FFF2-40B4-BE49-F238E27FC236}">
                <a16:creationId xmlns:a16="http://schemas.microsoft.com/office/drawing/2014/main" xmlns="" id="{B068D35C-15FA-4FC7-A651-BE85F7C4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433" y="3343423"/>
            <a:ext cx="783667" cy="261222"/>
          </a:xfrm>
          <a:prstGeom prst="rect">
            <a:avLst/>
          </a:prstGeom>
        </p:spPr>
      </p:pic>
      <p:grpSp>
        <p:nvGrpSpPr>
          <p:cNvPr id="5" name="组合 4">
            <a:extLst>
              <a:ext uri="{FF2B5EF4-FFF2-40B4-BE49-F238E27FC236}">
                <a16:creationId xmlns:a16="http://schemas.microsoft.com/office/drawing/2014/main" xmlns="" id="{6C8B6C4E-2D51-4E46-8D7E-03F8C48BA942}"/>
              </a:ext>
            </a:extLst>
          </p:cNvPr>
          <p:cNvGrpSpPr/>
          <p:nvPr/>
        </p:nvGrpSpPr>
        <p:grpSpPr>
          <a:xfrm>
            <a:off x="5079157" y="1849802"/>
            <a:ext cx="1972679" cy="1372406"/>
            <a:chOff x="5079157" y="1849802"/>
            <a:chExt cx="1972679" cy="1372406"/>
          </a:xfrm>
        </p:grpSpPr>
        <p:pic>
          <p:nvPicPr>
            <p:cNvPr id="33" name="图片 32">
              <a:extLst>
                <a:ext uri="{FF2B5EF4-FFF2-40B4-BE49-F238E27FC236}">
                  <a16:creationId xmlns:a16="http://schemas.microsoft.com/office/drawing/2014/main" xmlns="" id="{6587E954-E8B8-4FFF-A46C-E8786AF9AB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1" name="图片 10">
              <a:extLst>
                <a:ext uri="{FF2B5EF4-FFF2-40B4-BE49-F238E27FC236}">
                  <a16:creationId xmlns:a16="http://schemas.microsoft.com/office/drawing/2014/main" xmlns="" id="{0493DAE9-9C61-41D6-AD76-B25677A39B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9" name="图片 2">
            <a:extLst>
              <a:ext uri="{FF2B5EF4-FFF2-40B4-BE49-F238E27FC236}">
                <a16:creationId xmlns:a16="http://schemas.microsoft.com/office/drawing/2014/main" xmlns="" id="{C696860F-ADD4-44BE-ADED-EE65394DEC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4436" y="1292162"/>
            <a:ext cx="3918006" cy="3860092"/>
          </a:xfrm>
          <a:prstGeom prst="rect">
            <a:avLst/>
          </a:prstGeom>
        </p:spPr>
      </p:pic>
      <p:pic>
        <p:nvPicPr>
          <p:cNvPr id="10" name="图片 32">
            <a:extLst>
              <a:ext uri="{FF2B5EF4-FFF2-40B4-BE49-F238E27FC236}">
                <a16:creationId xmlns:a16="http://schemas.microsoft.com/office/drawing/2014/main" xmlns="" id="{D3BC6093-7FD0-4B6E-B892-2086B46BFC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58" r="32395"/>
          <a:stretch/>
        </p:blipFill>
        <p:spPr>
          <a:xfrm>
            <a:off x="-4228124" y="1744207"/>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12" name="文本框 33">
            <a:extLst>
              <a:ext uri="{FF2B5EF4-FFF2-40B4-BE49-F238E27FC236}">
                <a16:creationId xmlns:a16="http://schemas.microsoft.com/office/drawing/2014/main" xmlns="" id="{69CA73A1-7969-4F3B-A47B-56A8FEAE61D9}"/>
              </a:ext>
            </a:extLst>
          </p:cNvPr>
          <p:cNvSpPr txBox="1"/>
          <p:nvPr/>
        </p:nvSpPr>
        <p:spPr>
          <a:xfrm>
            <a:off x="-5116148" y="3074848"/>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3" name="图片 2">
            <a:extLst>
              <a:ext uri="{FF2B5EF4-FFF2-40B4-BE49-F238E27FC236}">
                <a16:creationId xmlns:a16="http://schemas.microsoft.com/office/drawing/2014/main" xmlns="" id="{A2DFA778-2E50-4297-ADDF-C8F799521D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60009">
            <a:off x="12782791" y="-682586"/>
            <a:ext cx="3539455" cy="3487138"/>
          </a:xfrm>
          <a:prstGeom prst="rect">
            <a:avLst/>
          </a:prstGeom>
        </p:spPr>
      </p:pic>
      <p:sp>
        <p:nvSpPr>
          <p:cNvPr id="14" name="文本框 33">
            <a:extLst>
              <a:ext uri="{FF2B5EF4-FFF2-40B4-BE49-F238E27FC236}">
                <a16:creationId xmlns:a16="http://schemas.microsoft.com/office/drawing/2014/main" xmlns="" id="{E49CA17E-CC84-4D4F-A02D-0F2602D0FE6B}"/>
              </a:ext>
            </a:extLst>
          </p:cNvPr>
          <p:cNvSpPr txBox="1"/>
          <p:nvPr/>
        </p:nvSpPr>
        <p:spPr>
          <a:xfrm rot="21060009">
            <a:off x="12711328" y="1284555"/>
            <a:ext cx="3701134" cy="584775"/>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15" name="组合 6">
            <a:extLst>
              <a:ext uri="{FF2B5EF4-FFF2-40B4-BE49-F238E27FC236}">
                <a16:creationId xmlns:a16="http://schemas.microsoft.com/office/drawing/2014/main" xmlns="" id="{1B602B71-B107-45F1-8C25-64B34236DF59}"/>
              </a:ext>
            </a:extLst>
          </p:cNvPr>
          <p:cNvGrpSpPr/>
          <p:nvPr/>
        </p:nvGrpSpPr>
        <p:grpSpPr>
          <a:xfrm rot="21060009">
            <a:off x="13866328" y="-93964"/>
            <a:ext cx="1348462" cy="975603"/>
            <a:chOff x="5079157" y="1849802"/>
            <a:chExt cx="1896917" cy="1372406"/>
          </a:xfrm>
        </p:grpSpPr>
        <p:pic>
          <p:nvPicPr>
            <p:cNvPr id="16" name="图片 32">
              <a:extLst>
                <a:ext uri="{FF2B5EF4-FFF2-40B4-BE49-F238E27FC236}">
                  <a16:creationId xmlns:a16="http://schemas.microsoft.com/office/drawing/2014/main" xmlns="" id="{AD143D60-5A2B-480C-AA6E-104F1442360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7" name="图片 3">
              <a:extLst>
                <a:ext uri="{FF2B5EF4-FFF2-40B4-BE49-F238E27FC236}">
                  <a16:creationId xmlns:a16="http://schemas.microsoft.com/office/drawing/2014/main" xmlns="" id="{56341C9A-28EE-42F3-A9EF-D50E7628132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18" name="图片 2">
            <a:extLst>
              <a:ext uri="{FF2B5EF4-FFF2-40B4-BE49-F238E27FC236}">
                <a16:creationId xmlns:a16="http://schemas.microsoft.com/office/drawing/2014/main" xmlns="" id="{09413F15-8ABF-4022-9DE7-BA31BE399A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396746">
            <a:off x="-2902042" y="-3177484"/>
            <a:ext cx="3177412" cy="3130446"/>
          </a:xfrm>
          <a:prstGeom prst="rect">
            <a:avLst/>
          </a:prstGeom>
        </p:spPr>
      </p:pic>
      <p:sp>
        <p:nvSpPr>
          <p:cNvPr id="19" name="文本框 33">
            <a:extLst>
              <a:ext uri="{FF2B5EF4-FFF2-40B4-BE49-F238E27FC236}">
                <a16:creationId xmlns:a16="http://schemas.microsoft.com/office/drawing/2014/main" xmlns="" id="{A14ADE66-35A5-4609-8BC9-7CB9B6AB45D7}"/>
              </a:ext>
            </a:extLst>
          </p:cNvPr>
          <p:cNvSpPr txBox="1"/>
          <p:nvPr/>
        </p:nvSpPr>
        <p:spPr>
          <a:xfrm rot="2396746">
            <a:off x="-3163903" y="-1996981"/>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4" name="Picture 3">
            <a:extLst>
              <a:ext uri="{FF2B5EF4-FFF2-40B4-BE49-F238E27FC236}">
                <a16:creationId xmlns:a16="http://schemas.microsoft.com/office/drawing/2014/main" xmlns="" id="{7E4A8F6A-BAD3-4EBA-87ED-D82B727F3C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469" y="1327697"/>
            <a:ext cx="5041402" cy="5041402"/>
          </a:xfrm>
          <a:prstGeom prst="rect">
            <a:avLst/>
          </a:prstGeom>
        </p:spPr>
      </p:pic>
    </p:spTree>
    <p:extLst>
      <p:ext uri="{BB962C8B-B14F-4D97-AF65-F5344CB8AC3E}">
        <p14:creationId xmlns:p14="http://schemas.microsoft.com/office/powerpoint/2010/main" val="2356378654"/>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86C693A-66A6-43F5-A7A6-87BC6C2A4DBE"/>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清新蓝年终汇报时尚风2018报告PPT模版 - 副本"/>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664</TotalTime>
  <Words>851</Words>
  <Application>Microsoft Office PowerPoint</Application>
  <PresentationFormat>Custom</PresentationFormat>
  <Paragraphs>150</Paragraphs>
  <Slides>29</Slides>
  <Notes>10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Tahoma</vt:lpstr>
      <vt:lpstr>等线 Light</vt:lpstr>
      <vt:lpstr>Microsoft YaHei UI</vt:lpstr>
      <vt:lpstr>等线</vt:lpstr>
      <vt:lpstr>Times New Roman</vt:lpstr>
      <vt:lpstr>UTM Ambrose</vt:lpstr>
      <vt:lpstr>Wingdings</vt:lpstr>
      <vt:lpstr>Calibri</vt:lpstr>
      <vt:lpstr>Office 主题​​</vt:lpstr>
      <vt:lpstr>PowerPoint Presentation</vt:lpstr>
      <vt:lpstr>PowerPoint Presentation</vt:lpstr>
      <vt:lpstr>PowerPoint Presentation</vt:lpstr>
      <vt:lpstr>PowerPoint Presentation</vt:lpstr>
      <vt:lpstr>Câu kể dùng để:</vt:lpstr>
      <vt:lpstr>Cuối câu kể có dấu gì?</vt:lpstr>
      <vt:lpstr>PowerPoint Presentation</vt:lpstr>
      <vt:lpstr>PowerPoint Presentation</vt:lpstr>
      <vt:lpstr>PowerPoint Presentation</vt:lpstr>
      <vt:lpstr>PowerPoint Presentation</vt:lpstr>
      <vt:lpstr>PowerPoint Presentation</vt:lpstr>
      <vt:lpstr>2. Tìm trong mỗi câu trên các từ ngữ:  a) Chỉ hoạt động.  b) Chỉ người hoặc vật hoạt động.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9Slide.vn</dc:subject>
  <dc:creator>Admin</dc:creator>
  <cp:keywords>Thy Tho</cp:keywords>
  <dc:description>9Slide.vn</dc:description>
  <cp:lastModifiedBy>Thuy</cp:lastModifiedBy>
  <cp:revision>125</cp:revision>
  <dcterms:created xsi:type="dcterms:W3CDTF">2017-12-04T13:07:05Z</dcterms:created>
  <dcterms:modified xsi:type="dcterms:W3CDTF">2021-12-28T05:57:47Z</dcterms:modified>
  <cp:category>9Slide.vn</cp:category>
  <cp:version>T030</cp:version>
</cp:coreProperties>
</file>