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59" r:id="rId4"/>
    <p:sldId id="260" r:id="rId5"/>
    <p:sldId id="281" r:id="rId6"/>
    <p:sldId id="264" r:id="rId7"/>
    <p:sldId id="261" r:id="rId8"/>
    <p:sldId id="258" r:id="rId9"/>
    <p:sldId id="282" r:id="rId10"/>
    <p:sldId id="283" r:id="rId11"/>
    <p:sldId id="262" r:id="rId12"/>
    <p:sldId id="284" r:id="rId13"/>
    <p:sldId id="265" r:id="rId14"/>
    <p:sldId id="285" r:id="rId15"/>
    <p:sldId id="268" r:id="rId16"/>
    <p:sldId id="267" r:id="rId17"/>
    <p:sldId id="271" r:id="rId18"/>
    <p:sldId id="269" r:id="rId19"/>
    <p:sldId id="270" r:id="rId20"/>
    <p:sldId id="276" r:id="rId21"/>
    <p:sldId id="272" r:id="rId22"/>
    <p:sldId id="263" r:id="rId23"/>
    <p:sldId id="275" r:id="rId24"/>
    <p:sldId id="279" r:id="rId25"/>
    <p:sldId id="286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#9Slide03 AmpleSoft" panose="02000000000000000000" pitchFamily="2" charset="0"/>
      <p:regular r:id="rId30"/>
    </p:embeddedFont>
    <p:embeddedFont>
      <p:font typeface="#9Slide03 Arima Madurai Black" panose="00000A00000000000000" pitchFamily="2" charset="0"/>
      <p:bold r:id="rId31"/>
    </p:embeddedFont>
    <p:embeddedFont>
      <p:font typeface="#9Slide03 Arima Madurai ExtraBo" panose="00000900000000000000" pitchFamily="2" charset="0"/>
      <p:bold r:id="rId32"/>
    </p:embeddedFont>
    <p:embeddedFont>
      <p:font typeface="#9Slide03 Comfortaa Light" panose="00000400000000000000" pitchFamily="2" charset="0"/>
      <p:regular r:id="rId33"/>
    </p:embeddedFont>
    <p:embeddedFont>
      <p:font typeface="#9Slide03 Jura Light" panose="00000400000000000000" pitchFamily="2" charset="0"/>
      <p:regular r:id="rId34"/>
    </p:embeddedFont>
    <p:embeddedFont>
      <p:font typeface="#9Slide03 Nanami Rounded Light" pitchFamily="2" charset="0"/>
      <p:regular r:id="rId35"/>
    </p:embeddedFont>
    <p:embeddedFont>
      <p:font typeface="#9Slide05 Angelline" pitchFamily="2" charset="0"/>
      <p:regular r:id="rId36"/>
    </p:embeddedFont>
    <p:embeddedFont>
      <p:font typeface="#9Slide05 IcielSanelma" pitchFamily="2" charset="0"/>
      <p:regular r:id="rId37"/>
    </p:embeddedFont>
    <p:embeddedFont>
      <p:font typeface="#9Slide07 Altus" pitchFamily="2" charset="0"/>
      <p:regular r:id="rId38"/>
    </p:embeddedFont>
    <p:embeddedFont>
      <p:font typeface="#9Slide07 HoneyCream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SVN-Newton" panose="02040603050506020204" pitchFamily="18" charset="0"/>
      <p:regular r:id="rId46"/>
    </p:embeddedFont>
    <p:embeddedFont>
      <p:font typeface="UTM Aquarelle" panose="02040603050506020204" pitchFamily="18" charset="0"/>
      <p:regular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  <p:embeddedFont>
      <p:font typeface="UTM Bitsumishi Pro" panose="02040603050506020204" pitchFamily="18" charset="0"/>
      <p:regular r:id="rId52"/>
    </p:embeddedFont>
    <p:embeddedFont>
      <p:font typeface="UTM Omni" panose="02040603050506020204" pitchFamily="18" charset="0"/>
      <p:regular r:id="rId53"/>
    </p:embeddedFont>
    <p:embeddedFont>
      <p:font typeface="VNI-Times" pitchFamily="2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E0A47-4D85-47B7-B718-E240A0272CFA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FB58A-8D3D-4561-B6FB-EFD0128B7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9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54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589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3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819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55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95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5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4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2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724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88452-5BB7-4C55-83C9-0589B77B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F4961-83D9-45DC-92C1-564D12B7E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6F1A2-5029-4431-8AC8-094E6BE0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29E0-A565-49D5-8D10-05D02D57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C62AA-77A3-4667-8C87-3B959D66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23376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C46A-956C-4F67-90E2-C568BAA0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BA5C-D4AD-4F9E-9E8B-E860FB51D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E15F2-0D9B-461D-A900-79B258B2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81306-46E1-480C-B68F-6D3F8343A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B1BD-D3B1-4C90-A05D-6F748EEC1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10673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79AA-85E9-4135-AA5A-7F3197E5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E570A-DD8C-4661-86BD-BA748E5E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B8D48-53A3-4BD6-B1ED-CBA8FF60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C773C-6587-445F-A540-90D10017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6A844-11D6-46F9-8E70-931073B51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1537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CB78-5ED9-41A9-BA27-CC7559AB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EFCC-C8DE-44CC-AB51-49F09A3CD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550E8-7D32-4035-88C1-53ECDFB58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186B4-5520-4EF9-8A43-FCA18E2C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587EB-9518-4230-A570-50834ED4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E46D4-9E73-4E05-B7E6-B3CDC6BC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642344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BAA7-9A9D-4C53-8499-BFBCA3A8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C125D-0EC6-406F-BFD8-EE51EE737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77F97-2D72-4C19-826A-09C4765B9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9AD74-BBF8-4D2D-B6FA-2BA06EE67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6D4ED2-269A-4F66-B29F-7B0AB7990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36D230-B05B-4CC9-9F07-B83296AA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7ED29-063F-4057-B15D-6FA74D5B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CDF862-49E5-4B66-9122-BB68A27D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54658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0DA45-542D-4D67-8275-52AF36A0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C942C-9E3F-4DE3-A1C5-46A21343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161CFD-7F3E-4E22-B610-207B21F6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D8225-AD27-4CD0-93E7-E7DE8E4D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11271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D01BF-44BA-4BBC-AEC0-FB7ED60C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1ECD9-5417-4333-AFAF-522B4F1EC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9489D-0D11-48EB-B5F8-2A8EC5A5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1925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19939-1256-4518-924C-E4702F64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3465E-E7B5-47C4-B370-D029FD2F3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6725E-E645-445A-94F9-A3263B21B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8A416-1E34-4D1C-B4ED-2B128BC72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C2CB-FE0E-4C4B-B53E-1770BEBC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05922-81F3-4712-AF03-8A985D4FD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219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82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7BC9-3B89-4054-8215-6277C6977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ECF6B-95D8-4417-B3CE-A1648AAE92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2CE4-467B-48CB-A7F9-6088FFE2F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811E3-2FA3-4B21-9DC3-3990EE2D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63DBB-0035-4BDB-B92A-C8395436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AB599-C457-4BE5-AB8F-FF551256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26642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DDB1-569B-41FA-81D1-43CD3129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78536-AA68-4962-81D2-35058F856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DE68E-23E8-4BD4-B460-44D68C1E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1DCB9-97CE-4D5E-BB9E-88C64EE25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F3FDC-5376-4674-BDE8-7ECD8C2E7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687476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F007E9-8ED1-4538-B7F9-6CAA41E1E3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5B239-87AF-434F-A537-67767813F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35DD4-9CFF-4997-982C-50D9C220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6D805-585E-4870-99D5-ACA00F2CD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59BAE-F135-478D-85DB-18DC4503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79263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6773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61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8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3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5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6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4933A2E2-F15C-42CE-A047-EF5B4B89E53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2022/4/11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1219170">
              <a:defRPr/>
            </a:pPr>
            <a:fld id="{FF4BE304-5B00-45CC-86CA-819C7745569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434812" y="0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A955BD-FCBA-4D2D-A45D-82DBC0B46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0D991-0AED-4B89-9739-921389822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96B35-AE58-4EB4-9974-FB49B88FC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449825A0-B27D-4B81-8108-9C06B79E9D8C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4/11/2022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FF9D-EB23-4F54-B33E-AF2D44BD0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C4BA0-C3D6-4E64-96A1-B98E7C7AE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C62C52BF-8DF2-4824-8CA4-7F9FC4EAF5F0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86C912-C493-4C17-851D-5533D3CF4402}"/>
              </a:ext>
            </a:extLst>
          </p:cNvPr>
          <p:cNvSpPr/>
          <p:nvPr userDrawn="1"/>
        </p:nvSpPr>
        <p:spPr>
          <a:xfrm>
            <a:off x="-2374900" y="-335487"/>
            <a:ext cx="584200" cy="584200"/>
          </a:xfrm>
          <a:prstGeom prst="rect">
            <a:avLst/>
          </a:prstGeom>
          <a:solidFill>
            <a:srgbClr val="80C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68BB3E-BD25-433A-8AF2-84A2E0ECB4EC}"/>
              </a:ext>
            </a:extLst>
          </p:cNvPr>
          <p:cNvSpPr/>
          <p:nvPr userDrawn="1"/>
        </p:nvSpPr>
        <p:spPr>
          <a:xfrm>
            <a:off x="-2374900" y="338325"/>
            <a:ext cx="584200" cy="584200"/>
          </a:xfrm>
          <a:prstGeom prst="rect">
            <a:avLst/>
          </a:prstGeom>
          <a:solidFill>
            <a:srgbClr val="F9D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DAEDAA-6571-4DBB-923E-F55FD18402A7}"/>
              </a:ext>
            </a:extLst>
          </p:cNvPr>
          <p:cNvSpPr/>
          <p:nvPr userDrawn="1"/>
        </p:nvSpPr>
        <p:spPr>
          <a:xfrm>
            <a:off x="-2374900" y="990947"/>
            <a:ext cx="584200" cy="584200"/>
          </a:xfrm>
          <a:prstGeom prst="rect">
            <a:avLst/>
          </a:prstGeom>
          <a:solidFill>
            <a:srgbClr val="ABC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34B9AC-9D6D-4265-B43F-2FF55075A935}"/>
              </a:ext>
            </a:extLst>
          </p:cNvPr>
          <p:cNvSpPr/>
          <p:nvPr userDrawn="1"/>
        </p:nvSpPr>
        <p:spPr>
          <a:xfrm>
            <a:off x="-2374900" y="1664759"/>
            <a:ext cx="584200" cy="584200"/>
          </a:xfrm>
          <a:prstGeom prst="rect">
            <a:avLst/>
          </a:prstGeom>
          <a:solidFill>
            <a:srgbClr val="FFE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758" y="-3013190"/>
            <a:ext cx="5840359" cy="994009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328151" y="78016"/>
            <a:ext cx="724878" cy="21544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MANGNON</a:t>
            </a:r>
          </a:p>
        </p:txBody>
      </p:sp>
    </p:spTree>
    <p:extLst>
      <p:ext uri="{BB962C8B-B14F-4D97-AF65-F5344CB8AC3E}">
        <p14:creationId xmlns:p14="http://schemas.microsoft.com/office/powerpoint/2010/main" val="257150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22.emf"/><Relationship Id="rId4" Type="http://schemas.openxmlformats.org/officeDocument/2006/relationships/image" Target="../media/image16.emf"/><Relationship Id="rId9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24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0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2.emf"/><Relationship Id="rId5" Type="http://schemas.openxmlformats.org/officeDocument/2006/relationships/image" Target="../media/image7.emf"/><Relationship Id="rId10" Type="http://schemas.openxmlformats.org/officeDocument/2006/relationships/image" Target="../media/image11.emf"/><Relationship Id="rId4" Type="http://schemas.openxmlformats.org/officeDocument/2006/relationships/image" Target="../media/image6.emf"/><Relationship Id="rId9" Type="http://schemas.openxmlformats.org/officeDocument/2006/relationships/image" Target="../media/image1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5" y="732515"/>
            <a:ext cx="8033656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74148" y="100604"/>
            <a:ext cx="256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Tập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làm</a:t>
            </a:r>
            <a:r>
              <a:rPr lang="en-US" altLang="zh-CN" sz="3600" b="1" dirty="0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 </a:t>
            </a:r>
            <a:r>
              <a:rPr lang="en-US" altLang="zh-CN" sz="3600" b="1" dirty="0" err="1">
                <a:latin typeface="UTM Aquarelle" panose="02040603050506020204" pitchFamily="18" charset="0"/>
                <a:ea typeface="字魂58号-创中黑" panose="00000500000000000000" pitchFamily="2" charset="-122"/>
                <a:cs typeface="Ebrima" panose="02000000000000000000" pitchFamily="2" charset="0"/>
              </a:rPr>
              <a:t>văn</a:t>
            </a:r>
            <a:endParaRPr lang="zh-CN" altLang="en-US" sz="3600" b="1" dirty="0">
              <a:latin typeface="UTM Aquarelle" panose="02040603050506020204" pitchFamily="18" charset="0"/>
              <a:ea typeface="字魂58号-创中黑" panose="00000500000000000000" pitchFamily="2" charset="-122"/>
              <a:cs typeface="Ebrima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9991" y="1501437"/>
            <a:ext cx="3632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Luyện tập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8924" y="2448278"/>
            <a:ext cx="67487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effectLst>
                  <a:glow rad="1054100">
                    <a:schemeClr val="accent1">
                      <a:alpha val="23000"/>
                    </a:schemeClr>
                  </a:glow>
                </a:effectLst>
                <a:latin typeface="#9Slide03 Nanami Rounded Light" pitchFamily="2" charset="0"/>
              </a:rPr>
              <a:t>XÂY DỰNG MỞ BÀI, KẾT BÀI TRONG BÀI VĂN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glow rad="1054100">
                  <a:schemeClr val="accent1">
                    <a:alpha val="23000"/>
                  </a:schemeClr>
                </a:glow>
              </a:effectLst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9505" y="3597433"/>
            <a:ext cx="5047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IcielSanelma" pitchFamily="2" charset="0"/>
              </a:rPr>
              <a:t>miêu tả con vật</a:t>
            </a:r>
            <a:endParaRPr lang="en-US" sz="8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IcielSanelma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71677"/>
            <a:ext cx="3764906" cy="7129677"/>
            <a:chOff x="0" y="-271677"/>
            <a:chExt cx="3764906" cy="712967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271677"/>
              <a:ext cx="3764906" cy="7129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9" y="2495426"/>
              <a:ext cx="669059" cy="113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26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133382"/>
            <a:ext cx="11018982" cy="65145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755819" y="3191265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59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09382" y="1893455"/>
            <a:ext cx="144087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3746" y="2313257"/>
            <a:ext cx="258156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86786" y="5273511"/>
            <a:ext cx="4646596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240" y="5717186"/>
            <a:ext cx="6720160" cy="0"/>
          </a:xfrm>
          <a:prstGeom prst="line">
            <a:avLst/>
          </a:prstGeom>
          <a:ln w="57150">
            <a:prstDash val="lgDas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52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84831" y="3077301"/>
            <a:ext cx="46525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gián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29713" y="3516028"/>
            <a:ext cx="4652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Mở bài trực tiếp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3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703" y="858446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861850"/>
            <a:ext cx="1981200" cy="146568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5662" y="2008023"/>
            <a:ext cx="5543465" cy="402794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41858" y="2044975"/>
            <a:ext cx="5007942" cy="3990988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sp>
        <p:nvSpPr>
          <p:cNvPr id="20" name="Flowchart: Terminator 19"/>
          <p:cNvSpPr/>
          <p:nvPr/>
        </p:nvSpPr>
        <p:spPr>
          <a:xfrm>
            <a:off x="1833040" y="2586412"/>
            <a:ext cx="3356131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23" name="Flowchart: Terminator 22"/>
          <p:cNvSpPr/>
          <p:nvPr/>
        </p:nvSpPr>
        <p:spPr>
          <a:xfrm>
            <a:off x="7477922" y="2674157"/>
            <a:ext cx="3356131" cy="93417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AmpleSoft" panose="02000000000000000000" pitchFamily="2" charset="0"/>
              </a:rPr>
              <a:t>Kết bài không mở rộng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98244" y="3141246"/>
            <a:ext cx="4942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Quả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ví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múa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rừng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477922" y="3608336"/>
            <a:ext cx="3999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62157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4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6189" y="0"/>
            <a:ext cx="7865120" cy="69483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1916189" y="2375038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THỰC HÀNH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580792">
            <a:off x="-808922" y="1733829"/>
            <a:ext cx="8464307" cy="689584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4249" y="3231151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2: Viết đoạn mở bài cho bài văn tả con vật em vừa làm trong tiết tập làm văn trước theo cách mở bài gián tiếp.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6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1" y="1646892"/>
            <a:ext cx="3480599" cy="4275049"/>
            <a:chOff x="634201" y="1646892"/>
            <a:chExt cx="3480599" cy="4275049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2060829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34768" y="417605"/>
            <a:ext cx="7079780" cy="584305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569518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790" y="5446969"/>
            <a:ext cx="6265209" cy="1411031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42280" y="187544"/>
            <a:ext cx="4585268" cy="1250366"/>
            <a:chOff x="512177" y="165021"/>
            <a:chExt cx="4585268" cy="1250366"/>
          </a:xfrm>
        </p:grpSpPr>
        <p:sp>
          <p:nvSpPr>
            <p:cNvPr id="39" name="文本框 14"/>
            <p:cNvSpPr/>
            <p:nvPr/>
          </p:nvSpPr>
          <p:spPr>
            <a:xfrm>
              <a:off x="1367138" y="261225"/>
              <a:ext cx="3730307" cy="11541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Omni" panose="02040603050506020204" pitchFamily="18" charset="0"/>
                  <a:cs typeface="+mn-ea"/>
                  <a:sym typeface="+mn-lt"/>
                </a:rPr>
                <a:t>THAM KHẢO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Omni" panose="02040603050506020204" pitchFamily="18" charset="0"/>
                <a:cs typeface="+mn-ea"/>
                <a:sym typeface="+mn-lt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017357" y="1497028"/>
            <a:ext cx="64654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nuôi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nhiều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ấy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yêu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dễ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thương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Nào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mèo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cả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hai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sáo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hót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hay.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Nhưng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thân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thiết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hay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đón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từ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mỗi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đâu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về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chú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con.</a:t>
            </a:r>
          </a:p>
        </p:txBody>
      </p:sp>
      <p:pic>
        <p:nvPicPr>
          <p:cNvPr id="1026" name="Picture 2" descr="The 25 Cutest Dog Breeds - Most Adorable Dogs and Pupp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63" y="2189055"/>
            <a:ext cx="3183588" cy="36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7682"/>
            <a:ext cx="1812868" cy="23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592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35449" y="1314438"/>
            <a:ext cx="5934805" cy="31700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4000" b="1" i="1" dirty="0">
                <a:solidFill>
                  <a:schemeClr val="accent1">
                    <a:lumMod val="50000"/>
                  </a:schemeClr>
                </a:solidFill>
                <a:latin typeface="#9Slide03 Jura Light" panose="00000400000000000000" pitchFamily="2" charset="0"/>
                <a:cs typeface="Times New Roman" panose="02020603050405020304" pitchFamily="18" charset="0"/>
              </a:rPr>
              <a:t>Bài 3: Viết đoạn kết bài cho bài văn tả con vật em vừa làm trong tiết tập làm văn trước theo cách kết bài mở rộng.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  <a:latin typeface="#9Slide03 Jura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17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1" y="-480290"/>
            <a:ext cx="11165609" cy="7137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8467"/>
            <a:ext cx="12192000" cy="20195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71" y="2856170"/>
            <a:ext cx="4511250" cy="3273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200" y="3805468"/>
            <a:ext cx="3623100" cy="262450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688" y="556174"/>
            <a:ext cx="2874119" cy="11886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0734" y="122088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Cún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sống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với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gần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một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năm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rồi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ngoan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ngoãn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bao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giờ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khỏi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cổng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hi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vọng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lớn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lên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,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càng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biết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vâng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lời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chủ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hơn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Chẳng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thế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mà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ai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cũng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nói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chó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con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vật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rất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trung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thành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và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tình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nghĩa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88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1314438"/>
            <a:ext cx="4294909" cy="507086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73" y="15172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4666354" y="1175197"/>
            <a:ext cx="8414750" cy="7740676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171431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 flipV="1">
            <a:off x="2414364" y="691845"/>
            <a:ext cx="1725666" cy="6022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/>
        </p:nvSpPr>
        <p:spPr>
          <a:xfrm>
            <a:off x="1907213" y="310874"/>
            <a:ext cx="507151" cy="620556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270" y="3824817"/>
            <a:ext cx="5740265" cy="3180147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-269818" y="2666710"/>
            <a:ext cx="4851096" cy="2349579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rgbClr val="C00000"/>
                </a:solidFill>
                <a:effectLst/>
                <a:latin typeface="#9Slide03 Comfortaa Light" panose="00000400000000000000" pitchFamily="2" charset="0"/>
              </a:rPr>
              <a:t>Nào ta cùng làm!</a:t>
            </a:r>
            <a:endParaRPr lang="en-US" sz="6600" b="1" cap="none" spc="0" dirty="0">
              <a:ln/>
              <a:solidFill>
                <a:srgbClr val="C00000"/>
              </a:solidFill>
              <a:effectLst/>
              <a:latin typeface="#9Slide03 Comfortaa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8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3928" y="-18972"/>
            <a:ext cx="8802254" cy="7031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809825" y="722177"/>
            <a:ext cx="17577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srgbClr val="83E1FF"/>
                </a:solidFill>
                <a:effectLst/>
                <a:uLnTx/>
                <a:uFillTx/>
                <a:latin typeface="方正卡通简体"/>
                <a:cs typeface="+mn-cs"/>
              </a:rPr>
              <a:t>https://www.ypppt.com/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3E1FF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679862" y="2144825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Khởi</a:t>
            </a:r>
            <a:r>
              <a:rPr lang="en-US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 </a:t>
            </a:r>
            <a:r>
              <a:rPr lang="en-US" sz="9600" b="1" cap="none" spc="0" dirty="0" err="1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động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98803"/>
            <a:ext cx="8200251" cy="62766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389814" y="2357893"/>
            <a:ext cx="7412371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CỦNG CỐ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8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53714" y="2242777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304802" y="2431470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16" y="165021"/>
            <a:ext cx="837560" cy="11494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mở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bài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gián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tiếp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?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349" y="2785212"/>
            <a:ext cx="5467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Phương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ửng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hồng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gian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vẫn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mờ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bởi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đêm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giăng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kính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Bỗng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vang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xé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tan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màn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sương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sớm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:“Ò…ó…o!”.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gáy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nhà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#9Slide03 Comfortaa Light" panose="00000400000000000000" pitchFamily="2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#9Slide03 Comfortaa Light" panose="00000400000000000000" pitchFamily="2" charset="0"/>
            </a:endParaRPr>
          </a:p>
        </p:txBody>
      </p:sp>
      <p:sp>
        <p:nvSpPr>
          <p:cNvPr id="32" name="圆角矩形 15"/>
          <p:cNvSpPr/>
          <p:nvPr/>
        </p:nvSpPr>
        <p:spPr>
          <a:xfrm>
            <a:off x="6111169" y="2368670"/>
            <a:ext cx="588687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3" name="圆角矩形 16"/>
          <p:cNvSpPr/>
          <p:nvPr/>
        </p:nvSpPr>
        <p:spPr>
          <a:xfrm>
            <a:off x="6262257" y="2557363"/>
            <a:ext cx="5681262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82331" y="3318310"/>
            <a:ext cx="54679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Đê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̉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nguồn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thu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nhập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đình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mẹ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một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đàn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thích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#9Slide03 Comfortaa Light" panose="00000400000000000000" pitchFamily="2" charset="0"/>
              </a:rPr>
              <a:t>trống</a:t>
            </a:r>
            <a:r>
              <a:rPr lang="en-US" sz="3200" b="1" dirty="0">
                <a:solidFill>
                  <a:srgbClr val="0070C0"/>
                </a:solidFill>
                <a:latin typeface="#9Slide03 Comfortaa Light" panose="00000400000000000000" pitchFamily="2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0070C0"/>
              </a:solidFill>
              <a:latin typeface="#9Slide03 Comfortaa Light" panose="00000400000000000000" pitchFamily="2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21" y="1168341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0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3" grpId="0"/>
      <p:bldP spid="3" grpId="1"/>
      <p:bldP spid="32" grpId="0" animBg="1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994591" y="3415436"/>
            <a:ext cx="10052943" cy="3311236"/>
            <a:chOff x="1177032" y="4458627"/>
            <a:chExt cx="10052943" cy="1777988"/>
          </a:xfrm>
        </p:grpSpPr>
        <p:grpSp>
          <p:nvGrpSpPr>
            <p:cNvPr id="21" name="组合 20"/>
            <p:cNvGrpSpPr/>
            <p:nvPr/>
          </p:nvGrpSpPr>
          <p:grpSpPr>
            <a:xfrm>
              <a:off x="2473325" y="4901899"/>
              <a:ext cx="8756650" cy="1231900"/>
              <a:chOff x="2235200" y="787400"/>
              <a:chExt cx="8756650" cy="1231900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t="29967"/>
            <a:stretch>
              <a:fillRect/>
            </a:stretch>
          </p:blipFill>
          <p:spPr>
            <a:xfrm>
              <a:off x="1177032" y="4458627"/>
              <a:ext cx="1660602" cy="1777988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311181" y="1720537"/>
            <a:ext cx="9440060" cy="1826227"/>
            <a:chOff x="1789915" y="2900723"/>
            <a:chExt cx="9440060" cy="1461933"/>
          </a:xfrm>
        </p:grpSpPr>
        <p:grpSp>
          <p:nvGrpSpPr>
            <p:cNvPr id="15" name="组合 14"/>
            <p:cNvGrpSpPr/>
            <p:nvPr/>
          </p:nvGrpSpPr>
          <p:grpSpPr>
            <a:xfrm>
              <a:off x="2473325" y="3025625"/>
              <a:ext cx="8756650" cy="1231900"/>
              <a:chOff x="2235200" y="787400"/>
              <a:chExt cx="8756650" cy="1231900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2235200" y="787400"/>
                <a:ext cx="8756650" cy="1231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2336799" y="895482"/>
                <a:ext cx="8519887" cy="102221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方正卡通简体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89915" y="2900723"/>
              <a:ext cx="1047719" cy="1461933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155775" y="139564"/>
            <a:ext cx="105928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Trong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hai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văn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sau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nào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là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600" b="1" i="1" dirty="0" err="1">
                <a:solidFill>
                  <a:srgbClr val="CC3300"/>
                </a:solidFill>
                <a:latin typeface="#9Slide03 Comfortaa Light" panose="00000400000000000000" pitchFamily="2" charset="0"/>
              </a:rPr>
              <a:t>đoạn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 </a:t>
            </a:r>
            <a:r>
              <a:rPr lang="vi-VN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kết bài mở rộng</a:t>
            </a:r>
            <a:r>
              <a:rPr lang="en-US" sz="3600" b="1" i="1" dirty="0">
                <a:solidFill>
                  <a:srgbClr val="CC3300"/>
                </a:solidFill>
                <a:latin typeface="#9Slide03 Comfortaa Light" panose="00000400000000000000" pitchFamily="2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899" y="2067959"/>
            <a:ext cx="8108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mèo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giúp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gia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đình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bắt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chuột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rất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yêu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quý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32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67707" y="4442251"/>
            <a:ext cx="83219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gà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trống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đẹp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vừa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oai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vệ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dũng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mãnh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Ngoài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còn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là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chiếc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báo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thức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chính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xác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vui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nhộn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sống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động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nhất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mà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các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hãng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đồng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hô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hiện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nay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chẳng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bao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giơ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̀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tạo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ra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được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Vì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vậy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,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em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chăm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sóc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chú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thật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chu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#9Slide03 Comfortaa Light" panose="00000400000000000000" pitchFamily="2" charset="0"/>
              </a:rPr>
              <a:t>đáo</a:t>
            </a:r>
            <a:r>
              <a:rPr lang="en-US" sz="2400" b="1" dirty="0">
                <a:solidFill>
                  <a:srgbClr val="000099"/>
                </a:solidFill>
                <a:latin typeface="#9Slide03 Comfortaa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36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4906" y="2706943"/>
            <a:ext cx="564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5 Angelline" pitchFamily="2" charset="0"/>
              </a:rPr>
              <a:t>Tạm biệt!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96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3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2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64" y="-1969689"/>
            <a:ext cx="3113783" cy="46153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97024" y="0"/>
            <a:ext cx="10094976" cy="2767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 chia sẻ tài liệu - Qùa tặng: Măng Non – Tài liệu Tiểu học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Măng Non – Tài liệu Tiểu học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5627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108073" y="3726524"/>
            <a:ext cx="6233082" cy="742401"/>
            <a:chOff x="-98992" y="4160105"/>
            <a:chExt cx="7656563" cy="61782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25" name="矩形 9"/>
            <p:cNvSpPr/>
            <p:nvPr/>
          </p:nvSpPr>
          <p:spPr>
            <a:xfrm>
              <a:off x="795919" y="4193156"/>
              <a:ext cx="6761652" cy="486650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cách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6550" y="2281871"/>
            <a:ext cx="6219767" cy="804626"/>
            <a:chOff x="51008" y="1116620"/>
            <a:chExt cx="8002322" cy="804626"/>
          </a:xfrm>
        </p:grpSpPr>
        <p:grpSp>
          <p:nvGrpSpPr>
            <p:cNvPr id="27" name="Group 26"/>
            <p:cNvGrpSpPr/>
            <p:nvPr/>
          </p:nvGrpSpPr>
          <p:grpSpPr>
            <a:xfrm>
              <a:off x="51008" y="1116620"/>
              <a:ext cx="8002322" cy="804626"/>
              <a:chOff x="51008" y="1116620"/>
              <a:chExt cx="7506563" cy="804626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30" name="矩形 9"/>
              <p:cNvSpPr/>
              <p:nvPr/>
            </p:nvSpPr>
            <p:spPr>
              <a:xfrm>
                <a:off x="962260" y="1142857"/>
                <a:ext cx="6595311" cy="668645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66390" y="5108952"/>
            <a:ext cx="6207547" cy="724277"/>
            <a:chOff x="0" y="1996888"/>
            <a:chExt cx="8053330" cy="724277"/>
          </a:xfrm>
        </p:grpSpPr>
        <p:grpSp>
          <p:nvGrpSpPr>
            <p:cNvPr id="32" name="Group 31"/>
            <p:cNvGrpSpPr/>
            <p:nvPr/>
          </p:nvGrpSpPr>
          <p:grpSpPr>
            <a:xfrm>
              <a:off x="0" y="2011938"/>
              <a:ext cx="8053330" cy="709227"/>
              <a:chOff x="0" y="2011939"/>
              <a:chExt cx="8053330" cy="61782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35" name="矩形 9"/>
              <p:cNvSpPr/>
              <p:nvPr/>
            </p:nvSpPr>
            <p:spPr>
              <a:xfrm>
                <a:off x="900802" y="2011939"/>
                <a:ext cx="7152528" cy="509413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cách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90" y="4696396"/>
            <a:ext cx="1523181" cy="113683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29128" y="257057"/>
            <a:ext cx="65418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cách mở bài trong bài văn miêu tả con vật?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2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ea"/>
              <a:sym typeface="+mn-lt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9" name="矩形 10"/>
          <p:cNvSpPr/>
          <p:nvPr/>
        </p:nvSpPr>
        <p:spPr>
          <a:xfrm>
            <a:off x="1349737" y="236801"/>
            <a:ext cx="7138482" cy="1247775"/>
          </a:xfrm>
          <a:prstGeom prst="rect">
            <a:avLst/>
          </a:prstGeom>
          <a:noFill/>
          <a:ln w="57150">
            <a:solidFill>
              <a:srgbClr val="5FB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FB172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49736" y="528937"/>
            <a:ext cx="7069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kiểu kết bài nào đã học?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024736" y="3896739"/>
            <a:ext cx="6233082" cy="1116934"/>
            <a:chOff x="-98992" y="4160105"/>
            <a:chExt cx="7656563" cy="92951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992" y="4160105"/>
              <a:ext cx="7656563" cy="617826"/>
            </a:xfrm>
            <a:prstGeom prst="rect">
              <a:avLst/>
            </a:prstGeom>
          </p:spPr>
        </p:pic>
        <p:sp>
          <p:nvSpPr>
            <p:cNvPr id="38" name="矩形 9"/>
            <p:cNvSpPr/>
            <p:nvPr/>
          </p:nvSpPr>
          <p:spPr>
            <a:xfrm>
              <a:off x="795919" y="4193156"/>
              <a:ext cx="6761652" cy="896461"/>
            </a:xfrm>
            <a:prstGeom prst="rect">
              <a:avLst/>
            </a:prstGeom>
            <a:solidFill>
              <a:srgbClr val="FFC000"/>
            </a:solidFill>
            <a:ln w="57150">
              <a:noFill/>
              <a:prstDash val="lgDashDotDot"/>
            </a:ln>
          </p:spPr>
          <p:txBody>
            <a:bodyPr wrap="square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bài mở rộng và kết bài không mở rộng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529128" y="2168763"/>
            <a:ext cx="6219767" cy="1398920"/>
            <a:chOff x="51008" y="1116620"/>
            <a:chExt cx="8002322" cy="1398920"/>
          </a:xfrm>
        </p:grpSpPr>
        <p:grpSp>
          <p:nvGrpSpPr>
            <p:cNvPr id="40" name="Group 39"/>
            <p:cNvGrpSpPr/>
            <p:nvPr/>
          </p:nvGrpSpPr>
          <p:grpSpPr>
            <a:xfrm>
              <a:off x="51008" y="1116620"/>
              <a:ext cx="8002322" cy="1398920"/>
              <a:chOff x="51008" y="1116620"/>
              <a:chExt cx="7506563" cy="1398920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008" y="1116620"/>
                <a:ext cx="7506563" cy="804626"/>
              </a:xfrm>
              <a:prstGeom prst="rect">
                <a:avLst/>
              </a:prstGeom>
            </p:spPr>
          </p:pic>
          <p:sp>
            <p:nvSpPr>
              <p:cNvPr id="43" name="矩形 9"/>
              <p:cNvSpPr/>
              <p:nvPr/>
            </p:nvSpPr>
            <p:spPr>
              <a:xfrm>
                <a:off x="962260" y="1142857"/>
                <a:ext cx="6595311" cy="1372683"/>
              </a:xfrm>
              <a:prstGeom prst="rect">
                <a:avLst/>
              </a:prstGeom>
              <a:solidFill>
                <a:srgbClr val="FD947F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gián tiếp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3930" y="1122910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666124" y="5505590"/>
            <a:ext cx="6207547" cy="1092266"/>
            <a:chOff x="0" y="1996888"/>
            <a:chExt cx="8053330" cy="1092266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2011937"/>
              <a:ext cx="8053330" cy="1077217"/>
              <a:chOff x="0" y="2011939"/>
              <a:chExt cx="8053330" cy="93839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13830"/>
                <a:ext cx="8053330" cy="615935"/>
              </a:xfrm>
              <a:prstGeom prst="rect">
                <a:avLst/>
              </a:prstGeom>
            </p:spPr>
          </p:pic>
          <p:sp>
            <p:nvSpPr>
              <p:cNvPr id="48" name="矩形 9"/>
              <p:cNvSpPr/>
              <p:nvPr/>
            </p:nvSpPr>
            <p:spPr>
              <a:xfrm>
                <a:off x="900802" y="2011939"/>
                <a:ext cx="7152528" cy="938392"/>
              </a:xfrm>
              <a:prstGeom prst="rect">
                <a:avLst/>
              </a:prstGeom>
              <a:solidFill>
                <a:srgbClr val="92D050"/>
              </a:solidFill>
              <a:ln w="57150">
                <a:noFill/>
                <a:prstDash val="lgDashDotDot"/>
              </a:ln>
            </p:spPr>
            <p:txBody>
              <a:bodyPr wrap="square">
                <a:spAutoFit/>
              </a:bodyPr>
              <a:lstStyle/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bài trực tiếp và kết bài mở rộng</a:t>
                </a:r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275248" y="1996888"/>
              <a:ext cx="3855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+mj-lt"/>
                  <a:cs typeface="Times New Roman" panose="02020603050405020304" pitchFamily="18" charset="0"/>
                </a:rPr>
                <a:t>C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5FB6F802-EC32-4788-938A-03B8EE5668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69" y="3831363"/>
            <a:ext cx="1523181" cy="113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073" y="-3317"/>
            <a:ext cx="7296727" cy="6378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291934" y="2238551"/>
            <a:ext cx="6743376" cy="1736646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9600" b="1" cap="none" spc="0" dirty="0">
                <a:ln/>
                <a:solidFill>
                  <a:srgbClr val="C00000"/>
                </a:solidFill>
                <a:effectLst/>
                <a:latin typeface="UTM Bitsumishi Pro" panose="02040603050506020204" pitchFamily="18" charset="0"/>
              </a:rPr>
              <a:t>KHÁM PHÁ</a:t>
            </a:r>
            <a:endParaRPr lang="en-US" sz="9600" b="1" cap="none" spc="0" dirty="0">
              <a:ln/>
              <a:solidFill>
                <a:srgbClr val="C00000"/>
              </a:solidFill>
              <a:effectLst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5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65552"/>
            <a:ext cx="7246368" cy="1248886"/>
            <a:chOff x="512177" y="65552"/>
            <a:chExt cx="7246368" cy="1248886"/>
          </a:xfrm>
        </p:grpSpPr>
        <p:sp>
          <p:nvSpPr>
            <p:cNvPr id="59" name="文本框 14"/>
            <p:cNvSpPr/>
            <p:nvPr/>
          </p:nvSpPr>
          <p:spPr>
            <a:xfrm>
              <a:off x="1254722" y="65552"/>
              <a:ext cx="6503823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400" dirty="0">
                  <a:solidFill>
                    <a:prstClr val="black"/>
                  </a:solidFill>
                  <a:latin typeface="方正卡通简体"/>
                  <a:cs typeface="+mn-ea"/>
                  <a:sym typeface="+mn-lt"/>
                </a:rPr>
                <a:t>Đọc đoạn văn sau và trả lời câu hỏi :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146534" y="739729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3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6" grpId="0" build="p"/>
      <p:bldP spid="48" grpId="0" build="p"/>
      <p:bldP spid="6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051" y="1236465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425" y="3623583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370" y="2277119"/>
            <a:ext cx="1080000" cy="990000"/>
          </a:xfrm>
          <a:prstGeom prst="rect">
            <a:avLst/>
          </a:prstGeom>
          <a:ln>
            <a:noFill/>
          </a:ln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979" y="4450832"/>
            <a:ext cx="1720215" cy="2400300"/>
          </a:xfrm>
          <a:prstGeom prst="rect">
            <a:avLst/>
          </a:prstGeom>
        </p:spPr>
      </p:pic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5042438" y="1627879"/>
            <a:ext cx="509091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a) Tìm đoạn mở bài và kết bài.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3934691" y="2503478"/>
            <a:ext cx="601690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b) Các đoạn trên giống những cách mở bài, kết bài nào mà em đã học?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2792765" y="3782393"/>
            <a:ext cx="7064771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c) Em có thể chọn những câu nào trong bài văn trên để: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Mở bài theo cách trực tiếp?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Kết bài theo cách không mở rộng?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1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1503752"/>
            <a:ext cx="11838467" cy="796103"/>
          </a:xfrm>
          <a:prstGeom prst="rect">
            <a:avLst/>
          </a:prstGeom>
          <a:solidFill>
            <a:schemeClr val="accent2">
              <a:lumMod val="5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848796" y="970579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Mở bài gián tiếp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6"/>
            <a:ext cx="12192000" cy="5543563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915625" y="385786"/>
            <a:ext cx="4661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CHIM CÔNG MÚA</a:t>
            </a:r>
            <a:endParaRPr lang="en-US" sz="4000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183051" y="2233172"/>
            <a:ext cx="11838467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thường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nhẩn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giữa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sâu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bọ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gaø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nhaø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hay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dạo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gốc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cây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cổ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thụ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hoặc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đậu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quạt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giấy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khép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VNI-Times" pitchFamily="2" charset="0"/>
              </a:rPr>
              <a:t>hôø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Nhưng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kêu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lặp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tiếng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lại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bộ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thành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một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rợp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̉ con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đôi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kiếm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suốt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ngày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vờn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Chiếc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màu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sắc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đẹp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đến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ảo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xập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xòe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uốn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lượn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dưới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nắng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ấm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áp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183051" y="5624154"/>
            <a:ext cx="118384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Quả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người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ta ví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chim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những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nghệ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sĩ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của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rừng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xanh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1" name="Rectangle 4"/>
          <p:cNvSpPr>
            <a:spLocks noChangeArrowheads="1"/>
          </p:cNvSpPr>
          <p:nvPr/>
        </p:nvSpPr>
        <p:spPr bwMode="auto">
          <a:xfrm>
            <a:off x="183052" y="1419185"/>
            <a:ext cx="11838466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trăm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hoa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đua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ngàn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lá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khoe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sức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sống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mởn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xuân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cũng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là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mùa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múa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3051" y="5758699"/>
            <a:ext cx="11838467" cy="796103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Terminator 2"/>
          <p:cNvSpPr/>
          <p:nvPr/>
        </p:nvSpPr>
        <p:spPr>
          <a:xfrm>
            <a:off x="7608650" y="6216520"/>
            <a:ext cx="4257963" cy="490889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#9Slide03 AmpleSoft" panose="02000000000000000000" pitchFamily="2" charset="0"/>
              </a:rPr>
              <a:t>Kết bài mở rộng</a:t>
            </a:r>
            <a:endParaRPr lang="en-US" sz="36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61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1551</Words>
  <Application>Microsoft Office PowerPoint</Application>
  <PresentationFormat>Widescreen</PresentationFormat>
  <Paragraphs>86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VNI-Times</vt:lpstr>
      <vt:lpstr>#9Slide03 AmpleSoft</vt:lpstr>
      <vt:lpstr>#9Slide03 Comfortaa Light</vt:lpstr>
      <vt:lpstr>#9Slide03 Jura Light</vt:lpstr>
      <vt:lpstr>Arial</vt:lpstr>
      <vt:lpstr>微软雅黑</vt:lpstr>
      <vt:lpstr>UTM Aquarelle</vt:lpstr>
      <vt:lpstr>UTM Avo</vt:lpstr>
      <vt:lpstr>字魂59号-创粗黑</vt:lpstr>
      <vt:lpstr>#9Slide03 Arima Madurai Black</vt:lpstr>
      <vt:lpstr>UTM Bitsumishi Pro</vt:lpstr>
      <vt:lpstr>UTM Omni</vt:lpstr>
      <vt:lpstr>#9Slide05 IcielSanelma</vt:lpstr>
      <vt:lpstr>Times New Roman</vt:lpstr>
      <vt:lpstr>Calibri</vt:lpstr>
      <vt:lpstr>#9Slide07 HoneyCream</vt:lpstr>
      <vt:lpstr>#9Slide03 Nanami Rounded Light</vt:lpstr>
      <vt:lpstr>SVN-Newton</vt:lpstr>
      <vt:lpstr>#9Slide03 Arima Madurai ExtraBo</vt:lpstr>
      <vt:lpstr>Calibri Light</vt:lpstr>
      <vt:lpstr>#9Slide07 Altus</vt:lpstr>
      <vt:lpstr>#9Slide05 Angelline</vt:lpstr>
      <vt:lpstr>方正卡通简体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Nguyễn Thị Diệu Hiền_GV</cp:lastModifiedBy>
  <cp:revision>19</cp:revision>
  <dcterms:created xsi:type="dcterms:W3CDTF">2022-04-01T13:47:03Z</dcterms:created>
  <dcterms:modified xsi:type="dcterms:W3CDTF">2022-04-11T04:39:53Z</dcterms:modified>
</cp:coreProperties>
</file>