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8356" r:id="rId2"/>
    <p:sldId id="8357" r:id="rId3"/>
    <p:sldId id="8358" r:id="rId4"/>
    <p:sldId id="8389" r:id="rId5"/>
    <p:sldId id="8361" r:id="rId6"/>
    <p:sldId id="8365" r:id="rId7"/>
    <p:sldId id="8366" r:id="rId8"/>
    <p:sldId id="8369" r:id="rId9"/>
    <p:sldId id="8367" r:id="rId10"/>
    <p:sldId id="8370" r:id="rId11"/>
    <p:sldId id="8371" r:id="rId12"/>
    <p:sldId id="8372" r:id="rId13"/>
    <p:sldId id="8373" r:id="rId14"/>
    <p:sldId id="8374" r:id="rId15"/>
    <p:sldId id="8375" r:id="rId16"/>
    <p:sldId id="8376" r:id="rId17"/>
    <p:sldId id="8377" r:id="rId18"/>
    <p:sldId id="8378" r:id="rId19"/>
    <p:sldId id="8379" r:id="rId20"/>
    <p:sldId id="8381" r:id="rId21"/>
    <p:sldId id="8383" r:id="rId22"/>
    <p:sldId id="8384" r:id="rId23"/>
    <p:sldId id="8380" r:id="rId24"/>
    <p:sldId id="8385" r:id="rId25"/>
    <p:sldId id="8387" r:id="rId26"/>
    <p:sldId id="8388" r:id="rId27"/>
  </p:sldIdLst>
  <p:sldSz cx="12192000" cy="6858000"/>
  <p:notesSz cx="6858000" cy="9144000"/>
  <p:embeddedFontLst>
    <p:embeddedFont>
      <p:font typeface="等线" panose="02010600030101010101" pitchFamily="2" charset="-122"/>
      <p:regular r:id="rId29"/>
      <p:bold r:id="rId30"/>
    </p:embeddedFont>
    <p:embeddedFont>
      <p:font typeface="微软雅黑" panose="020B0503020204020204" pitchFamily="34" charset="-122"/>
      <p:regular r:id="rId31"/>
      <p:bold r:id="rId32"/>
    </p:embeddedFont>
    <p:embeddedFont>
      <p:font typeface="#9Slide03 Arima Madurai ExtraBo" panose="00000900000000000000" pitchFamily="2" charset="0"/>
      <p:bold r:id="rId33"/>
    </p:embeddedFont>
    <p:embeddedFont>
      <p:font typeface="Calibri" panose="020F0502020204030204" pitchFamily="34" charset="0"/>
      <p:regular r:id="rId34"/>
      <p:bold r:id="rId35"/>
      <p:italic r:id="rId36"/>
      <p:boldItalic r:id="rId37"/>
    </p:embeddedFont>
    <p:embeddedFont>
      <p:font typeface="UTM Avenida" panose="02040603050506020204" pitchFamily="18" charset="0"/>
      <p:regular r:id="rId38"/>
    </p:embeddedFont>
  </p:embeddedFontLst>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6F96"/>
    <a:srgbClr val="4B467E"/>
    <a:srgbClr val="FB034A"/>
    <a:srgbClr val="CD7447"/>
    <a:srgbClr val="E2AE94"/>
    <a:srgbClr val="166D43"/>
    <a:srgbClr val="6F69AC"/>
    <a:srgbClr val="E6E6E6"/>
    <a:srgbClr val="266C53"/>
    <a:srgbClr val="328E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32" autoAdjust="0"/>
    <p:restoredTop sz="86785" autoAdjust="0"/>
  </p:normalViewPr>
  <p:slideViewPr>
    <p:cSldViewPr snapToGrid="0">
      <p:cViewPr>
        <p:scale>
          <a:sx n="50" d="100"/>
          <a:sy n="50" d="100"/>
        </p:scale>
        <p:origin x="1410" y="60"/>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50EEB3-4602-4731-ADAD-3495B6B24C1F}" type="datetimeFigureOut">
              <a:rPr lang="zh-CN" altLang="en-US" smtClean="0"/>
              <a:t>2022/1/7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101DA1-5C6F-49D8-87EA-929A28B9224A}" type="slidenum">
              <a:rPr lang="zh-CN" altLang="en-US" smtClean="0"/>
              <a:t>‹#›</a:t>
            </a:fld>
            <a:endParaRPr lang="zh-CN" altLang="en-US"/>
          </a:p>
        </p:txBody>
      </p:sp>
    </p:spTree>
    <p:extLst>
      <p:ext uri="{BB962C8B-B14F-4D97-AF65-F5344CB8AC3E}">
        <p14:creationId xmlns:p14="http://schemas.microsoft.com/office/powerpoint/2010/main" val="1631258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Chiếu câu hỏi cho HS trả lời (Có chủ ngữ là tên nhân vật đi kèm hành động). Sau đó yêu cầu HS đặt lại câu hỏi Ai làm gì? cho câu trả lời các em vừa nói.</a:t>
            </a:r>
          </a:p>
        </p:txBody>
      </p:sp>
      <p:sp>
        <p:nvSpPr>
          <p:cNvPr id="4" name="Slide Number Placeholder 3"/>
          <p:cNvSpPr>
            <a:spLocks noGrp="1"/>
          </p:cNvSpPr>
          <p:nvPr>
            <p:ph type="sldNum" sz="quarter" idx="5"/>
          </p:nvPr>
        </p:nvSpPr>
        <p:spPr/>
        <p:txBody>
          <a:bodyPr/>
          <a:lstStyle/>
          <a:p>
            <a:fld id="{27101DA1-5C6F-49D8-87EA-929A28B9224A}" type="slidenum">
              <a:rPr lang="zh-CN" altLang="en-US" smtClean="0"/>
              <a:t>3</a:t>
            </a:fld>
            <a:endParaRPr lang="zh-CN" altLang="en-US"/>
          </a:p>
        </p:txBody>
      </p:sp>
    </p:spTree>
    <p:extLst>
      <p:ext uri="{BB962C8B-B14F-4D97-AF65-F5344CB8AC3E}">
        <p14:creationId xmlns:p14="http://schemas.microsoft.com/office/powerpoint/2010/main" val="2571626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hình ảnh để phóng to và đọc thông tin giải thích nghĩa từ "xoan".</a:t>
            </a:r>
          </a:p>
        </p:txBody>
      </p:sp>
      <p:sp>
        <p:nvSpPr>
          <p:cNvPr id="4" name="Slide Number Placeholder 3"/>
          <p:cNvSpPr>
            <a:spLocks noGrp="1"/>
          </p:cNvSpPr>
          <p:nvPr>
            <p:ph type="sldNum" sz="quarter" idx="5"/>
          </p:nvPr>
        </p:nvSpPr>
        <p:spPr/>
        <p:txBody>
          <a:bodyPr/>
          <a:lstStyle/>
          <a:p>
            <a:fld id="{27101DA1-5C6F-49D8-87EA-929A28B9224A}" type="slidenum">
              <a:rPr lang="zh-CN" altLang="en-US" smtClean="0"/>
              <a:t>6</a:t>
            </a:fld>
            <a:endParaRPr lang="zh-CN" altLang="en-US"/>
          </a:p>
        </p:txBody>
      </p:sp>
    </p:spTree>
    <p:extLst>
      <p:ext uri="{BB962C8B-B14F-4D97-AF65-F5344CB8AC3E}">
        <p14:creationId xmlns:p14="http://schemas.microsoft.com/office/powerpoint/2010/main" val="3289460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Cây xo</a:t>
            </a:r>
            <a:r>
              <a:rPr lang="vi-VN" sz="1200" b="0" i="0" kern="1200">
                <a:solidFill>
                  <a:schemeClr val="tx1"/>
                </a:solidFill>
                <a:effectLst/>
                <a:latin typeface="+mn-lt"/>
                <a:ea typeface="+mn-ea"/>
                <a:cs typeface="+mn-cs"/>
              </a:rPr>
              <a:t>an là loại cây thân gỗ thẳng, lâu năm, mọc hoang hoặc được trồng làm cây công trình và lấy gỗ (gỗ xoan dễ gia công và vì có độc nên chịu được mối mọt</a:t>
            </a:r>
            <a:r>
              <a:rPr lang="en-US" sz="1200" b="0" i="0" kern="1200">
                <a:solidFill>
                  <a:schemeClr val="tx1"/>
                </a:solidFill>
                <a:effectLst/>
                <a:latin typeface="+mn-lt"/>
                <a:ea typeface="+mn-ea"/>
                <a:cs typeface="+mn-cs"/>
              </a:rPr>
              <a:t>), lá xoan </a:t>
            </a:r>
            <a:r>
              <a:rPr lang="vi-VN" sz="1200" b="0" i="0" kern="1200">
                <a:solidFill>
                  <a:schemeClr val="tx1"/>
                </a:solidFill>
                <a:effectLst/>
                <a:latin typeface="+mn-lt"/>
                <a:ea typeface="+mn-ea"/>
                <a:cs typeface="+mn-cs"/>
              </a:rPr>
              <a:t>có răng cưa ở mép, đầu nhọn và rụng vào mùa đông.</a:t>
            </a:r>
            <a:r>
              <a:rPr lang="en-US" sz="1200" b="0" i="0" kern="1200">
                <a:solidFill>
                  <a:schemeClr val="tx1"/>
                </a:solidFill>
                <a:effectLst/>
                <a:latin typeface="+mn-lt"/>
                <a:ea typeface="+mn-ea"/>
                <a:cs typeface="+mn-cs"/>
              </a:rPr>
              <a:t> Toàn cây xoan đều đó độc. Lá </a:t>
            </a:r>
            <a:r>
              <a:rPr lang="vi-VN" sz="1200" b="0" i="0" kern="1200">
                <a:solidFill>
                  <a:schemeClr val="tx1"/>
                </a:solidFill>
                <a:effectLst/>
                <a:latin typeface="+mn-lt"/>
                <a:ea typeface="+mn-ea"/>
                <a:cs typeface="+mn-cs"/>
              </a:rPr>
              <a:t>xoan được dùng làm thuốc diệt côn trùng</a:t>
            </a:r>
            <a:r>
              <a:rPr lang="en-US" sz="1200" b="0" i="0"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5"/>
          </p:nvPr>
        </p:nvSpPr>
        <p:spPr/>
        <p:txBody>
          <a:bodyPr/>
          <a:lstStyle/>
          <a:p>
            <a:fld id="{27101DA1-5C6F-49D8-87EA-929A28B9224A}" type="slidenum">
              <a:rPr lang="zh-CN" altLang="en-US" smtClean="0"/>
              <a:t>7</a:t>
            </a:fld>
            <a:endParaRPr lang="zh-CN" altLang="en-US"/>
          </a:p>
        </p:txBody>
      </p:sp>
    </p:spTree>
    <p:extLst>
      <p:ext uri="{BB962C8B-B14F-4D97-AF65-F5344CB8AC3E}">
        <p14:creationId xmlns:p14="http://schemas.microsoft.com/office/powerpoint/2010/main" val="13716583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FECF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3D2759-CE24-4F77-9C82-5905CE2ADF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9431" y="-1247468"/>
            <a:ext cx="13491130" cy="13134668"/>
          </a:xfrm>
          <a:prstGeom prst="rect">
            <a:avLst/>
          </a:prstGeom>
        </p:spPr>
      </p:pic>
      <p:sp>
        <p:nvSpPr>
          <p:cNvPr id="15" name="Rectangle 14">
            <a:extLst>
              <a:ext uri="{FF2B5EF4-FFF2-40B4-BE49-F238E27FC236}">
                <a16:creationId xmlns:a16="http://schemas.microsoft.com/office/drawing/2014/main" id="{2B7A1279-DB3C-433D-A225-387347375A42}"/>
              </a:ext>
            </a:extLst>
          </p:cNvPr>
          <p:cNvSpPr/>
          <p:nvPr userDrawn="1"/>
        </p:nvSpPr>
        <p:spPr>
          <a:xfrm>
            <a:off x="366889" y="219075"/>
            <a:ext cx="11444111" cy="6315075"/>
          </a:xfrm>
          <a:prstGeom prst="rect">
            <a:avLst/>
          </a:prstGeom>
          <a:noFill/>
          <a:ln w="127000" cmpd="thinThick">
            <a:solidFill>
              <a:srgbClr val="6F69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4008998-3D96-4BB2-9935-CD26E7ED6C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2341" y="3715388"/>
            <a:ext cx="4740947" cy="4740946"/>
          </a:xfrm>
          <a:prstGeom prst="rect">
            <a:avLst/>
          </a:prstGeom>
        </p:spPr>
      </p:pic>
    </p:spTree>
    <p:extLst>
      <p:ext uri="{BB962C8B-B14F-4D97-AF65-F5344CB8AC3E}">
        <p14:creationId xmlns:p14="http://schemas.microsoft.com/office/powerpoint/2010/main" val="293031662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4D5906-9C87-477B-A400-C05119A8C00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6FBF036-0DD2-4361-A618-E81B3BEF20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3374D08-0728-4D8F-872E-2BDCD7B38F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4F685F-B3CF-4B07-8CF6-C780333D9BF4}"/>
              </a:ext>
            </a:extLst>
          </p:cNvPr>
          <p:cNvSpPr>
            <a:spLocks noGrp="1"/>
          </p:cNvSpPr>
          <p:nvPr>
            <p:ph type="dt" sz="half" idx="10"/>
          </p:nvPr>
        </p:nvSpPr>
        <p:spPr/>
        <p:txBody>
          <a:bodyPr/>
          <a:lstStyle/>
          <a:p>
            <a:fld id="{C6C49D18-C37A-4AFD-9377-469BA5420DDD}" type="datetimeFigureOut">
              <a:rPr lang="zh-CN" altLang="en-US" smtClean="0"/>
              <a:t>2022/1/7</a:t>
            </a:fld>
            <a:endParaRPr lang="zh-CN" altLang="en-US"/>
          </a:p>
        </p:txBody>
      </p:sp>
      <p:sp>
        <p:nvSpPr>
          <p:cNvPr id="6" name="页脚占位符 5">
            <a:extLst>
              <a:ext uri="{FF2B5EF4-FFF2-40B4-BE49-F238E27FC236}">
                <a16:creationId xmlns:a16="http://schemas.microsoft.com/office/drawing/2014/main" id="{6901BB16-6A49-484B-ACFE-5172D26410E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502619A-8B82-40BC-9538-366FC27067F8}"/>
              </a:ext>
            </a:extLst>
          </p:cNvPr>
          <p:cNvSpPr>
            <a:spLocks noGrp="1"/>
          </p:cNvSpPr>
          <p:nvPr>
            <p:ph type="sldNum" sz="quarter" idx="12"/>
          </p:nvPr>
        </p:nvSpPr>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166731588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4ED832-19A7-42B2-BC18-F60C3794EA6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6C27DCE-E370-4560-9821-653437741BD5}"/>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E4EC296-C935-46B9-9B7C-84AEAB0AB99C}"/>
              </a:ext>
            </a:extLst>
          </p:cNvPr>
          <p:cNvSpPr>
            <a:spLocks noGrp="1"/>
          </p:cNvSpPr>
          <p:nvPr>
            <p:ph type="dt" sz="half" idx="10"/>
          </p:nvPr>
        </p:nvSpPr>
        <p:spPr/>
        <p:txBody>
          <a:bodyPr/>
          <a:lstStyle/>
          <a:p>
            <a:fld id="{C6C49D18-C37A-4AFD-9377-469BA5420DDD}" type="datetimeFigureOut">
              <a:rPr lang="zh-CN" altLang="en-US" smtClean="0"/>
              <a:t>2022/1/7</a:t>
            </a:fld>
            <a:endParaRPr lang="zh-CN" altLang="en-US"/>
          </a:p>
        </p:txBody>
      </p:sp>
      <p:sp>
        <p:nvSpPr>
          <p:cNvPr id="5" name="页脚占位符 4">
            <a:extLst>
              <a:ext uri="{FF2B5EF4-FFF2-40B4-BE49-F238E27FC236}">
                <a16:creationId xmlns:a16="http://schemas.microsoft.com/office/drawing/2014/main" id="{3297D3CB-5225-4EA6-9B33-0841A4FF50D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B72C0F2-148A-4915-9266-2D8B168D7420}"/>
              </a:ext>
            </a:extLst>
          </p:cNvPr>
          <p:cNvSpPr>
            <a:spLocks noGrp="1"/>
          </p:cNvSpPr>
          <p:nvPr>
            <p:ph type="sldNum" sz="quarter" idx="12"/>
          </p:nvPr>
        </p:nvSpPr>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354242578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F205AD2-05D9-4909-B951-1D28DD3FCF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414ABBD-16D4-4C67-80F3-4005D00CBE3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3BB2C11-6B26-491B-A086-BC7D65E4D7CA}"/>
              </a:ext>
            </a:extLst>
          </p:cNvPr>
          <p:cNvSpPr>
            <a:spLocks noGrp="1"/>
          </p:cNvSpPr>
          <p:nvPr>
            <p:ph type="dt" sz="half" idx="10"/>
          </p:nvPr>
        </p:nvSpPr>
        <p:spPr/>
        <p:txBody>
          <a:bodyPr/>
          <a:lstStyle/>
          <a:p>
            <a:fld id="{C6C49D18-C37A-4AFD-9377-469BA5420DDD}" type="datetimeFigureOut">
              <a:rPr lang="zh-CN" altLang="en-US" smtClean="0"/>
              <a:t>2022/1/7</a:t>
            </a:fld>
            <a:endParaRPr lang="zh-CN" altLang="en-US"/>
          </a:p>
        </p:txBody>
      </p:sp>
      <p:sp>
        <p:nvSpPr>
          <p:cNvPr id="5" name="页脚占位符 4">
            <a:extLst>
              <a:ext uri="{FF2B5EF4-FFF2-40B4-BE49-F238E27FC236}">
                <a16:creationId xmlns:a16="http://schemas.microsoft.com/office/drawing/2014/main" id="{A7D0C163-D812-44D1-9FF6-84CA778D8E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32978B8-2D80-4256-8CB8-B0A764A11F44}"/>
              </a:ext>
            </a:extLst>
          </p:cNvPr>
          <p:cNvSpPr>
            <a:spLocks noGrp="1"/>
          </p:cNvSpPr>
          <p:nvPr>
            <p:ph type="sldNum" sz="quarter" idx="12"/>
          </p:nvPr>
        </p:nvSpPr>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246306848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FFECF6"/>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2D21802-CBC0-46AB-9459-4A781837D9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7188" y="416806"/>
            <a:ext cx="7062612" cy="7062612"/>
          </a:xfrm>
          <a:prstGeom prst="rect">
            <a:avLst/>
          </a:prstGeom>
        </p:spPr>
      </p:pic>
      <p:sp>
        <p:nvSpPr>
          <p:cNvPr id="8" name="Rectangle: Single Corner Snipped 7">
            <a:extLst>
              <a:ext uri="{FF2B5EF4-FFF2-40B4-BE49-F238E27FC236}">
                <a16:creationId xmlns:a16="http://schemas.microsoft.com/office/drawing/2014/main" id="{6A15CDA1-4030-400B-8ED1-4B7481B1A09D}"/>
              </a:ext>
            </a:extLst>
          </p:cNvPr>
          <p:cNvSpPr/>
          <p:nvPr userDrawn="1"/>
        </p:nvSpPr>
        <p:spPr>
          <a:xfrm flipH="1">
            <a:off x="8701548" y="0"/>
            <a:ext cx="3490452" cy="6858000"/>
          </a:xfrm>
          <a:prstGeom prst="snip1Rect">
            <a:avLst/>
          </a:prstGeom>
          <a:solidFill>
            <a:srgbClr val="FD6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Single Corner Snipped 8">
            <a:extLst>
              <a:ext uri="{FF2B5EF4-FFF2-40B4-BE49-F238E27FC236}">
                <a16:creationId xmlns:a16="http://schemas.microsoft.com/office/drawing/2014/main" id="{4D059C8F-ED43-41D6-8C1D-A3DDEADE7589}"/>
              </a:ext>
            </a:extLst>
          </p:cNvPr>
          <p:cNvSpPr/>
          <p:nvPr userDrawn="1"/>
        </p:nvSpPr>
        <p:spPr>
          <a:xfrm flipV="1">
            <a:off x="1" y="0"/>
            <a:ext cx="3490452" cy="6858000"/>
          </a:xfrm>
          <a:prstGeom prst="snip1Rect">
            <a:avLst/>
          </a:prstGeom>
          <a:solidFill>
            <a:srgbClr val="FD6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13CCC3-9540-4354-871F-2D697DC9934C}"/>
              </a:ext>
            </a:extLst>
          </p:cNvPr>
          <p:cNvSpPr/>
          <p:nvPr userDrawn="1"/>
        </p:nvSpPr>
        <p:spPr>
          <a:xfrm>
            <a:off x="373944" y="271462"/>
            <a:ext cx="11444111" cy="6315075"/>
          </a:xfrm>
          <a:prstGeom prst="rect">
            <a:avLst/>
          </a:prstGeom>
          <a:solidFill>
            <a:schemeClr val="bg1">
              <a:alpha val="66000"/>
            </a:schemeClr>
          </a:solidFill>
          <a:ln w="127000" cmpd="thinThick">
            <a:solidFill>
              <a:srgbClr val="FD6F96"/>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E2D693D-9AB1-4A4D-90F3-D5A8C191E36C}"/>
              </a:ext>
            </a:extLst>
          </p:cNvPr>
          <p:cNvSpPr/>
          <p:nvPr userDrawn="1"/>
        </p:nvSpPr>
        <p:spPr>
          <a:xfrm rot="5400000">
            <a:off x="11629026" y="195848"/>
            <a:ext cx="787395" cy="338554"/>
          </a:xfrm>
          <a:prstGeom prst="rect">
            <a:avLst/>
          </a:prstGeom>
          <a:noFill/>
        </p:spPr>
        <p:txBody>
          <a:bodyPr wrap="none" lIns="91440" tIns="45720" rIns="91440" bIns="45720">
            <a:spAutoFit/>
          </a:bodyPr>
          <a:lstStyle/>
          <a:p>
            <a:pPr algn="ctr"/>
            <a:r>
              <a:rPr lang="en-US" sz="1600" b="0" cap="none" spc="0">
                <a:ln w="0"/>
                <a:solidFill>
                  <a:schemeClr val="bg1">
                    <a:lumMod val="95000"/>
                  </a:schemeClr>
                </a:solidFill>
                <a:effectLst>
                  <a:outerShdw blurRad="38100" dist="19050" dir="2700000" algn="tl" rotWithShape="0">
                    <a:schemeClr val="dk1">
                      <a:alpha val="40000"/>
                    </a:schemeClr>
                  </a:outerShdw>
                </a:effectLst>
                <a:latin typeface="#9Slide03 Arima Madurai ExtraBo" panose="00000900000000000000" pitchFamily="2" charset="0"/>
                <a:cs typeface="#9Slide03 Arima Madurai ExtraBo" panose="00000900000000000000" pitchFamily="2" charset="0"/>
              </a:rPr>
              <a:t>KTUTS</a:t>
            </a:r>
          </a:p>
        </p:txBody>
      </p:sp>
    </p:spTree>
    <p:extLst>
      <p:ext uri="{BB962C8B-B14F-4D97-AF65-F5344CB8AC3E}">
        <p14:creationId xmlns:p14="http://schemas.microsoft.com/office/powerpoint/2010/main" val="319468141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4000" decel="52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accel="34000" decel="52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1+#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Effect transition="in" filter="fade">
                                      <p:cBhvr>
                                        <p:cTn id="17" dur="1000"/>
                                        <p:tgtEl>
                                          <p:spTgt spid="12"/>
                                        </p:tgtEl>
                                      </p:cBhvr>
                                    </p:animEffect>
                                  </p:childTnLst>
                                </p:cTn>
                              </p:par>
                              <p:par>
                                <p:cTn id="18" presetID="16" presetClass="entr" presetSubtype="42"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Horizontal)">
                                      <p:cBhvr>
                                        <p:cTn id="2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bg>
      <p:bgPr>
        <a:solidFill>
          <a:srgbClr val="FFF5D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3E406B-BC78-43F3-8218-678C9205C0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4950" y="819150"/>
            <a:ext cx="9182100" cy="5219700"/>
          </a:xfrm>
          <a:prstGeom prst="rect">
            <a:avLst/>
          </a:prstGeom>
        </p:spPr>
      </p:pic>
      <p:sp>
        <p:nvSpPr>
          <p:cNvPr id="8" name="Rectangle: Single Corner Snipped 7">
            <a:extLst>
              <a:ext uri="{FF2B5EF4-FFF2-40B4-BE49-F238E27FC236}">
                <a16:creationId xmlns:a16="http://schemas.microsoft.com/office/drawing/2014/main" id="{6A15CDA1-4030-400B-8ED1-4B7481B1A09D}"/>
              </a:ext>
            </a:extLst>
          </p:cNvPr>
          <p:cNvSpPr/>
          <p:nvPr userDrawn="1"/>
        </p:nvSpPr>
        <p:spPr>
          <a:xfrm flipH="1">
            <a:off x="10687050" y="0"/>
            <a:ext cx="1504949" cy="6858000"/>
          </a:xfrm>
          <a:prstGeom prst="snip1Rect">
            <a:avLst/>
          </a:prstGeom>
          <a:solidFill>
            <a:srgbClr val="FFD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Single Corner Snipped 8">
            <a:extLst>
              <a:ext uri="{FF2B5EF4-FFF2-40B4-BE49-F238E27FC236}">
                <a16:creationId xmlns:a16="http://schemas.microsoft.com/office/drawing/2014/main" id="{4D059C8F-ED43-41D6-8C1D-A3DDEADE7589}"/>
              </a:ext>
            </a:extLst>
          </p:cNvPr>
          <p:cNvSpPr/>
          <p:nvPr userDrawn="1"/>
        </p:nvSpPr>
        <p:spPr>
          <a:xfrm flipV="1">
            <a:off x="1" y="0"/>
            <a:ext cx="1504949" cy="6858000"/>
          </a:xfrm>
          <a:prstGeom prst="snip1Rect">
            <a:avLst/>
          </a:prstGeom>
          <a:solidFill>
            <a:srgbClr val="FFD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13CCC3-9540-4354-871F-2D697DC9934C}"/>
              </a:ext>
            </a:extLst>
          </p:cNvPr>
          <p:cNvSpPr/>
          <p:nvPr userDrawn="1"/>
        </p:nvSpPr>
        <p:spPr>
          <a:xfrm>
            <a:off x="373945" y="271462"/>
            <a:ext cx="11444111" cy="6315075"/>
          </a:xfrm>
          <a:prstGeom prst="rect">
            <a:avLst/>
          </a:prstGeom>
          <a:solidFill>
            <a:schemeClr val="bg1">
              <a:alpha val="66000"/>
            </a:schemeClr>
          </a:solidFill>
          <a:ln w="127000" cmpd="thinThick">
            <a:solidFill>
              <a:srgbClr val="FFE37D"/>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8B2A5E8-F9FC-438B-BC73-82D03E2BA59A}"/>
              </a:ext>
            </a:extLst>
          </p:cNvPr>
          <p:cNvSpPr/>
          <p:nvPr userDrawn="1"/>
        </p:nvSpPr>
        <p:spPr>
          <a:xfrm rot="5400000">
            <a:off x="11629026" y="195848"/>
            <a:ext cx="787395" cy="338554"/>
          </a:xfrm>
          <a:prstGeom prst="rect">
            <a:avLst/>
          </a:prstGeom>
          <a:noFill/>
        </p:spPr>
        <p:txBody>
          <a:bodyPr wrap="none" lIns="91440" tIns="45720" rIns="91440" bIns="45720">
            <a:spAutoFit/>
          </a:bodyPr>
          <a:lstStyle/>
          <a:p>
            <a:pPr algn="ctr"/>
            <a:r>
              <a:rPr lang="en-US" sz="1600" b="0" cap="none" spc="0">
                <a:ln w="0"/>
                <a:solidFill>
                  <a:schemeClr val="bg1">
                    <a:lumMod val="95000"/>
                  </a:schemeClr>
                </a:solidFill>
                <a:effectLst>
                  <a:outerShdw blurRad="38100" dist="19050" dir="2700000" algn="tl" rotWithShape="0">
                    <a:schemeClr val="dk1">
                      <a:alpha val="40000"/>
                    </a:schemeClr>
                  </a:outerShdw>
                </a:effectLst>
                <a:latin typeface="#9Slide03 Arima Madurai ExtraBo" panose="00000900000000000000" pitchFamily="2" charset="0"/>
                <a:cs typeface="#9Slide03 Arima Madurai ExtraBo" panose="00000900000000000000" pitchFamily="2" charset="0"/>
              </a:rPr>
              <a:t>KTUTS</a:t>
            </a:r>
          </a:p>
        </p:txBody>
      </p:sp>
    </p:spTree>
    <p:extLst>
      <p:ext uri="{BB962C8B-B14F-4D97-AF65-F5344CB8AC3E}">
        <p14:creationId xmlns:p14="http://schemas.microsoft.com/office/powerpoint/2010/main" val="126924391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decel="6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accel="40000" decel="6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Vertical)">
                                      <p:cBhvr>
                                        <p:cTn id="15" dur="500"/>
                                        <p:tgtEl>
                                          <p:spTgt spid="10"/>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bg>
      <p:bgPr>
        <a:solidFill>
          <a:srgbClr val="E0DFED"/>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BA5953-316B-4A2A-863F-C814EF8553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8305800" cy="8305800"/>
          </a:xfrm>
          <a:prstGeom prst="rect">
            <a:avLst/>
          </a:prstGeom>
        </p:spPr>
      </p:pic>
      <p:sp>
        <p:nvSpPr>
          <p:cNvPr id="9" name="Rectangle: Single Corner Snipped 8">
            <a:extLst>
              <a:ext uri="{FF2B5EF4-FFF2-40B4-BE49-F238E27FC236}">
                <a16:creationId xmlns:a16="http://schemas.microsoft.com/office/drawing/2014/main" id="{4D059C8F-ED43-41D6-8C1D-A3DDEADE7589}"/>
              </a:ext>
            </a:extLst>
          </p:cNvPr>
          <p:cNvSpPr/>
          <p:nvPr userDrawn="1"/>
        </p:nvSpPr>
        <p:spPr>
          <a:xfrm rot="5400000" flipH="1" flipV="1">
            <a:off x="5343527" y="-5343527"/>
            <a:ext cx="1504949" cy="12192001"/>
          </a:xfrm>
          <a:prstGeom prst="snip1Rect">
            <a:avLst/>
          </a:prstGeom>
          <a:solidFill>
            <a:srgbClr val="6F6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Single Corner Snipped 5">
            <a:extLst>
              <a:ext uri="{FF2B5EF4-FFF2-40B4-BE49-F238E27FC236}">
                <a16:creationId xmlns:a16="http://schemas.microsoft.com/office/drawing/2014/main" id="{C0C3917D-3AD8-4A20-B7B1-C1D37B4B2A2C}"/>
              </a:ext>
            </a:extLst>
          </p:cNvPr>
          <p:cNvSpPr/>
          <p:nvPr userDrawn="1"/>
        </p:nvSpPr>
        <p:spPr>
          <a:xfrm rot="5400000">
            <a:off x="5343526" y="9524"/>
            <a:ext cx="1504949" cy="12192001"/>
          </a:xfrm>
          <a:prstGeom prst="snip1Rect">
            <a:avLst/>
          </a:prstGeom>
          <a:solidFill>
            <a:srgbClr val="6F6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13CCC3-9540-4354-871F-2D697DC9934C}"/>
              </a:ext>
            </a:extLst>
          </p:cNvPr>
          <p:cNvSpPr/>
          <p:nvPr userDrawn="1"/>
        </p:nvSpPr>
        <p:spPr>
          <a:xfrm>
            <a:off x="373944" y="271462"/>
            <a:ext cx="11444111" cy="6315075"/>
          </a:xfrm>
          <a:prstGeom prst="rect">
            <a:avLst/>
          </a:prstGeom>
          <a:solidFill>
            <a:schemeClr val="bg1">
              <a:alpha val="66000"/>
            </a:schemeClr>
          </a:solidFill>
          <a:ln w="127000" cmpd="thinThick">
            <a:solidFill>
              <a:srgbClr val="AFABD1"/>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ECEBB69-CB4F-4C99-9226-90B73935AB23}"/>
              </a:ext>
            </a:extLst>
          </p:cNvPr>
          <p:cNvSpPr/>
          <p:nvPr userDrawn="1"/>
        </p:nvSpPr>
        <p:spPr>
          <a:xfrm rot="5400000">
            <a:off x="11629026" y="195848"/>
            <a:ext cx="787395" cy="338554"/>
          </a:xfrm>
          <a:prstGeom prst="rect">
            <a:avLst/>
          </a:prstGeom>
          <a:noFill/>
        </p:spPr>
        <p:txBody>
          <a:bodyPr wrap="none" lIns="91440" tIns="45720" rIns="91440" bIns="45720">
            <a:spAutoFit/>
          </a:bodyPr>
          <a:lstStyle/>
          <a:p>
            <a:pPr algn="ctr"/>
            <a:r>
              <a:rPr lang="en-US" sz="1600" b="0" cap="none" spc="0">
                <a:ln w="0"/>
                <a:solidFill>
                  <a:schemeClr val="bg1">
                    <a:lumMod val="95000"/>
                  </a:schemeClr>
                </a:solidFill>
                <a:effectLst>
                  <a:outerShdw blurRad="38100" dist="19050" dir="2700000" algn="tl" rotWithShape="0">
                    <a:schemeClr val="dk1">
                      <a:alpha val="40000"/>
                    </a:schemeClr>
                  </a:outerShdw>
                </a:effectLst>
                <a:latin typeface="#9Slide03 Arima Madurai ExtraBo" panose="00000900000000000000" pitchFamily="2" charset="0"/>
                <a:cs typeface="#9Slide03 Arima Madurai ExtraBo" panose="00000900000000000000" pitchFamily="2" charset="0"/>
              </a:rPr>
              <a:t>KTUTS</a:t>
            </a:r>
          </a:p>
        </p:txBody>
      </p:sp>
    </p:spTree>
    <p:extLst>
      <p:ext uri="{BB962C8B-B14F-4D97-AF65-F5344CB8AC3E}">
        <p14:creationId xmlns:p14="http://schemas.microsoft.com/office/powerpoint/2010/main" val="249846671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decel="62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 calcmode="lin" valueType="num">
                                      <p:cBhvr>
                                        <p:cTn id="13" dur="500" fill="hold"/>
                                        <p:tgtEl>
                                          <p:spTgt spid="4"/>
                                        </p:tgtEl>
                                        <p:attrNameLst>
                                          <p:attrName>style.rotation</p:attrName>
                                        </p:attrNameLst>
                                      </p:cBhvr>
                                      <p:tavLst>
                                        <p:tav tm="0">
                                          <p:val>
                                            <p:fltVal val="90"/>
                                          </p:val>
                                        </p:tav>
                                        <p:tav tm="100000">
                                          <p:val>
                                            <p:fltVal val="0"/>
                                          </p:val>
                                        </p:tav>
                                      </p:tavLst>
                                    </p:anim>
                                    <p:animEffect transition="in" filter="fade">
                                      <p:cBhvr>
                                        <p:cTn id="14" dur="500"/>
                                        <p:tgtEl>
                                          <p:spTgt spid="4"/>
                                        </p:tgtEl>
                                      </p:cBhvr>
                                    </p:animEffect>
                                  </p:childTnLst>
                                </p:cTn>
                              </p:par>
                              <p:par>
                                <p:cTn id="15" presetID="2" presetClass="entr" presetSubtype="1" accel="20000" decel="6200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16" presetClass="entr" presetSubtype="42"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out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1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节标题">
    <p:bg>
      <p:bgPr>
        <a:pattFill prst="pct10">
          <a:fgClr>
            <a:srgbClr val="95DAC1"/>
          </a:fgClr>
          <a:bgClr>
            <a:schemeClr val="accent6">
              <a:lumMod val="20000"/>
              <a:lumOff val="80000"/>
            </a:schemeClr>
          </a:bgClr>
        </a:patt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4ADDBD4-4273-4487-8831-2F6319C1B8EE}"/>
              </a:ext>
            </a:extLst>
          </p:cNvPr>
          <p:cNvSpPr/>
          <p:nvPr userDrawn="1"/>
        </p:nvSpPr>
        <p:spPr>
          <a:xfrm>
            <a:off x="857250" y="304800"/>
            <a:ext cx="571500" cy="6229350"/>
          </a:xfrm>
          <a:prstGeom prst="rect">
            <a:avLst/>
          </a:prstGeom>
          <a:solidFill>
            <a:srgbClr val="CAE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2C40954-56D5-4C57-861C-8E1EB96A7817}"/>
              </a:ext>
            </a:extLst>
          </p:cNvPr>
          <p:cNvSpPr/>
          <p:nvPr userDrawn="1"/>
        </p:nvSpPr>
        <p:spPr>
          <a:xfrm>
            <a:off x="571500" y="304800"/>
            <a:ext cx="571500" cy="6229350"/>
          </a:xfrm>
          <a:prstGeom prst="rect">
            <a:avLst/>
          </a:prstGeom>
          <a:solidFill>
            <a:srgbClr val="AFE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B36658C-95EB-4DA9-883A-C795AEFF7183}"/>
              </a:ext>
            </a:extLst>
          </p:cNvPr>
          <p:cNvSpPr/>
          <p:nvPr userDrawn="1"/>
        </p:nvSpPr>
        <p:spPr>
          <a:xfrm>
            <a:off x="0" y="323850"/>
            <a:ext cx="701040" cy="6229350"/>
          </a:xfrm>
          <a:prstGeom prst="rect">
            <a:avLst/>
          </a:prstGeom>
          <a:solidFill>
            <a:srgbClr val="95D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080660B-9625-42E5-8BD8-6945100A9E2A}"/>
              </a:ext>
            </a:extLst>
          </p:cNvPr>
          <p:cNvSpPr/>
          <p:nvPr userDrawn="1"/>
        </p:nvSpPr>
        <p:spPr>
          <a:xfrm>
            <a:off x="1143000" y="495300"/>
            <a:ext cx="10934700" cy="5791200"/>
          </a:xfrm>
          <a:prstGeom prst="roundRect">
            <a:avLst/>
          </a:prstGeom>
          <a:solidFill>
            <a:srgbClr val="95DAC1">
              <a:alpha val="50000"/>
            </a:srgbClr>
          </a:solidFill>
          <a:ln w="57150">
            <a:solidFill>
              <a:srgbClr val="156E4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BBED64D-620D-4091-A28D-A31243AFAE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1150" y="838200"/>
            <a:ext cx="6019800" cy="6019800"/>
          </a:xfrm>
          <a:prstGeom prst="rect">
            <a:avLst/>
          </a:prstGeom>
        </p:spPr>
      </p:pic>
      <p:pic>
        <p:nvPicPr>
          <p:cNvPr id="12" name="Picture 11">
            <a:extLst>
              <a:ext uri="{FF2B5EF4-FFF2-40B4-BE49-F238E27FC236}">
                <a16:creationId xmlns:a16="http://schemas.microsoft.com/office/drawing/2014/main" id="{1C94DC4D-C0B1-41EA-8BCB-9D606FC1FE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6601" y="4394449"/>
            <a:ext cx="3250702" cy="3250702"/>
          </a:xfrm>
          <a:prstGeom prst="rect">
            <a:avLst/>
          </a:prstGeom>
        </p:spPr>
      </p:pic>
    </p:spTree>
    <p:extLst>
      <p:ext uri="{BB962C8B-B14F-4D97-AF65-F5344CB8AC3E}">
        <p14:creationId xmlns:p14="http://schemas.microsoft.com/office/powerpoint/2010/main" val="288952040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decel="42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6" presetClass="entr" presetSubtype="37"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par>
                                <p:cTn id="12" presetID="16" presetClass="entr" presetSubtype="42"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outHorizontal)">
                                      <p:cBhvr>
                                        <p:cTn id="14" dur="500"/>
                                        <p:tgtEl>
                                          <p:spTgt spid="12"/>
                                        </p:tgtEl>
                                      </p:cBhvr>
                                    </p:animEffect>
                                  </p:childTnLst>
                                </p:cTn>
                              </p:par>
                              <p:par>
                                <p:cTn id="15" presetID="16" presetClass="entr" presetSubtype="42"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outHorizontal)">
                                      <p:cBhvr>
                                        <p:cTn id="17" dur="500"/>
                                        <p:tgtEl>
                                          <p:spTgt spid="10"/>
                                        </p:tgtEl>
                                      </p:cBhvr>
                                    </p:animEffect>
                                  </p:childTnLst>
                                </p:cTn>
                              </p:par>
                              <p:par>
                                <p:cTn id="18" presetID="2" presetClass="entr" presetSubtype="2" accel="40000" decel="4200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750" fill="hold"/>
                                        <p:tgtEl>
                                          <p:spTgt spid="13"/>
                                        </p:tgtEl>
                                        <p:attrNameLst>
                                          <p:attrName>ppt_x</p:attrName>
                                        </p:attrNameLst>
                                      </p:cBhvr>
                                      <p:tavLst>
                                        <p:tav tm="0">
                                          <p:val>
                                            <p:strVal val="1+#ppt_w/2"/>
                                          </p:val>
                                        </p:tav>
                                        <p:tav tm="100000">
                                          <p:val>
                                            <p:strVal val="#ppt_x"/>
                                          </p:val>
                                        </p:tav>
                                      </p:tavLst>
                                    </p:anim>
                                    <p:anim calcmode="lin" valueType="num">
                                      <p:cBhvr additive="base">
                                        <p:cTn id="21" dur="750" fill="hold"/>
                                        <p:tgtEl>
                                          <p:spTgt spid="13"/>
                                        </p:tgtEl>
                                        <p:attrNameLst>
                                          <p:attrName>ppt_y</p:attrName>
                                        </p:attrNameLst>
                                      </p:cBhvr>
                                      <p:tavLst>
                                        <p:tav tm="0">
                                          <p:val>
                                            <p:strVal val="#ppt_y"/>
                                          </p:val>
                                        </p:tav>
                                        <p:tav tm="100000">
                                          <p:val>
                                            <p:strVal val="#ppt_y"/>
                                          </p:val>
                                        </p:tav>
                                      </p:tavLst>
                                    </p:anim>
                                  </p:childTnLst>
                                </p:cTn>
                              </p:par>
                              <p:par>
                                <p:cTn id="22" presetID="2" presetClass="entr" presetSubtype="2" accel="40000" decel="4200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1000" fill="hold"/>
                                        <p:tgtEl>
                                          <p:spTgt spid="14"/>
                                        </p:tgtEl>
                                        <p:attrNameLst>
                                          <p:attrName>ppt_x</p:attrName>
                                        </p:attrNameLst>
                                      </p:cBhvr>
                                      <p:tavLst>
                                        <p:tav tm="0">
                                          <p:val>
                                            <p:strVal val="1+#ppt_w/2"/>
                                          </p:val>
                                        </p:tav>
                                        <p:tav tm="100000">
                                          <p:val>
                                            <p:strVal val="#ppt_x"/>
                                          </p:val>
                                        </p:tav>
                                      </p:tavLst>
                                    </p:anim>
                                    <p:anim calcmode="lin" valueType="num">
                                      <p:cBhvr additive="base">
                                        <p:cTn id="25"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7" grpId="0" animBg="1"/>
      <p:bldP spid="8"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3">
            <a:extLst>
              <a:ext uri="{FF2B5EF4-FFF2-40B4-BE49-F238E27FC236}">
                <a16:creationId xmlns:a16="http://schemas.microsoft.com/office/drawing/2014/main" id="{316486AD-E381-48FD-8764-BE5D7848D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900" y="0"/>
            <a:ext cx="12280900" cy="6895540"/>
          </a:xfrm>
          <a:prstGeom prst="rect">
            <a:avLst/>
          </a:prstGeom>
        </p:spPr>
      </p:pic>
      <p:sp>
        <p:nvSpPr>
          <p:cNvPr id="11" name="Rectangle 10">
            <a:extLst>
              <a:ext uri="{FF2B5EF4-FFF2-40B4-BE49-F238E27FC236}">
                <a16:creationId xmlns:a16="http://schemas.microsoft.com/office/drawing/2014/main" id="{BFA103AE-3E2F-4AD4-8014-86F64DE6EA04}"/>
              </a:ext>
            </a:extLst>
          </p:cNvPr>
          <p:cNvSpPr/>
          <p:nvPr userDrawn="1"/>
        </p:nvSpPr>
        <p:spPr>
          <a:xfrm rot="5400000">
            <a:off x="11629026" y="195848"/>
            <a:ext cx="787395" cy="338554"/>
          </a:xfrm>
          <a:prstGeom prst="rect">
            <a:avLst/>
          </a:prstGeom>
          <a:noFill/>
        </p:spPr>
        <p:txBody>
          <a:bodyPr wrap="none" lIns="91440" tIns="45720" rIns="91440" bIns="45720">
            <a:spAutoFit/>
          </a:bodyPr>
          <a:lstStyle/>
          <a:p>
            <a:pPr algn="ctr"/>
            <a:r>
              <a:rPr lang="en-US" sz="1600" b="0" cap="none" spc="0">
                <a:ln w="0"/>
                <a:solidFill>
                  <a:schemeClr val="bg1">
                    <a:lumMod val="95000"/>
                  </a:schemeClr>
                </a:solidFill>
                <a:effectLst>
                  <a:outerShdw blurRad="38100" dist="19050" dir="2700000" algn="tl" rotWithShape="0">
                    <a:schemeClr val="dk1">
                      <a:alpha val="40000"/>
                    </a:schemeClr>
                  </a:outerShdw>
                </a:effectLst>
                <a:latin typeface="#9Slide03 Arima Madurai ExtraBo" panose="00000900000000000000" pitchFamily="2" charset="0"/>
                <a:cs typeface="#9Slide03 Arima Madurai ExtraBo" panose="00000900000000000000" pitchFamily="2" charset="0"/>
              </a:rPr>
              <a:t>KTUTS</a:t>
            </a:r>
          </a:p>
        </p:txBody>
      </p:sp>
    </p:spTree>
    <p:extLst>
      <p:ext uri="{BB962C8B-B14F-4D97-AF65-F5344CB8AC3E}">
        <p14:creationId xmlns:p14="http://schemas.microsoft.com/office/powerpoint/2010/main" val="52052459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78FDBD-4961-4C99-8A2F-711CD8DF112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8A818DF-D285-44BE-A0C7-D0DE6B208169}"/>
              </a:ext>
            </a:extLst>
          </p:cNvPr>
          <p:cNvSpPr>
            <a:spLocks noGrp="1"/>
          </p:cNvSpPr>
          <p:nvPr>
            <p:ph type="dt" sz="half" idx="10"/>
          </p:nvPr>
        </p:nvSpPr>
        <p:spPr/>
        <p:txBody>
          <a:bodyPr/>
          <a:lstStyle/>
          <a:p>
            <a:fld id="{C6C49D18-C37A-4AFD-9377-469BA5420DDD}" type="datetimeFigureOut">
              <a:rPr lang="zh-CN" altLang="en-US" smtClean="0"/>
              <a:t>2022/1/7</a:t>
            </a:fld>
            <a:endParaRPr lang="zh-CN" altLang="en-US"/>
          </a:p>
        </p:txBody>
      </p:sp>
      <p:sp>
        <p:nvSpPr>
          <p:cNvPr id="4" name="页脚占位符 3">
            <a:extLst>
              <a:ext uri="{FF2B5EF4-FFF2-40B4-BE49-F238E27FC236}">
                <a16:creationId xmlns:a16="http://schemas.microsoft.com/office/drawing/2014/main" id="{6B65C899-353A-4495-85F8-1302D44EA96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FFFCFBF-08A0-4A96-BBF5-07BCC710C454}"/>
              </a:ext>
            </a:extLst>
          </p:cNvPr>
          <p:cNvSpPr>
            <a:spLocks noGrp="1"/>
          </p:cNvSpPr>
          <p:nvPr>
            <p:ph type="sldNum" sz="quarter" idx="12"/>
          </p:nvPr>
        </p:nvSpPr>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329419511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2E90C9-9BC8-4BB8-BD72-2BED980A0F62}"/>
              </a:ext>
            </a:extLst>
          </p:cNvPr>
          <p:cNvSpPr>
            <a:spLocks noGrp="1"/>
          </p:cNvSpPr>
          <p:nvPr>
            <p:ph type="dt" sz="half" idx="10"/>
          </p:nvPr>
        </p:nvSpPr>
        <p:spPr/>
        <p:txBody>
          <a:bodyPr/>
          <a:lstStyle/>
          <a:p>
            <a:fld id="{C6C49D18-C37A-4AFD-9377-469BA5420DDD}" type="datetimeFigureOut">
              <a:rPr lang="zh-CN" altLang="en-US" smtClean="0"/>
              <a:t>2022/1/7</a:t>
            </a:fld>
            <a:endParaRPr lang="zh-CN" altLang="en-US"/>
          </a:p>
        </p:txBody>
      </p:sp>
      <p:sp>
        <p:nvSpPr>
          <p:cNvPr id="4" name="灯片编号占位符 3">
            <a:extLst>
              <a:ext uri="{FF2B5EF4-FFF2-40B4-BE49-F238E27FC236}">
                <a16:creationId xmlns:a16="http://schemas.microsoft.com/office/drawing/2014/main" id="{A1B2772B-0648-46AB-AF09-8756321245ED}"/>
              </a:ext>
            </a:extLst>
          </p:cNvPr>
          <p:cNvSpPr>
            <a:spLocks noGrp="1"/>
          </p:cNvSpPr>
          <p:nvPr>
            <p:ph type="sldNum" sz="quarter" idx="12"/>
          </p:nvPr>
        </p:nvSpPr>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253085165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D49CB2-5260-45FB-8FE1-20B3C953929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B6AC3E8-225D-482C-BA4F-9884F0E0B1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7642A14-265F-496A-9297-D6710F6290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652A709-142A-47BC-B1A8-14B13013C85F}"/>
              </a:ext>
            </a:extLst>
          </p:cNvPr>
          <p:cNvSpPr>
            <a:spLocks noGrp="1"/>
          </p:cNvSpPr>
          <p:nvPr>
            <p:ph type="dt" sz="half" idx="10"/>
          </p:nvPr>
        </p:nvSpPr>
        <p:spPr/>
        <p:txBody>
          <a:bodyPr/>
          <a:lstStyle/>
          <a:p>
            <a:fld id="{C6C49D18-C37A-4AFD-9377-469BA5420DDD}" type="datetimeFigureOut">
              <a:rPr lang="zh-CN" altLang="en-US" smtClean="0"/>
              <a:t>2022/1/7</a:t>
            </a:fld>
            <a:endParaRPr lang="zh-CN" altLang="en-US"/>
          </a:p>
        </p:txBody>
      </p:sp>
      <p:sp>
        <p:nvSpPr>
          <p:cNvPr id="6" name="页脚占位符 5">
            <a:extLst>
              <a:ext uri="{FF2B5EF4-FFF2-40B4-BE49-F238E27FC236}">
                <a16:creationId xmlns:a16="http://schemas.microsoft.com/office/drawing/2014/main" id="{F8EB01D8-23CC-4E76-B7CB-0234D441BB9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17BAF84-3E04-497F-A445-BFD21C6C0D64}"/>
              </a:ext>
            </a:extLst>
          </p:cNvPr>
          <p:cNvSpPr>
            <a:spLocks noGrp="1"/>
          </p:cNvSpPr>
          <p:nvPr>
            <p:ph type="sldNum" sz="quarter" idx="12"/>
          </p:nvPr>
        </p:nvSpPr>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288335196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57A9573-A6CB-4A21-995D-BD85629FFE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FA41185-83D5-474F-9858-B995F3E4AA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64C6FB6-6859-419D-8471-F6BCA0CF29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C49D18-C37A-4AFD-9377-469BA5420DDD}" type="datetimeFigureOut">
              <a:rPr lang="zh-CN" altLang="en-US" smtClean="0"/>
              <a:t>2022/1/7</a:t>
            </a:fld>
            <a:endParaRPr lang="zh-CN" altLang="en-US"/>
          </a:p>
        </p:txBody>
      </p:sp>
      <p:sp>
        <p:nvSpPr>
          <p:cNvPr id="5" name="页脚占位符 4">
            <a:extLst>
              <a:ext uri="{FF2B5EF4-FFF2-40B4-BE49-F238E27FC236}">
                <a16:creationId xmlns:a16="http://schemas.microsoft.com/office/drawing/2014/main" id="{D907E197-FF81-4D70-B7EE-C73002276B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465A55F-D163-4F49-AEEC-B31FB2B7BE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468B4B-B5A5-4AD8-B3EB-E9AC60620A94}" type="slidenum">
              <a:rPr lang="zh-CN" altLang="en-US" smtClean="0"/>
              <a:t>‹#›</a:t>
            </a:fld>
            <a:endParaRPr lang="zh-CN" altLang="en-US"/>
          </a:p>
        </p:txBody>
      </p:sp>
      <p:pic>
        <p:nvPicPr>
          <p:cNvPr id="32" name="Picture 31">
            <a:extLst>
              <a:ext uri="{FF2B5EF4-FFF2-40B4-BE49-F238E27FC236}">
                <a16:creationId xmlns:a16="http://schemas.microsoft.com/office/drawing/2014/main" id="{399E8F0A-A539-45A6-90CE-212C677385A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157475" y="8907420"/>
            <a:ext cx="1346611" cy="1077237"/>
          </a:xfrm>
          <a:prstGeom prst="rect">
            <a:avLst/>
          </a:prstGeom>
        </p:spPr>
      </p:pic>
      <p:pic>
        <p:nvPicPr>
          <p:cNvPr id="33" name="Picture 32">
            <a:extLst>
              <a:ext uri="{FF2B5EF4-FFF2-40B4-BE49-F238E27FC236}">
                <a16:creationId xmlns:a16="http://schemas.microsoft.com/office/drawing/2014/main" id="{CFA90917-8A92-4162-9EDE-664C325F2D1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740692" y="8907420"/>
            <a:ext cx="1346611" cy="1077237"/>
          </a:xfrm>
          <a:prstGeom prst="rect">
            <a:avLst/>
          </a:prstGeom>
        </p:spPr>
      </p:pic>
      <p:sp>
        <p:nvSpPr>
          <p:cNvPr id="34" name="Rectangle 33">
            <a:extLst>
              <a:ext uri="{FF2B5EF4-FFF2-40B4-BE49-F238E27FC236}">
                <a16:creationId xmlns:a16="http://schemas.microsoft.com/office/drawing/2014/main" id="{96AC411C-14D1-4C85-B063-CA411AD37A31}"/>
              </a:ext>
            </a:extLst>
          </p:cNvPr>
          <p:cNvSpPr/>
          <p:nvPr userDrawn="1"/>
        </p:nvSpPr>
        <p:spPr>
          <a:xfrm rot="5400000">
            <a:off x="11629026" y="195848"/>
            <a:ext cx="787395" cy="338554"/>
          </a:xfrm>
          <a:prstGeom prst="rect">
            <a:avLst/>
          </a:prstGeom>
          <a:noFill/>
        </p:spPr>
        <p:txBody>
          <a:bodyPr wrap="none" lIns="91440" tIns="45720" rIns="91440" bIns="45720">
            <a:spAutoFit/>
          </a:bodyPr>
          <a:lstStyle/>
          <a:p>
            <a:pPr algn="ctr"/>
            <a:r>
              <a:rPr lang="en-US" sz="1600" b="0" cap="none" spc="0">
                <a:ln w="0"/>
                <a:solidFill>
                  <a:schemeClr val="bg1">
                    <a:lumMod val="95000"/>
                  </a:schemeClr>
                </a:solidFill>
                <a:effectLst>
                  <a:outerShdw blurRad="38100" dist="19050" dir="2700000" algn="tl" rotWithShape="0">
                    <a:schemeClr val="dk1">
                      <a:alpha val="40000"/>
                    </a:schemeClr>
                  </a:outerShdw>
                </a:effectLst>
                <a:latin typeface="#9Slide03 Arima Madurai ExtraBo" panose="00000900000000000000" pitchFamily="2" charset="0"/>
                <a:cs typeface="#9Slide03 Arima Madurai ExtraBo" panose="00000900000000000000" pitchFamily="2" charset="0"/>
              </a:rPr>
              <a:t>KTUTS</a:t>
            </a:r>
          </a:p>
        </p:txBody>
      </p:sp>
    </p:spTree>
    <p:extLst>
      <p:ext uri="{BB962C8B-B14F-4D97-AF65-F5344CB8AC3E}">
        <p14:creationId xmlns:p14="http://schemas.microsoft.com/office/powerpoint/2010/main" val="941313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8.xml"/><Relationship Id="rId1" Type="http://schemas.openxmlformats.org/officeDocument/2006/relationships/themeOverride" Target="../theme/themeOverride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8.xml"/><Relationship Id="rId1" Type="http://schemas.openxmlformats.org/officeDocument/2006/relationships/themeOverride" Target="../theme/themeOverride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slide" Target="slide7.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477788C-D595-4927-84F8-81E7DEE1F9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5089" y="1244546"/>
            <a:ext cx="6096528" cy="3371380"/>
          </a:xfrm>
          <a:prstGeom prst="rect">
            <a:avLst/>
          </a:prstGeom>
        </p:spPr>
      </p:pic>
      <p:pic>
        <p:nvPicPr>
          <p:cNvPr id="17" name="Picture 16">
            <a:extLst>
              <a:ext uri="{FF2B5EF4-FFF2-40B4-BE49-F238E27FC236}">
                <a16:creationId xmlns:a16="http://schemas.microsoft.com/office/drawing/2014/main" id="{0FC55E7A-6E59-4E9C-9937-87C449B11F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416" y="1567662"/>
            <a:ext cx="5828281" cy="2725148"/>
          </a:xfrm>
          <a:prstGeom prst="rect">
            <a:avLst/>
          </a:prstGeom>
        </p:spPr>
      </p:pic>
      <p:pic>
        <p:nvPicPr>
          <p:cNvPr id="19" name="Picture 18">
            <a:extLst>
              <a:ext uri="{FF2B5EF4-FFF2-40B4-BE49-F238E27FC236}">
                <a16:creationId xmlns:a16="http://schemas.microsoft.com/office/drawing/2014/main" id="{427E1D2C-5CEB-41C0-BEF5-71D1ADD287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659" y="237467"/>
            <a:ext cx="4529721" cy="1505843"/>
          </a:xfrm>
          <a:prstGeom prst="rect">
            <a:avLst/>
          </a:prstGeom>
        </p:spPr>
      </p:pic>
    </p:spTree>
    <p:extLst>
      <p:ext uri="{BB962C8B-B14F-4D97-AF65-F5344CB8AC3E}">
        <p14:creationId xmlns:p14="http://schemas.microsoft.com/office/powerpoint/2010/main" val="25417485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50" presetClass="entr" presetSubtype="0" decel="10000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strVal val="#ppt_w+.3"/>
                                          </p:val>
                                        </p:tav>
                                        <p:tav tm="100000">
                                          <p:val>
                                            <p:strVal val="#ppt_w"/>
                                          </p:val>
                                        </p:tav>
                                      </p:tavLst>
                                    </p:anim>
                                    <p:anim calcmode="lin" valueType="num">
                                      <p:cBhvr>
                                        <p:cTn id="14" dur="1000" fill="hold"/>
                                        <p:tgtEl>
                                          <p:spTgt spid="17"/>
                                        </p:tgtEl>
                                        <p:attrNameLst>
                                          <p:attrName>ppt_h</p:attrName>
                                        </p:attrNameLst>
                                      </p:cBhvr>
                                      <p:tavLst>
                                        <p:tav tm="0">
                                          <p:val>
                                            <p:strVal val="#ppt_h"/>
                                          </p:val>
                                        </p:tav>
                                        <p:tav tm="100000">
                                          <p:val>
                                            <p:strVal val="#ppt_h"/>
                                          </p:val>
                                        </p:tav>
                                      </p:tavLst>
                                    </p:anim>
                                    <p:animEffect transition="in" filter="fade">
                                      <p:cBhvr>
                                        <p:cTn id="15" dur="1000"/>
                                        <p:tgtEl>
                                          <p:spTgt spid="17"/>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1000" fill="hold"/>
                                        <p:tgtEl>
                                          <p:spTgt spid="15"/>
                                        </p:tgtEl>
                                        <p:attrNameLst>
                                          <p:attrName>ppt_w</p:attrName>
                                        </p:attrNameLst>
                                      </p:cBhvr>
                                      <p:tavLst>
                                        <p:tav tm="0">
                                          <p:val>
                                            <p:strVal val="#ppt_w+.3"/>
                                          </p:val>
                                        </p:tav>
                                        <p:tav tm="100000">
                                          <p:val>
                                            <p:strVal val="#ppt_w"/>
                                          </p:val>
                                        </p:tav>
                                      </p:tavLst>
                                    </p:anim>
                                    <p:anim calcmode="lin" valueType="num">
                                      <p:cBhvr>
                                        <p:cTn id="19" dur="1000" fill="hold"/>
                                        <p:tgtEl>
                                          <p:spTgt spid="15"/>
                                        </p:tgtEl>
                                        <p:attrNameLst>
                                          <p:attrName>ppt_h</p:attrName>
                                        </p:attrNameLst>
                                      </p:cBhvr>
                                      <p:tavLst>
                                        <p:tav tm="0">
                                          <p:val>
                                            <p:strVal val="#ppt_h"/>
                                          </p:val>
                                        </p:tav>
                                        <p:tav tm="100000">
                                          <p:val>
                                            <p:strVal val="#ppt_h"/>
                                          </p:val>
                                        </p:tav>
                                      </p:tavLst>
                                    </p:anim>
                                    <p:animEffect transition="in" filter="fade">
                                      <p:cBhvr>
                                        <p:cTn id="2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997192-222B-44A8-AB9F-A74CC44C6441}"/>
              </a:ext>
            </a:extLst>
          </p:cNvPr>
          <p:cNvSpPr/>
          <p:nvPr/>
        </p:nvSpPr>
        <p:spPr>
          <a:xfrm>
            <a:off x="438912" y="343883"/>
            <a:ext cx="11301983" cy="3416320"/>
          </a:xfrm>
          <a:prstGeom prst="rect">
            <a:avLst/>
          </a:prstGeom>
          <a:solidFill>
            <a:schemeClr val="bg1"/>
          </a:solidFill>
        </p:spPr>
        <p:txBody>
          <a:bodyPr wrap="square">
            <a:spAutoFit/>
          </a:bodyPr>
          <a:lstStyle/>
          <a:p>
            <a:r>
              <a:rPr lang="vi-VN" sz="2000">
                <a:solidFill>
                  <a:schemeClr val="bg1"/>
                </a:solidFill>
                <a:latin typeface="Times New Roman" panose="02020603050405020304" pitchFamily="18" charset="0"/>
                <a:cs typeface="Times New Roman" panose="02020603050405020304" pitchFamily="18" charset="0"/>
              </a:rPr>
              <a:t>Đọc đoạn văn </a:t>
            </a:r>
            <a:r>
              <a:rPr lang="en-US" sz="2000">
                <a:solidFill>
                  <a:schemeClr val="bg1"/>
                </a:solidFill>
                <a:latin typeface="Times New Roman" panose="02020603050405020304" pitchFamily="18" charset="0"/>
                <a:cs typeface="Times New Roman" panose="02020603050405020304" pitchFamily="18" charset="0"/>
              </a:rPr>
              <a:t>sau và t</a:t>
            </a:r>
            <a:r>
              <a:rPr lang="vi-VN" sz="2000">
                <a:solidFill>
                  <a:schemeClr val="bg1"/>
                </a:solidFill>
                <a:latin typeface="Times New Roman" panose="02020603050405020304" pitchFamily="18" charset="0"/>
                <a:cs typeface="Times New Roman" panose="02020603050405020304" pitchFamily="18" charset="0"/>
              </a:rPr>
              <a:t>rả lời các câu hỏi</a:t>
            </a:r>
            <a:r>
              <a:rPr lang="en-US" sz="2000">
                <a:solidFill>
                  <a:schemeClr val="bg1"/>
                </a:solidFill>
                <a:latin typeface="Times New Roman" panose="02020603050405020304" pitchFamily="18" charset="0"/>
                <a:cs typeface="Times New Roman" panose="02020603050405020304" pitchFamily="18" charset="0"/>
              </a:rPr>
              <a:t>:</a:t>
            </a:r>
            <a:endParaRPr lang="vi-VN" sz="2000">
              <a:solidFill>
                <a:schemeClr val="bg1"/>
              </a:solidFill>
              <a:latin typeface="Times New Roman" panose="02020603050405020304" pitchFamily="18" charset="0"/>
              <a:cs typeface="Times New Roman" panose="02020603050405020304" pitchFamily="18" charset="0"/>
            </a:endParaRPr>
          </a:p>
          <a:p>
            <a:r>
              <a:rPr lang="vi-VN" sz="2800" b="1">
                <a:solidFill>
                  <a:schemeClr val="bg1"/>
                </a:solidFill>
                <a:latin typeface="Times New Roman" panose="02020603050405020304" pitchFamily="18" charset="0"/>
                <a:cs typeface="Times New Roman" panose="02020603050405020304" pitchFamily="18" charset="0"/>
              </a:rPr>
              <a:t>Một đàn ngỗng</a:t>
            </a:r>
            <a:r>
              <a:rPr lang="vi-VN" sz="2800">
                <a:solidFill>
                  <a:schemeClr val="bg1"/>
                </a:solidFill>
                <a:latin typeface="Times New Roman" panose="02020603050405020304" pitchFamily="18" charset="0"/>
                <a:cs typeface="Times New Roman" panose="02020603050405020304" pitchFamily="18" charset="0"/>
              </a:rPr>
              <a:t> vươn dài cổ, chúi mỏ về phía trước, định đớp bọn trẻ.</a:t>
            </a:r>
            <a:r>
              <a:rPr lang="vi-VN" sz="2800">
                <a:latin typeface="Times New Roman" panose="02020603050405020304" pitchFamily="18" charset="0"/>
                <a:cs typeface="Times New Roman" panose="02020603050405020304" pitchFamily="18" charset="0"/>
              </a:rPr>
              <a:t> </a:t>
            </a:r>
            <a:endParaRPr lang="en-US" sz="2800">
              <a:latin typeface="Times New Roman" panose="02020603050405020304" pitchFamily="18" charset="0"/>
              <a:cs typeface="Times New Roman" panose="02020603050405020304" pitchFamily="18" charset="0"/>
            </a:endParaRPr>
          </a:p>
          <a:p>
            <a:r>
              <a:rPr lang="en-US" sz="4000" b="1">
                <a:solidFill>
                  <a:srgbClr val="328E6D"/>
                </a:solidFill>
                <a:latin typeface="Times New Roman" panose="02020603050405020304" pitchFamily="18" charset="0"/>
                <a:cs typeface="Times New Roman" panose="02020603050405020304" pitchFamily="18" charset="0"/>
              </a:rPr>
              <a:t>Hùng</a:t>
            </a:r>
            <a:r>
              <a:rPr lang="en-US" sz="4000">
                <a:latin typeface="Times New Roman" panose="02020603050405020304" pitchFamily="18" charset="0"/>
                <a:cs typeface="Times New Roman" panose="02020603050405020304" pitchFamily="18" charset="0"/>
              </a:rPr>
              <a:t> </a:t>
            </a:r>
            <a:r>
              <a:rPr lang="en-US" sz="4000">
                <a:solidFill>
                  <a:srgbClr val="002060"/>
                </a:solidFill>
                <a:latin typeface="Times New Roman" panose="02020603050405020304" pitchFamily="18" charset="0"/>
                <a:cs typeface="Times New Roman" panose="02020603050405020304" pitchFamily="18" charset="0"/>
              </a:rPr>
              <a:t>đút</a:t>
            </a:r>
            <a:r>
              <a:rPr lang="vi-VN" sz="4000">
                <a:solidFill>
                  <a:srgbClr val="002060"/>
                </a:solidFill>
                <a:latin typeface="Times New Roman" panose="02020603050405020304" pitchFamily="18" charset="0"/>
                <a:cs typeface="Times New Roman" panose="02020603050405020304" pitchFamily="18" charset="0"/>
              </a:rPr>
              <a:t> vội khẩu súng gỗ vào túi quần, chạy biến.</a:t>
            </a:r>
            <a:r>
              <a:rPr lang="vi-VN" sz="3200">
                <a:solidFill>
                  <a:srgbClr val="002060"/>
                </a:solidFill>
                <a:latin typeface="Times New Roman" panose="02020603050405020304" pitchFamily="18" charset="0"/>
                <a:cs typeface="Times New Roman" panose="02020603050405020304" pitchFamily="18" charset="0"/>
              </a:rPr>
              <a:t> </a:t>
            </a:r>
            <a:r>
              <a:rPr lang="vi-VN" sz="3200">
                <a:solidFill>
                  <a:schemeClr val="bg1"/>
                </a:solidFill>
                <a:latin typeface="Times New Roman" panose="02020603050405020304" pitchFamily="18" charset="0"/>
                <a:cs typeface="Times New Roman" panose="02020603050405020304" pitchFamily="18" charset="0"/>
              </a:rPr>
              <a:t>Thắng mếu máo nấp vào sau lưng Tiến. Tiến không có súng, cũng chẳng có kiếm. Em liền nhặt một cành xoan, xua đàn ngỗng ra xa. Đàn ngỗng kêu quàng quạc, vươn cổ chạy</a:t>
            </a:r>
            <a:r>
              <a:rPr lang="en-US" sz="3200">
                <a:solidFill>
                  <a:schemeClr val="bg1"/>
                </a:solidFill>
                <a:latin typeface="Times New Roman" panose="02020603050405020304" pitchFamily="18" charset="0"/>
                <a:cs typeface="Times New Roman" panose="02020603050405020304" pitchFamily="18" charset="0"/>
              </a:rPr>
              <a:t> </a:t>
            </a:r>
            <a:r>
              <a:rPr lang="vi-VN" sz="3200">
                <a:solidFill>
                  <a:schemeClr val="bg1"/>
                </a:solidFill>
                <a:latin typeface="Times New Roman" panose="02020603050405020304" pitchFamily="18" charset="0"/>
                <a:cs typeface="Times New Roman" panose="02020603050405020304" pitchFamily="18" charset="0"/>
              </a:rPr>
              <a:t> miết.</a:t>
            </a:r>
          </a:p>
          <a:p>
            <a:pPr algn="r"/>
            <a:r>
              <a:rPr lang="vi-VN" sz="3200" i="1">
                <a:solidFill>
                  <a:schemeClr val="bg1"/>
                </a:solidFill>
                <a:latin typeface="Times New Roman" panose="02020603050405020304" pitchFamily="18" charset="0"/>
                <a:cs typeface="Times New Roman" panose="02020603050405020304" pitchFamily="18" charset="0"/>
              </a:rPr>
              <a:t>Theo</a:t>
            </a:r>
            <a:r>
              <a:rPr lang="vi-VN" sz="3200" b="1">
                <a:solidFill>
                  <a:schemeClr val="bg1"/>
                </a:solidFill>
                <a:latin typeface="Times New Roman" panose="02020603050405020304" pitchFamily="18" charset="0"/>
                <a:cs typeface="Times New Roman" panose="02020603050405020304" pitchFamily="18" charset="0"/>
              </a:rPr>
              <a:t> TIẾNG VIỆT 2, 1988</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7335693-B9EC-4D9C-B1C8-A936B28454C8}"/>
              </a:ext>
            </a:extLst>
          </p:cNvPr>
          <p:cNvSpPr/>
          <p:nvPr/>
        </p:nvSpPr>
        <p:spPr>
          <a:xfrm>
            <a:off x="1053541" y="-827735"/>
            <a:ext cx="9953128" cy="123111"/>
          </a:xfrm>
          <a:prstGeom prst="rect">
            <a:avLst/>
          </a:prstGeom>
        </p:spPr>
        <p:txBody>
          <a:bodyPr wrap="square">
            <a:spAutoFit/>
          </a:bodyPr>
          <a:lstStyle/>
          <a:p>
            <a:r>
              <a:rPr lang="en-US" sz="200" b="1">
                <a:solidFill>
                  <a:srgbClr val="FC2462"/>
                </a:solidFill>
                <a:latin typeface="Times New Roman" panose="02020603050405020304" pitchFamily="18" charset="0"/>
                <a:cs typeface="Times New Roman" panose="02020603050405020304" pitchFamily="18" charset="0"/>
              </a:rPr>
              <a:t>1. Tìm các câu kể Ai làm gì? trong đoạn văn trên. </a:t>
            </a:r>
          </a:p>
        </p:txBody>
      </p:sp>
      <p:cxnSp>
        <p:nvCxnSpPr>
          <p:cNvPr id="6" name="Straight Connector 5">
            <a:extLst>
              <a:ext uri="{FF2B5EF4-FFF2-40B4-BE49-F238E27FC236}">
                <a16:creationId xmlns:a16="http://schemas.microsoft.com/office/drawing/2014/main" id="{96929D9E-4C0E-42CE-9684-E2161743FC1E}"/>
              </a:ext>
            </a:extLst>
          </p:cNvPr>
          <p:cNvCxnSpPr>
            <a:cxnSpLocks/>
          </p:cNvCxnSpPr>
          <p:nvPr/>
        </p:nvCxnSpPr>
        <p:spPr>
          <a:xfrm>
            <a:off x="1577524" y="-209062"/>
            <a:ext cx="647724"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46B186-9DC7-499E-848B-E96CDB0BBC8A}"/>
              </a:ext>
            </a:extLst>
          </p:cNvPr>
          <p:cNvCxnSpPr>
            <a:cxnSpLocks/>
          </p:cNvCxnSpPr>
          <p:nvPr/>
        </p:nvCxnSpPr>
        <p:spPr>
          <a:xfrm>
            <a:off x="1577524" y="-228600"/>
            <a:ext cx="1132113"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8EFE0C58-B2C1-4A27-9F97-B95C324319CB}"/>
              </a:ext>
            </a:extLst>
          </p:cNvPr>
          <p:cNvSpPr/>
          <p:nvPr/>
        </p:nvSpPr>
        <p:spPr>
          <a:xfrm>
            <a:off x="-472176" y="793543"/>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1</a:t>
            </a:r>
          </a:p>
        </p:txBody>
      </p:sp>
      <p:cxnSp>
        <p:nvCxnSpPr>
          <p:cNvPr id="12" name="Straight Connector 11">
            <a:extLst>
              <a:ext uri="{FF2B5EF4-FFF2-40B4-BE49-F238E27FC236}">
                <a16:creationId xmlns:a16="http://schemas.microsoft.com/office/drawing/2014/main" id="{B6D9502D-071E-4B02-8E25-3F1A459A2B72}"/>
              </a:ext>
            </a:extLst>
          </p:cNvPr>
          <p:cNvCxnSpPr>
            <a:cxnSpLocks/>
          </p:cNvCxnSpPr>
          <p:nvPr/>
        </p:nvCxnSpPr>
        <p:spPr>
          <a:xfrm>
            <a:off x="1683657" y="-158262"/>
            <a:ext cx="825979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9BA52369-80DC-4182-BDCE-C3EB60C51C15}"/>
              </a:ext>
            </a:extLst>
          </p:cNvPr>
          <p:cNvSpPr/>
          <p:nvPr/>
        </p:nvSpPr>
        <p:spPr>
          <a:xfrm>
            <a:off x="-472176" y="125860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2</a:t>
            </a:r>
          </a:p>
        </p:txBody>
      </p:sp>
      <p:sp>
        <p:nvSpPr>
          <p:cNvPr id="15" name="Oval 14">
            <a:extLst>
              <a:ext uri="{FF2B5EF4-FFF2-40B4-BE49-F238E27FC236}">
                <a16:creationId xmlns:a16="http://schemas.microsoft.com/office/drawing/2014/main" id="{61D86A0B-939B-4AB7-AB68-A7D1F6BC2584}"/>
              </a:ext>
            </a:extLst>
          </p:cNvPr>
          <p:cNvSpPr/>
          <p:nvPr/>
        </p:nvSpPr>
        <p:spPr>
          <a:xfrm>
            <a:off x="-472176" y="2240767"/>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3</a:t>
            </a:r>
          </a:p>
        </p:txBody>
      </p:sp>
      <p:cxnSp>
        <p:nvCxnSpPr>
          <p:cNvPr id="16" name="Straight Connector 15">
            <a:extLst>
              <a:ext uri="{FF2B5EF4-FFF2-40B4-BE49-F238E27FC236}">
                <a16:creationId xmlns:a16="http://schemas.microsoft.com/office/drawing/2014/main" id="{A5E78660-D0F3-4A0E-B006-B1744174C55E}"/>
              </a:ext>
            </a:extLst>
          </p:cNvPr>
          <p:cNvCxnSpPr>
            <a:cxnSpLocks/>
          </p:cNvCxnSpPr>
          <p:nvPr/>
        </p:nvCxnSpPr>
        <p:spPr>
          <a:xfrm>
            <a:off x="3473995" y="-156308"/>
            <a:ext cx="100584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2609278-7B80-4709-AA75-10172A700562}"/>
              </a:ext>
            </a:extLst>
          </p:cNvPr>
          <p:cNvCxnSpPr>
            <a:cxnSpLocks/>
          </p:cNvCxnSpPr>
          <p:nvPr/>
        </p:nvCxnSpPr>
        <p:spPr>
          <a:xfrm>
            <a:off x="1119436" y="-158262"/>
            <a:ext cx="5138056"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31DFDCB-E0BD-414C-812B-5D594516FE20}"/>
              </a:ext>
            </a:extLst>
          </p:cNvPr>
          <p:cNvSpPr/>
          <p:nvPr/>
        </p:nvSpPr>
        <p:spPr>
          <a:xfrm>
            <a:off x="-472176" y="173383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4</a:t>
            </a:r>
          </a:p>
        </p:txBody>
      </p:sp>
      <p:cxnSp>
        <p:nvCxnSpPr>
          <p:cNvPr id="22" name="Straight Connector 21">
            <a:extLst>
              <a:ext uri="{FF2B5EF4-FFF2-40B4-BE49-F238E27FC236}">
                <a16:creationId xmlns:a16="http://schemas.microsoft.com/office/drawing/2014/main" id="{849101D7-A70C-4C6B-93FA-3A27F72E534D}"/>
              </a:ext>
            </a:extLst>
          </p:cNvPr>
          <p:cNvCxnSpPr>
            <a:cxnSpLocks/>
          </p:cNvCxnSpPr>
          <p:nvPr/>
        </p:nvCxnSpPr>
        <p:spPr>
          <a:xfrm>
            <a:off x="761349" y="-100205"/>
            <a:ext cx="8108018"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069EEC5D-00C7-41C7-8122-1786751646E2}"/>
              </a:ext>
            </a:extLst>
          </p:cNvPr>
          <p:cNvSpPr/>
          <p:nvPr/>
        </p:nvSpPr>
        <p:spPr>
          <a:xfrm>
            <a:off x="-472176" y="2747699"/>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5</a:t>
            </a:r>
          </a:p>
        </p:txBody>
      </p:sp>
      <p:cxnSp>
        <p:nvCxnSpPr>
          <p:cNvPr id="25" name="Straight Connector 24">
            <a:extLst>
              <a:ext uri="{FF2B5EF4-FFF2-40B4-BE49-F238E27FC236}">
                <a16:creationId xmlns:a16="http://schemas.microsoft.com/office/drawing/2014/main" id="{8596D50E-D5F8-4F96-829A-8AEB5E795847}"/>
              </a:ext>
            </a:extLst>
          </p:cNvPr>
          <p:cNvCxnSpPr>
            <a:cxnSpLocks/>
          </p:cNvCxnSpPr>
          <p:nvPr/>
        </p:nvCxnSpPr>
        <p:spPr>
          <a:xfrm>
            <a:off x="957178" y="-158262"/>
            <a:ext cx="685074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178975A-C2A1-455F-BD53-AE09B81578F4}"/>
              </a:ext>
            </a:extLst>
          </p:cNvPr>
          <p:cNvCxnSpPr>
            <a:cxnSpLocks/>
          </p:cNvCxnSpPr>
          <p:nvPr/>
        </p:nvCxnSpPr>
        <p:spPr>
          <a:xfrm>
            <a:off x="8077827" y="-158262"/>
            <a:ext cx="63599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1C3C41C3-8706-496F-98D1-3BD29708DAA2}"/>
              </a:ext>
            </a:extLst>
          </p:cNvPr>
          <p:cNvSpPr/>
          <p:nvPr/>
        </p:nvSpPr>
        <p:spPr>
          <a:xfrm>
            <a:off x="1119436" y="4798154"/>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2. Xác định chủ ngữ trong mỗi câu vừa tìm được.</a:t>
            </a:r>
          </a:p>
        </p:txBody>
      </p:sp>
      <p:sp>
        <p:nvSpPr>
          <p:cNvPr id="34" name="Rectangle 33">
            <a:extLst>
              <a:ext uri="{FF2B5EF4-FFF2-40B4-BE49-F238E27FC236}">
                <a16:creationId xmlns:a16="http://schemas.microsoft.com/office/drawing/2014/main" id="{5BFD73F1-5A76-4F59-9488-5378801192D6}"/>
              </a:ext>
            </a:extLst>
          </p:cNvPr>
          <p:cNvSpPr/>
          <p:nvPr/>
        </p:nvSpPr>
        <p:spPr>
          <a:xfrm>
            <a:off x="1119436" y="5575261"/>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3. Nêu ý nghĩa của chủ ngữ.</a:t>
            </a:r>
          </a:p>
        </p:txBody>
      </p:sp>
      <p:pic>
        <p:nvPicPr>
          <p:cNvPr id="20" name="Picture 19">
            <a:extLst>
              <a:ext uri="{FF2B5EF4-FFF2-40B4-BE49-F238E27FC236}">
                <a16:creationId xmlns:a16="http://schemas.microsoft.com/office/drawing/2014/main" id="{9B243646-FE02-4AED-8FCE-96B87924C5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619843" y="-218019"/>
            <a:ext cx="9193516" cy="5662504"/>
          </a:xfrm>
          <a:prstGeom prst="rect">
            <a:avLst/>
          </a:prstGeom>
        </p:spPr>
      </p:pic>
      <p:sp>
        <p:nvSpPr>
          <p:cNvPr id="23" name="Rectangle 22">
            <a:extLst>
              <a:ext uri="{FF2B5EF4-FFF2-40B4-BE49-F238E27FC236}">
                <a16:creationId xmlns:a16="http://schemas.microsoft.com/office/drawing/2014/main" id="{2DD79B90-90E7-4058-97AF-522D9BBEEF0D}"/>
              </a:ext>
            </a:extLst>
          </p:cNvPr>
          <p:cNvSpPr/>
          <p:nvPr/>
        </p:nvSpPr>
        <p:spPr>
          <a:xfrm>
            <a:off x="1478275" y="2837538"/>
            <a:ext cx="4746812" cy="1600438"/>
          </a:xfrm>
          <a:prstGeom prst="rect">
            <a:avLst/>
          </a:prstGeom>
        </p:spPr>
        <p:txBody>
          <a:bodyPr wrap="none">
            <a:spAutoFit/>
          </a:bodyPr>
          <a:lstStyle/>
          <a:p>
            <a:pPr algn="ctr"/>
            <a:r>
              <a:rPr lang="en-US" sz="4400" b="1">
                <a:solidFill>
                  <a:srgbClr val="FF5B5B"/>
                </a:solidFill>
                <a:latin typeface="Times New Roman" panose="02020603050405020304" pitchFamily="18" charset="0"/>
                <a:cs typeface="Times New Roman" panose="02020603050405020304" pitchFamily="18" charset="0"/>
              </a:rPr>
              <a:t>Chủ ngữ chỉ người</a:t>
            </a:r>
          </a:p>
          <a:p>
            <a:pPr algn="ctr"/>
            <a:r>
              <a:rPr lang="en-US" sz="4400" b="1">
                <a:solidFill>
                  <a:srgbClr val="514B87"/>
                </a:solidFill>
                <a:latin typeface="Times New Roman" panose="02020603050405020304" pitchFamily="18" charset="0"/>
                <a:cs typeface="Times New Roman" panose="02020603050405020304" pitchFamily="18" charset="0"/>
              </a:rPr>
              <a:t>Là</a:t>
            </a:r>
            <a:r>
              <a:rPr lang="en-US" sz="5400" b="1">
                <a:solidFill>
                  <a:srgbClr val="514B87"/>
                </a:solidFill>
                <a:latin typeface="Times New Roman" panose="02020603050405020304" pitchFamily="18" charset="0"/>
                <a:cs typeface="Times New Roman" panose="02020603050405020304" pitchFamily="18" charset="0"/>
              </a:rPr>
              <a:t> danh từ</a:t>
            </a:r>
            <a:endParaRPr lang="en-US" sz="4400" b="1">
              <a:solidFill>
                <a:srgbClr val="514B8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831592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par>
                                <p:cTn id="8" presetID="16" presetClass="entr" presetSubtype="42" fill="hold" nodeType="with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Effect transition="in" filter="barn(outHorizontal)">
                                      <p:cBhvr>
                                        <p:cTn id="10" dur="500"/>
                                        <p:tgtEl>
                                          <p:spTgt spid="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nodeType="clickEffect">
                                  <p:stCondLst>
                                    <p:cond delay="0"/>
                                  </p:stCondLst>
                                  <p:childTnLst>
                                    <p:set>
                                      <p:cBhvr>
                                        <p:cTn id="14" dur="1" fill="hold">
                                          <p:stCondLst>
                                            <p:cond delay="0"/>
                                          </p:stCondLst>
                                        </p:cTn>
                                        <p:tgtEl>
                                          <p:spTgt spid="23">
                                            <p:txEl>
                                              <p:pRg st="1" end="1"/>
                                            </p:txEl>
                                          </p:spTgt>
                                        </p:tgtEl>
                                        <p:attrNameLst>
                                          <p:attrName>style.visibility</p:attrName>
                                        </p:attrNameLst>
                                      </p:cBhvr>
                                      <p:to>
                                        <p:strVal val="visible"/>
                                      </p:to>
                                    </p:set>
                                    <p:animEffect transition="in" filter="barn(inHorizontal)">
                                      <p:cBhvr>
                                        <p:cTn id="15"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997192-222B-44A8-AB9F-A74CC44C6441}"/>
              </a:ext>
            </a:extLst>
          </p:cNvPr>
          <p:cNvSpPr/>
          <p:nvPr/>
        </p:nvSpPr>
        <p:spPr>
          <a:xfrm>
            <a:off x="438912" y="343883"/>
            <a:ext cx="11301983" cy="4247317"/>
          </a:xfrm>
          <a:prstGeom prst="rect">
            <a:avLst/>
          </a:prstGeom>
          <a:solidFill>
            <a:schemeClr val="bg1"/>
          </a:solidFill>
        </p:spPr>
        <p:txBody>
          <a:bodyPr wrap="square">
            <a:spAutoFit/>
          </a:bodyPr>
          <a:lstStyle/>
          <a:p>
            <a:r>
              <a:rPr lang="vi-VN" sz="3200">
                <a:solidFill>
                  <a:schemeClr val="bg1"/>
                </a:solidFill>
                <a:latin typeface="Times New Roman" panose="02020603050405020304" pitchFamily="18" charset="0"/>
                <a:cs typeface="Times New Roman" panose="02020603050405020304" pitchFamily="18" charset="0"/>
              </a:rPr>
              <a:t>Đọ</a:t>
            </a:r>
            <a:r>
              <a:rPr lang="vi-VN" sz="2800">
                <a:solidFill>
                  <a:schemeClr val="bg1"/>
                </a:solidFill>
                <a:latin typeface="Times New Roman" panose="02020603050405020304" pitchFamily="18" charset="0"/>
                <a:cs typeface="Times New Roman" panose="02020603050405020304" pitchFamily="18" charset="0"/>
              </a:rPr>
              <a:t>c đoạn văn </a:t>
            </a:r>
            <a:r>
              <a:rPr lang="en-US" sz="2800">
                <a:solidFill>
                  <a:schemeClr val="bg1"/>
                </a:solidFill>
                <a:latin typeface="Times New Roman" panose="02020603050405020304" pitchFamily="18" charset="0"/>
                <a:cs typeface="Times New Roman" panose="02020603050405020304" pitchFamily="18" charset="0"/>
              </a:rPr>
              <a:t>sau và t</a:t>
            </a:r>
            <a:r>
              <a:rPr lang="vi-VN" sz="2800">
                <a:solidFill>
                  <a:schemeClr val="bg1"/>
                </a:solidFill>
                <a:latin typeface="Times New Roman" panose="02020603050405020304" pitchFamily="18" charset="0"/>
                <a:cs typeface="Times New Roman" panose="02020603050405020304" pitchFamily="18" charset="0"/>
              </a:rPr>
              <a:t>rả lời các câu hỏi</a:t>
            </a:r>
            <a:r>
              <a:rPr lang="en-US" sz="2800">
                <a:solidFill>
                  <a:schemeClr val="bg1"/>
                </a:solidFill>
                <a:latin typeface="Times New Roman" panose="02020603050405020304" pitchFamily="18" charset="0"/>
                <a:cs typeface="Times New Roman" panose="02020603050405020304" pitchFamily="18" charset="0"/>
              </a:rPr>
              <a:t>:</a:t>
            </a:r>
            <a:endParaRPr lang="vi-VN" sz="2800">
              <a:solidFill>
                <a:schemeClr val="bg1"/>
              </a:solidFill>
              <a:latin typeface="Times New Roman" panose="02020603050405020304" pitchFamily="18" charset="0"/>
              <a:cs typeface="Times New Roman" panose="02020603050405020304" pitchFamily="18" charset="0"/>
            </a:endParaRPr>
          </a:p>
          <a:p>
            <a:r>
              <a:rPr lang="vi-VN" sz="3600" b="1">
                <a:solidFill>
                  <a:schemeClr val="bg1"/>
                </a:solidFill>
                <a:latin typeface="Times New Roman" panose="02020603050405020304" pitchFamily="18" charset="0"/>
                <a:cs typeface="Times New Roman" panose="02020603050405020304" pitchFamily="18" charset="0"/>
              </a:rPr>
              <a:t>Một đàn ngỗng</a:t>
            </a:r>
            <a:r>
              <a:rPr lang="vi-VN" sz="3600">
                <a:solidFill>
                  <a:schemeClr val="bg1"/>
                </a:solidFill>
                <a:latin typeface="Times New Roman" panose="02020603050405020304" pitchFamily="18" charset="0"/>
                <a:cs typeface="Times New Roman" panose="02020603050405020304" pitchFamily="18" charset="0"/>
              </a:rPr>
              <a:t> vươn dài cổ, chúi mỏ về phía trước, định đớp bọn trẻ.</a:t>
            </a:r>
            <a:r>
              <a:rPr lang="vi-VN" sz="3600">
                <a:latin typeface="Times New Roman" panose="02020603050405020304" pitchFamily="18" charset="0"/>
                <a:cs typeface="Times New Roman" panose="02020603050405020304" pitchFamily="18" charset="0"/>
              </a:rPr>
              <a:t> </a:t>
            </a:r>
            <a:r>
              <a:rPr lang="en-US" sz="3600" b="1">
                <a:solidFill>
                  <a:schemeClr val="bg1"/>
                </a:solidFill>
                <a:latin typeface="Times New Roman" panose="02020603050405020304" pitchFamily="18" charset="0"/>
                <a:cs typeface="Times New Roman" panose="02020603050405020304" pitchFamily="18" charset="0"/>
              </a:rPr>
              <a:t>Hùng</a:t>
            </a:r>
            <a:r>
              <a:rPr lang="en-US" sz="3600">
                <a:solidFill>
                  <a:schemeClr val="bg1"/>
                </a:solidFill>
                <a:latin typeface="Times New Roman" panose="02020603050405020304" pitchFamily="18" charset="0"/>
                <a:cs typeface="Times New Roman" panose="02020603050405020304" pitchFamily="18" charset="0"/>
              </a:rPr>
              <a:t> đút</a:t>
            </a:r>
            <a:r>
              <a:rPr lang="vi-VN" sz="3600">
                <a:solidFill>
                  <a:schemeClr val="bg1"/>
                </a:solidFill>
                <a:latin typeface="Times New Roman" panose="02020603050405020304" pitchFamily="18" charset="0"/>
                <a:cs typeface="Times New Roman" panose="02020603050405020304" pitchFamily="18" charset="0"/>
              </a:rPr>
              <a:t> vội khẩu súng gỗ vào túi quần, chạy biến.</a:t>
            </a:r>
            <a:r>
              <a:rPr lang="vi-VN" sz="2800">
                <a:solidFill>
                  <a:srgbClr val="002060"/>
                </a:solidFill>
                <a:latin typeface="Times New Roman" panose="02020603050405020304" pitchFamily="18" charset="0"/>
                <a:cs typeface="Times New Roman" panose="02020603050405020304" pitchFamily="18" charset="0"/>
              </a:rPr>
              <a:t> </a:t>
            </a:r>
            <a:endParaRPr lang="en-US" sz="2800">
              <a:solidFill>
                <a:srgbClr val="002060"/>
              </a:solidFill>
              <a:latin typeface="Times New Roman" panose="02020603050405020304" pitchFamily="18" charset="0"/>
              <a:cs typeface="Times New Roman" panose="02020603050405020304" pitchFamily="18" charset="0"/>
            </a:endParaRPr>
          </a:p>
          <a:p>
            <a:endParaRPr lang="en-US" sz="4000" b="1">
              <a:solidFill>
                <a:srgbClr val="328E6D"/>
              </a:solidFill>
              <a:latin typeface="Times New Roman" panose="02020603050405020304" pitchFamily="18" charset="0"/>
              <a:cs typeface="Times New Roman" panose="02020603050405020304" pitchFamily="18" charset="0"/>
            </a:endParaRPr>
          </a:p>
          <a:p>
            <a:r>
              <a:rPr lang="vi-VN" sz="4000" b="1">
                <a:solidFill>
                  <a:srgbClr val="328E6D"/>
                </a:solidFill>
                <a:latin typeface="Times New Roman" panose="02020603050405020304" pitchFamily="18" charset="0"/>
                <a:cs typeface="Times New Roman" panose="02020603050405020304" pitchFamily="18" charset="0"/>
              </a:rPr>
              <a:t>Thắng</a:t>
            </a:r>
            <a:r>
              <a:rPr lang="vi-VN" sz="4000">
                <a:latin typeface="Times New Roman" panose="02020603050405020304" pitchFamily="18" charset="0"/>
                <a:cs typeface="Times New Roman" panose="02020603050405020304" pitchFamily="18" charset="0"/>
              </a:rPr>
              <a:t> </a:t>
            </a:r>
            <a:r>
              <a:rPr lang="vi-VN" sz="4000">
                <a:solidFill>
                  <a:srgbClr val="002060"/>
                </a:solidFill>
                <a:latin typeface="Times New Roman" panose="02020603050405020304" pitchFamily="18" charset="0"/>
                <a:cs typeface="Times New Roman" panose="02020603050405020304" pitchFamily="18" charset="0"/>
              </a:rPr>
              <a:t>mếu máo nấp vào sau lưng Tiến.</a:t>
            </a:r>
            <a:r>
              <a:rPr lang="vi-VN" sz="3200">
                <a:solidFill>
                  <a:srgbClr val="002060"/>
                </a:solidFill>
                <a:latin typeface="Times New Roman" panose="02020603050405020304" pitchFamily="18" charset="0"/>
                <a:cs typeface="Times New Roman" panose="02020603050405020304" pitchFamily="18" charset="0"/>
              </a:rPr>
              <a:t> </a:t>
            </a:r>
            <a:r>
              <a:rPr lang="vi-VN" sz="3200">
                <a:solidFill>
                  <a:schemeClr val="bg1"/>
                </a:solidFill>
                <a:latin typeface="Times New Roman" panose="02020603050405020304" pitchFamily="18" charset="0"/>
                <a:cs typeface="Times New Roman" panose="02020603050405020304" pitchFamily="18" charset="0"/>
              </a:rPr>
              <a:t>T</a:t>
            </a:r>
            <a:r>
              <a:rPr lang="vi-VN">
                <a:solidFill>
                  <a:schemeClr val="bg1"/>
                </a:solidFill>
                <a:latin typeface="Times New Roman" panose="02020603050405020304" pitchFamily="18" charset="0"/>
                <a:cs typeface="Times New Roman" panose="02020603050405020304" pitchFamily="18" charset="0"/>
              </a:rPr>
              <a:t>iến không có súng, cũng chẳng có kiếm. Em liền nhặt một cành xoan, xua đàn ngỗng ra xa. Đàn ngỗng kêu quàng quạc, vươn cổ chạy</a:t>
            </a:r>
            <a:r>
              <a:rPr lang="en-US">
                <a:solidFill>
                  <a:schemeClr val="bg1"/>
                </a:solidFill>
                <a:latin typeface="Times New Roman" panose="02020603050405020304" pitchFamily="18" charset="0"/>
                <a:cs typeface="Times New Roman" panose="02020603050405020304" pitchFamily="18" charset="0"/>
              </a:rPr>
              <a:t> </a:t>
            </a:r>
            <a:r>
              <a:rPr lang="vi-VN">
                <a:solidFill>
                  <a:schemeClr val="bg1"/>
                </a:solidFill>
                <a:latin typeface="Times New Roman" panose="02020603050405020304" pitchFamily="18" charset="0"/>
                <a:cs typeface="Times New Roman" panose="02020603050405020304" pitchFamily="18" charset="0"/>
              </a:rPr>
              <a:t> miết.</a:t>
            </a:r>
          </a:p>
          <a:p>
            <a:pPr algn="r"/>
            <a:r>
              <a:rPr lang="vi-VN" i="1">
                <a:solidFill>
                  <a:schemeClr val="bg1"/>
                </a:solidFill>
                <a:latin typeface="Times New Roman" panose="02020603050405020304" pitchFamily="18" charset="0"/>
                <a:cs typeface="Times New Roman" panose="02020603050405020304" pitchFamily="18" charset="0"/>
              </a:rPr>
              <a:t>Theo</a:t>
            </a:r>
            <a:r>
              <a:rPr lang="vi-VN" b="1">
                <a:solidFill>
                  <a:schemeClr val="bg1"/>
                </a:solidFill>
                <a:latin typeface="Times New Roman" panose="02020603050405020304" pitchFamily="18" charset="0"/>
                <a:cs typeface="Times New Roman" panose="02020603050405020304" pitchFamily="18" charset="0"/>
              </a:rPr>
              <a:t> TIẾNG VIỆT 2, 1</a:t>
            </a:r>
            <a:r>
              <a:rPr lang="vi-VN" sz="3200" b="1">
                <a:solidFill>
                  <a:schemeClr val="bg1"/>
                </a:solidFill>
                <a:latin typeface="Times New Roman" panose="02020603050405020304" pitchFamily="18" charset="0"/>
                <a:cs typeface="Times New Roman" panose="02020603050405020304" pitchFamily="18" charset="0"/>
              </a:rPr>
              <a:t>988</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7335693-B9EC-4D9C-B1C8-A936B28454C8}"/>
              </a:ext>
            </a:extLst>
          </p:cNvPr>
          <p:cNvSpPr/>
          <p:nvPr/>
        </p:nvSpPr>
        <p:spPr>
          <a:xfrm>
            <a:off x="1053541" y="-827735"/>
            <a:ext cx="9953128" cy="123111"/>
          </a:xfrm>
          <a:prstGeom prst="rect">
            <a:avLst/>
          </a:prstGeom>
        </p:spPr>
        <p:txBody>
          <a:bodyPr wrap="square">
            <a:spAutoFit/>
          </a:bodyPr>
          <a:lstStyle/>
          <a:p>
            <a:r>
              <a:rPr lang="en-US" sz="200" b="1">
                <a:solidFill>
                  <a:srgbClr val="FC2462"/>
                </a:solidFill>
                <a:latin typeface="Times New Roman" panose="02020603050405020304" pitchFamily="18" charset="0"/>
                <a:cs typeface="Times New Roman" panose="02020603050405020304" pitchFamily="18" charset="0"/>
              </a:rPr>
              <a:t>1. Tìm các câu kể Ai làm gì? trong đoạn văn trên. </a:t>
            </a:r>
          </a:p>
        </p:txBody>
      </p:sp>
      <p:cxnSp>
        <p:nvCxnSpPr>
          <p:cNvPr id="6" name="Straight Connector 5">
            <a:extLst>
              <a:ext uri="{FF2B5EF4-FFF2-40B4-BE49-F238E27FC236}">
                <a16:creationId xmlns:a16="http://schemas.microsoft.com/office/drawing/2014/main" id="{96929D9E-4C0E-42CE-9684-E2161743FC1E}"/>
              </a:ext>
            </a:extLst>
          </p:cNvPr>
          <p:cNvCxnSpPr>
            <a:cxnSpLocks/>
          </p:cNvCxnSpPr>
          <p:nvPr/>
        </p:nvCxnSpPr>
        <p:spPr>
          <a:xfrm>
            <a:off x="1577524" y="-209062"/>
            <a:ext cx="647724"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46B186-9DC7-499E-848B-E96CDB0BBC8A}"/>
              </a:ext>
            </a:extLst>
          </p:cNvPr>
          <p:cNvCxnSpPr>
            <a:cxnSpLocks/>
          </p:cNvCxnSpPr>
          <p:nvPr/>
        </p:nvCxnSpPr>
        <p:spPr>
          <a:xfrm>
            <a:off x="1577524" y="-228600"/>
            <a:ext cx="1132113"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8EFE0C58-B2C1-4A27-9F97-B95C324319CB}"/>
              </a:ext>
            </a:extLst>
          </p:cNvPr>
          <p:cNvSpPr/>
          <p:nvPr/>
        </p:nvSpPr>
        <p:spPr>
          <a:xfrm>
            <a:off x="-472176" y="793543"/>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1</a:t>
            </a:r>
          </a:p>
        </p:txBody>
      </p:sp>
      <p:cxnSp>
        <p:nvCxnSpPr>
          <p:cNvPr id="12" name="Straight Connector 11">
            <a:extLst>
              <a:ext uri="{FF2B5EF4-FFF2-40B4-BE49-F238E27FC236}">
                <a16:creationId xmlns:a16="http://schemas.microsoft.com/office/drawing/2014/main" id="{B6D9502D-071E-4B02-8E25-3F1A459A2B72}"/>
              </a:ext>
            </a:extLst>
          </p:cNvPr>
          <p:cNvCxnSpPr>
            <a:cxnSpLocks/>
          </p:cNvCxnSpPr>
          <p:nvPr/>
        </p:nvCxnSpPr>
        <p:spPr>
          <a:xfrm>
            <a:off x="1683657" y="-158262"/>
            <a:ext cx="825979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9BA52369-80DC-4182-BDCE-C3EB60C51C15}"/>
              </a:ext>
            </a:extLst>
          </p:cNvPr>
          <p:cNvSpPr/>
          <p:nvPr/>
        </p:nvSpPr>
        <p:spPr>
          <a:xfrm>
            <a:off x="-472176" y="125860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2</a:t>
            </a:r>
          </a:p>
        </p:txBody>
      </p:sp>
      <p:sp>
        <p:nvSpPr>
          <p:cNvPr id="15" name="Oval 14">
            <a:extLst>
              <a:ext uri="{FF2B5EF4-FFF2-40B4-BE49-F238E27FC236}">
                <a16:creationId xmlns:a16="http://schemas.microsoft.com/office/drawing/2014/main" id="{61D86A0B-939B-4AB7-AB68-A7D1F6BC2584}"/>
              </a:ext>
            </a:extLst>
          </p:cNvPr>
          <p:cNvSpPr/>
          <p:nvPr/>
        </p:nvSpPr>
        <p:spPr>
          <a:xfrm>
            <a:off x="-472176" y="2240767"/>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3</a:t>
            </a:r>
          </a:p>
        </p:txBody>
      </p:sp>
      <p:cxnSp>
        <p:nvCxnSpPr>
          <p:cNvPr id="16" name="Straight Connector 15">
            <a:extLst>
              <a:ext uri="{FF2B5EF4-FFF2-40B4-BE49-F238E27FC236}">
                <a16:creationId xmlns:a16="http://schemas.microsoft.com/office/drawing/2014/main" id="{A5E78660-D0F3-4A0E-B006-B1744174C55E}"/>
              </a:ext>
            </a:extLst>
          </p:cNvPr>
          <p:cNvCxnSpPr>
            <a:cxnSpLocks/>
          </p:cNvCxnSpPr>
          <p:nvPr/>
        </p:nvCxnSpPr>
        <p:spPr>
          <a:xfrm>
            <a:off x="3473995" y="-156308"/>
            <a:ext cx="100584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2609278-7B80-4709-AA75-10172A700562}"/>
              </a:ext>
            </a:extLst>
          </p:cNvPr>
          <p:cNvCxnSpPr>
            <a:cxnSpLocks/>
          </p:cNvCxnSpPr>
          <p:nvPr/>
        </p:nvCxnSpPr>
        <p:spPr>
          <a:xfrm>
            <a:off x="1119436" y="-158262"/>
            <a:ext cx="5138056"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31DFDCB-E0BD-414C-812B-5D594516FE20}"/>
              </a:ext>
            </a:extLst>
          </p:cNvPr>
          <p:cNvSpPr/>
          <p:nvPr/>
        </p:nvSpPr>
        <p:spPr>
          <a:xfrm>
            <a:off x="-472176" y="173383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4</a:t>
            </a:r>
          </a:p>
        </p:txBody>
      </p:sp>
      <p:cxnSp>
        <p:nvCxnSpPr>
          <p:cNvPr id="22" name="Straight Connector 21">
            <a:extLst>
              <a:ext uri="{FF2B5EF4-FFF2-40B4-BE49-F238E27FC236}">
                <a16:creationId xmlns:a16="http://schemas.microsoft.com/office/drawing/2014/main" id="{849101D7-A70C-4C6B-93FA-3A27F72E534D}"/>
              </a:ext>
            </a:extLst>
          </p:cNvPr>
          <p:cNvCxnSpPr>
            <a:cxnSpLocks/>
          </p:cNvCxnSpPr>
          <p:nvPr/>
        </p:nvCxnSpPr>
        <p:spPr>
          <a:xfrm>
            <a:off x="761349" y="-100205"/>
            <a:ext cx="8108018"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069EEC5D-00C7-41C7-8122-1786751646E2}"/>
              </a:ext>
            </a:extLst>
          </p:cNvPr>
          <p:cNvSpPr/>
          <p:nvPr/>
        </p:nvSpPr>
        <p:spPr>
          <a:xfrm>
            <a:off x="-472176" y="2747699"/>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5</a:t>
            </a:r>
          </a:p>
        </p:txBody>
      </p:sp>
      <p:cxnSp>
        <p:nvCxnSpPr>
          <p:cNvPr id="25" name="Straight Connector 24">
            <a:extLst>
              <a:ext uri="{FF2B5EF4-FFF2-40B4-BE49-F238E27FC236}">
                <a16:creationId xmlns:a16="http://schemas.microsoft.com/office/drawing/2014/main" id="{8596D50E-D5F8-4F96-829A-8AEB5E795847}"/>
              </a:ext>
            </a:extLst>
          </p:cNvPr>
          <p:cNvCxnSpPr>
            <a:cxnSpLocks/>
          </p:cNvCxnSpPr>
          <p:nvPr/>
        </p:nvCxnSpPr>
        <p:spPr>
          <a:xfrm>
            <a:off x="957178" y="-158262"/>
            <a:ext cx="685074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178975A-C2A1-455F-BD53-AE09B81578F4}"/>
              </a:ext>
            </a:extLst>
          </p:cNvPr>
          <p:cNvCxnSpPr>
            <a:cxnSpLocks/>
          </p:cNvCxnSpPr>
          <p:nvPr/>
        </p:nvCxnSpPr>
        <p:spPr>
          <a:xfrm>
            <a:off x="8077827" y="-158262"/>
            <a:ext cx="63599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1C3C41C3-8706-496F-98D1-3BD29708DAA2}"/>
              </a:ext>
            </a:extLst>
          </p:cNvPr>
          <p:cNvSpPr/>
          <p:nvPr/>
        </p:nvSpPr>
        <p:spPr>
          <a:xfrm>
            <a:off x="1119436" y="4798154"/>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2. Xác định chủ ngữ trong mỗi câu vừa tìm được.</a:t>
            </a:r>
          </a:p>
        </p:txBody>
      </p:sp>
      <p:sp>
        <p:nvSpPr>
          <p:cNvPr id="34" name="Rectangle 33">
            <a:extLst>
              <a:ext uri="{FF2B5EF4-FFF2-40B4-BE49-F238E27FC236}">
                <a16:creationId xmlns:a16="http://schemas.microsoft.com/office/drawing/2014/main" id="{5BFD73F1-5A76-4F59-9488-5378801192D6}"/>
              </a:ext>
            </a:extLst>
          </p:cNvPr>
          <p:cNvSpPr/>
          <p:nvPr/>
        </p:nvSpPr>
        <p:spPr>
          <a:xfrm>
            <a:off x="1119436" y="5575261"/>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3. Nêu ý nghĩa của chủ ngữ.</a:t>
            </a:r>
          </a:p>
        </p:txBody>
      </p:sp>
      <p:pic>
        <p:nvPicPr>
          <p:cNvPr id="20" name="Picture 19">
            <a:extLst>
              <a:ext uri="{FF2B5EF4-FFF2-40B4-BE49-F238E27FC236}">
                <a16:creationId xmlns:a16="http://schemas.microsoft.com/office/drawing/2014/main" id="{B158F357-44E4-4129-BD20-ADD57B0479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19843" y="-285844"/>
            <a:ext cx="9193516" cy="5662504"/>
          </a:xfrm>
          <a:prstGeom prst="rect">
            <a:avLst/>
          </a:prstGeom>
        </p:spPr>
      </p:pic>
      <p:sp>
        <p:nvSpPr>
          <p:cNvPr id="23" name="Rectangle 22">
            <a:extLst>
              <a:ext uri="{FF2B5EF4-FFF2-40B4-BE49-F238E27FC236}">
                <a16:creationId xmlns:a16="http://schemas.microsoft.com/office/drawing/2014/main" id="{27F86769-9F9F-4E8E-A787-FAD2D7CE5DE7}"/>
              </a:ext>
            </a:extLst>
          </p:cNvPr>
          <p:cNvSpPr/>
          <p:nvPr/>
        </p:nvSpPr>
        <p:spPr>
          <a:xfrm>
            <a:off x="1745737" y="681121"/>
            <a:ext cx="4746812" cy="1600438"/>
          </a:xfrm>
          <a:prstGeom prst="rect">
            <a:avLst/>
          </a:prstGeom>
        </p:spPr>
        <p:txBody>
          <a:bodyPr wrap="none">
            <a:spAutoFit/>
          </a:bodyPr>
          <a:lstStyle/>
          <a:p>
            <a:pPr algn="ctr"/>
            <a:r>
              <a:rPr lang="en-US" sz="4400" b="1">
                <a:solidFill>
                  <a:srgbClr val="FF5B5B"/>
                </a:solidFill>
                <a:latin typeface="Times New Roman" panose="02020603050405020304" pitchFamily="18" charset="0"/>
                <a:cs typeface="Times New Roman" panose="02020603050405020304" pitchFamily="18" charset="0"/>
              </a:rPr>
              <a:t>Chủ ngữ chỉ người</a:t>
            </a:r>
          </a:p>
          <a:p>
            <a:pPr algn="ctr"/>
            <a:r>
              <a:rPr lang="en-US" sz="4400" b="1">
                <a:solidFill>
                  <a:srgbClr val="514B87"/>
                </a:solidFill>
                <a:latin typeface="Times New Roman" panose="02020603050405020304" pitchFamily="18" charset="0"/>
                <a:cs typeface="Times New Roman" panose="02020603050405020304" pitchFamily="18" charset="0"/>
              </a:rPr>
              <a:t>Là</a:t>
            </a:r>
            <a:r>
              <a:rPr lang="en-US" sz="5400" b="1">
                <a:solidFill>
                  <a:srgbClr val="514B87"/>
                </a:solidFill>
                <a:latin typeface="Times New Roman" panose="02020603050405020304" pitchFamily="18" charset="0"/>
                <a:cs typeface="Times New Roman" panose="02020603050405020304" pitchFamily="18" charset="0"/>
              </a:rPr>
              <a:t> danh từ</a:t>
            </a:r>
            <a:endParaRPr lang="en-US" sz="4400" b="1">
              <a:solidFill>
                <a:srgbClr val="514B8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358683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par>
                                <p:cTn id="8" presetID="16" presetClass="entr" presetSubtype="42" fill="hold" nodeType="with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Effect transition="in" filter="barn(outHorizontal)">
                                      <p:cBhvr>
                                        <p:cTn id="10" dur="500"/>
                                        <p:tgtEl>
                                          <p:spTgt spid="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nodeType="clickEffect">
                                  <p:stCondLst>
                                    <p:cond delay="0"/>
                                  </p:stCondLst>
                                  <p:childTnLst>
                                    <p:set>
                                      <p:cBhvr>
                                        <p:cTn id="14" dur="1" fill="hold">
                                          <p:stCondLst>
                                            <p:cond delay="0"/>
                                          </p:stCondLst>
                                        </p:cTn>
                                        <p:tgtEl>
                                          <p:spTgt spid="23">
                                            <p:txEl>
                                              <p:pRg st="1" end="1"/>
                                            </p:txEl>
                                          </p:spTgt>
                                        </p:tgtEl>
                                        <p:attrNameLst>
                                          <p:attrName>style.visibility</p:attrName>
                                        </p:attrNameLst>
                                      </p:cBhvr>
                                      <p:to>
                                        <p:strVal val="visible"/>
                                      </p:to>
                                    </p:set>
                                    <p:animEffect transition="in" filter="barn(inHorizontal)">
                                      <p:cBhvr>
                                        <p:cTn id="15"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997192-222B-44A8-AB9F-A74CC44C6441}"/>
              </a:ext>
            </a:extLst>
          </p:cNvPr>
          <p:cNvSpPr/>
          <p:nvPr/>
        </p:nvSpPr>
        <p:spPr>
          <a:xfrm>
            <a:off x="438912" y="343883"/>
            <a:ext cx="11301983" cy="5139869"/>
          </a:xfrm>
          <a:prstGeom prst="rect">
            <a:avLst/>
          </a:prstGeom>
          <a:solidFill>
            <a:schemeClr val="bg1"/>
          </a:solidFill>
        </p:spPr>
        <p:txBody>
          <a:bodyPr wrap="square">
            <a:spAutoFit/>
          </a:bodyPr>
          <a:lstStyle/>
          <a:p>
            <a:r>
              <a:rPr lang="vi-VN" sz="3200">
                <a:solidFill>
                  <a:schemeClr val="bg1"/>
                </a:solidFill>
                <a:latin typeface="Times New Roman" panose="02020603050405020304" pitchFamily="18" charset="0"/>
                <a:cs typeface="Times New Roman" panose="02020603050405020304" pitchFamily="18" charset="0"/>
              </a:rPr>
              <a:t>Đọc đoạn văn </a:t>
            </a:r>
            <a:r>
              <a:rPr lang="en-US" sz="3200">
                <a:solidFill>
                  <a:schemeClr val="bg1"/>
                </a:solidFill>
                <a:latin typeface="Times New Roman" panose="02020603050405020304" pitchFamily="18" charset="0"/>
                <a:cs typeface="Times New Roman" panose="02020603050405020304" pitchFamily="18" charset="0"/>
              </a:rPr>
              <a:t>sau và t</a:t>
            </a:r>
            <a:r>
              <a:rPr lang="vi-VN" sz="3200">
                <a:solidFill>
                  <a:schemeClr val="bg1"/>
                </a:solidFill>
                <a:latin typeface="Times New Roman" panose="02020603050405020304" pitchFamily="18" charset="0"/>
                <a:cs typeface="Times New Roman" panose="02020603050405020304" pitchFamily="18" charset="0"/>
              </a:rPr>
              <a:t>rả lời các câu hỏi</a:t>
            </a:r>
            <a:r>
              <a:rPr lang="en-US" sz="3200">
                <a:solidFill>
                  <a:schemeClr val="bg1"/>
                </a:solidFill>
                <a:latin typeface="Times New Roman" panose="02020603050405020304" pitchFamily="18" charset="0"/>
                <a:cs typeface="Times New Roman" panose="02020603050405020304" pitchFamily="18" charset="0"/>
              </a:rPr>
              <a:t>:</a:t>
            </a:r>
            <a:endParaRPr lang="vi-VN" sz="3200">
              <a:solidFill>
                <a:schemeClr val="bg1"/>
              </a:solidFill>
              <a:latin typeface="Times New Roman" panose="02020603050405020304" pitchFamily="18" charset="0"/>
              <a:cs typeface="Times New Roman" panose="02020603050405020304" pitchFamily="18" charset="0"/>
            </a:endParaRPr>
          </a:p>
          <a:p>
            <a:r>
              <a:rPr lang="vi-VN" sz="4000" b="1">
                <a:solidFill>
                  <a:schemeClr val="bg1"/>
                </a:solidFill>
                <a:latin typeface="Times New Roman" panose="02020603050405020304" pitchFamily="18" charset="0"/>
                <a:cs typeface="Times New Roman" panose="02020603050405020304" pitchFamily="18" charset="0"/>
              </a:rPr>
              <a:t>Một đàn ngỗng</a:t>
            </a:r>
            <a:r>
              <a:rPr lang="vi-VN" sz="4000">
                <a:solidFill>
                  <a:schemeClr val="bg1"/>
                </a:solidFill>
                <a:latin typeface="Times New Roman" panose="02020603050405020304" pitchFamily="18" charset="0"/>
                <a:cs typeface="Times New Roman" panose="02020603050405020304" pitchFamily="18" charset="0"/>
              </a:rPr>
              <a:t> vươn dài cổ, chúi mỏ về phía trước, định đớp bọn trẻ.</a:t>
            </a:r>
            <a:r>
              <a:rPr lang="vi-VN" sz="4000">
                <a:latin typeface="Times New Roman" panose="02020603050405020304" pitchFamily="18" charset="0"/>
                <a:cs typeface="Times New Roman" panose="02020603050405020304" pitchFamily="18" charset="0"/>
              </a:rPr>
              <a:t> </a:t>
            </a:r>
            <a:r>
              <a:rPr lang="en-US" sz="4000" b="1">
                <a:solidFill>
                  <a:schemeClr val="bg1"/>
                </a:solidFill>
                <a:latin typeface="Times New Roman" panose="02020603050405020304" pitchFamily="18" charset="0"/>
                <a:cs typeface="Times New Roman" panose="02020603050405020304" pitchFamily="18" charset="0"/>
              </a:rPr>
              <a:t>Hùng</a:t>
            </a:r>
            <a:r>
              <a:rPr lang="en-US" sz="4000">
                <a:solidFill>
                  <a:schemeClr val="bg1"/>
                </a:solidFill>
                <a:latin typeface="Times New Roman" panose="02020603050405020304" pitchFamily="18" charset="0"/>
                <a:cs typeface="Times New Roman" panose="02020603050405020304" pitchFamily="18" charset="0"/>
              </a:rPr>
              <a:t> đút</a:t>
            </a:r>
            <a:r>
              <a:rPr lang="vi-VN" sz="4000">
                <a:solidFill>
                  <a:schemeClr val="bg1"/>
                </a:solidFill>
                <a:latin typeface="Times New Roman" panose="02020603050405020304" pitchFamily="18" charset="0"/>
                <a:cs typeface="Times New Roman" panose="02020603050405020304" pitchFamily="18" charset="0"/>
              </a:rPr>
              <a:t> vội khẩu súng gỗ vào túi quần, chạy biến.</a:t>
            </a:r>
            <a:r>
              <a:rPr lang="vi-VN" sz="3200">
                <a:solidFill>
                  <a:srgbClr val="002060"/>
                </a:solidFill>
                <a:latin typeface="Times New Roman" panose="02020603050405020304" pitchFamily="18" charset="0"/>
                <a:cs typeface="Times New Roman" panose="02020603050405020304" pitchFamily="18" charset="0"/>
              </a:rPr>
              <a:t> </a:t>
            </a:r>
            <a:endParaRPr lang="en-US" sz="3200">
              <a:solidFill>
                <a:srgbClr val="002060"/>
              </a:solidFill>
              <a:latin typeface="Times New Roman" panose="02020603050405020304" pitchFamily="18" charset="0"/>
              <a:cs typeface="Times New Roman" panose="02020603050405020304" pitchFamily="18" charset="0"/>
            </a:endParaRPr>
          </a:p>
          <a:p>
            <a:r>
              <a:rPr lang="vi-VN" sz="4000" b="1">
                <a:solidFill>
                  <a:schemeClr val="bg1"/>
                </a:solidFill>
                <a:latin typeface="Times New Roman" panose="02020603050405020304" pitchFamily="18" charset="0"/>
                <a:cs typeface="Times New Roman" panose="02020603050405020304" pitchFamily="18" charset="0"/>
              </a:rPr>
              <a:t>Thắng</a:t>
            </a:r>
            <a:r>
              <a:rPr lang="vi-VN" sz="4000">
                <a:solidFill>
                  <a:schemeClr val="bg1"/>
                </a:solidFill>
                <a:latin typeface="Times New Roman" panose="02020603050405020304" pitchFamily="18" charset="0"/>
                <a:cs typeface="Times New Roman" panose="02020603050405020304" pitchFamily="18" charset="0"/>
              </a:rPr>
              <a:t> mếu máo nấp vào sau lưng Tiến.</a:t>
            </a:r>
            <a:r>
              <a:rPr lang="vi-VN" sz="3200">
                <a:solidFill>
                  <a:schemeClr val="bg1"/>
                </a:solidFill>
                <a:latin typeface="Times New Roman" panose="02020603050405020304" pitchFamily="18" charset="0"/>
                <a:cs typeface="Times New Roman" panose="02020603050405020304" pitchFamily="18" charset="0"/>
              </a:rPr>
              <a:t> Tiến không có súng, cũng chẳng có kiếm. </a:t>
            </a:r>
            <a:endParaRPr lang="en-US" sz="3200">
              <a:solidFill>
                <a:schemeClr val="bg1"/>
              </a:solidFill>
              <a:latin typeface="Times New Roman" panose="02020603050405020304" pitchFamily="18" charset="0"/>
              <a:cs typeface="Times New Roman" panose="02020603050405020304" pitchFamily="18" charset="0"/>
            </a:endParaRPr>
          </a:p>
          <a:p>
            <a:r>
              <a:rPr lang="vi-VN" sz="4000" b="1">
                <a:solidFill>
                  <a:srgbClr val="328E6D"/>
                </a:solidFill>
                <a:latin typeface="Times New Roman" panose="02020603050405020304" pitchFamily="18" charset="0"/>
                <a:cs typeface="Times New Roman" panose="02020603050405020304" pitchFamily="18" charset="0"/>
              </a:rPr>
              <a:t>Em</a:t>
            </a:r>
            <a:r>
              <a:rPr lang="vi-VN" sz="4000">
                <a:solidFill>
                  <a:srgbClr val="002060"/>
                </a:solidFill>
                <a:latin typeface="Times New Roman" panose="02020603050405020304" pitchFamily="18" charset="0"/>
                <a:cs typeface="Times New Roman" panose="02020603050405020304" pitchFamily="18" charset="0"/>
              </a:rPr>
              <a:t> liền nhặt một cành xoan, xua đàn ngỗng ra xa.</a:t>
            </a:r>
            <a:r>
              <a:rPr lang="vi-VN" sz="3200">
                <a:latin typeface="Times New Roman" panose="02020603050405020304" pitchFamily="18" charset="0"/>
                <a:cs typeface="Times New Roman" panose="02020603050405020304" pitchFamily="18" charset="0"/>
              </a:rPr>
              <a:t> </a:t>
            </a:r>
            <a:r>
              <a:rPr lang="vi-VN" sz="3200">
                <a:solidFill>
                  <a:schemeClr val="bg1"/>
                </a:solidFill>
                <a:latin typeface="Times New Roman" panose="02020603050405020304" pitchFamily="18" charset="0"/>
                <a:cs typeface="Times New Roman" panose="02020603050405020304" pitchFamily="18" charset="0"/>
              </a:rPr>
              <a:t>Đàn ngỗng kêu quàng quạc, vươn cổ chạy</a:t>
            </a:r>
            <a:r>
              <a:rPr lang="en-US" sz="3200">
                <a:solidFill>
                  <a:schemeClr val="bg1"/>
                </a:solidFill>
                <a:latin typeface="Times New Roman" panose="02020603050405020304" pitchFamily="18" charset="0"/>
                <a:cs typeface="Times New Roman" panose="02020603050405020304" pitchFamily="18" charset="0"/>
              </a:rPr>
              <a:t> </a:t>
            </a:r>
            <a:r>
              <a:rPr lang="vi-VN" sz="3200">
                <a:solidFill>
                  <a:schemeClr val="bg1"/>
                </a:solidFill>
                <a:latin typeface="Times New Roman" panose="02020603050405020304" pitchFamily="18" charset="0"/>
                <a:cs typeface="Times New Roman" panose="02020603050405020304" pitchFamily="18" charset="0"/>
              </a:rPr>
              <a:t> miết.</a:t>
            </a:r>
          </a:p>
          <a:p>
            <a:pPr algn="r"/>
            <a:r>
              <a:rPr lang="vi-VN" sz="3200" i="1">
                <a:solidFill>
                  <a:schemeClr val="bg1"/>
                </a:solidFill>
                <a:latin typeface="Times New Roman" panose="02020603050405020304" pitchFamily="18" charset="0"/>
                <a:cs typeface="Times New Roman" panose="02020603050405020304" pitchFamily="18" charset="0"/>
              </a:rPr>
              <a:t>Theo</a:t>
            </a:r>
            <a:r>
              <a:rPr lang="vi-VN" sz="3200" b="1">
                <a:solidFill>
                  <a:schemeClr val="bg1"/>
                </a:solidFill>
                <a:latin typeface="Times New Roman" panose="02020603050405020304" pitchFamily="18" charset="0"/>
                <a:cs typeface="Times New Roman" panose="02020603050405020304" pitchFamily="18" charset="0"/>
              </a:rPr>
              <a:t> TIẾNG VIỆT 2, 1988</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7335693-B9EC-4D9C-B1C8-A936B28454C8}"/>
              </a:ext>
            </a:extLst>
          </p:cNvPr>
          <p:cNvSpPr/>
          <p:nvPr/>
        </p:nvSpPr>
        <p:spPr>
          <a:xfrm>
            <a:off x="1053541" y="-827735"/>
            <a:ext cx="9953128" cy="123111"/>
          </a:xfrm>
          <a:prstGeom prst="rect">
            <a:avLst/>
          </a:prstGeom>
        </p:spPr>
        <p:txBody>
          <a:bodyPr wrap="square">
            <a:spAutoFit/>
          </a:bodyPr>
          <a:lstStyle/>
          <a:p>
            <a:r>
              <a:rPr lang="en-US" sz="200" b="1">
                <a:solidFill>
                  <a:srgbClr val="FC2462"/>
                </a:solidFill>
                <a:latin typeface="Times New Roman" panose="02020603050405020304" pitchFamily="18" charset="0"/>
                <a:cs typeface="Times New Roman" panose="02020603050405020304" pitchFamily="18" charset="0"/>
              </a:rPr>
              <a:t>1. Tìm các câu kể Ai làm gì? trong đoạn văn trên. </a:t>
            </a:r>
          </a:p>
        </p:txBody>
      </p:sp>
      <p:cxnSp>
        <p:nvCxnSpPr>
          <p:cNvPr id="6" name="Straight Connector 5">
            <a:extLst>
              <a:ext uri="{FF2B5EF4-FFF2-40B4-BE49-F238E27FC236}">
                <a16:creationId xmlns:a16="http://schemas.microsoft.com/office/drawing/2014/main" id="{96929D9E-4C0E-42CE-9684-E2161743FC1E}"/>
              </a:ext>
            </a:extLst>
          </p:cNvPr>
          <p:cNvCxnSpPr>
            <a:cxnSpLocks/>
          </p:cNvCxnSpPr>
          <p:nvPr/>
        </p:nvCxnSpPr>
        <p:spPr>
          <a:xfrm>
            <a:off x="1577524" y="-209062"/>
            <a:ext cx="647724"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46B186-9DC7-499E-848B-E96CDB0BBC8A}"/>
              </a:ext>
            </a:extLst>
          </p:cNvPr>
          <p:cNvCxnSpPr>
            <a:cxnSpLocks/>
          </p:cNvCxnSpPr>
          <p:nvPr/>
        </p:nvCxnSpPr>
        <p:spPr>
          <a:xfrm>
            <a:off x="1577524" y="-228600"/>
            <a:ext cx="1132113"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8EFE0C58-B2C1-4A27-9F97-B95C324319CB}"/>
              </a:ext>
            </a:extLst>
          </p:cNvPr>
          <p:cNvSpPr/>
          <p:nvPr/>
        </p:nvSpPr>
        <p:spPr>
          <a:xfrm>
            <a:off x="-472176" y="793543"/>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1</a:t>
            </a:r>
          </a:p>
        </p:txBody>
      </p:sp>
      <p:cxnSp>
        <p:nvCxnSpPr>
          <p:cNvPr id="12" name="Straight Connector 11">
            <a:extLst>
              <a:ext uri="{FF2B5EF4-FFF2-40B4-BE49-F238E27FC236}">
                <a16:creationId xmlns:a16="http://schemas.microsoft.com/office/drawing/2014/main" id="{B6D9502D-071E-4B02-8E25-3F1A459A2B72}"/>
              </a:ext>
            </a:extLst>
          </p:cNvPr>
          <p:cNvCxnSpPr>
            <a:cxnSpLocks/>
          </p:cNvCxnSpPr>
          <p:nvPr/>
        </p:nvCxnSpPr>
        <p:spPr>
          <a:xfrm>
            <a:off x="1683657" y="-158262"/>
            <a:ext cx="825979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9BA52369-80DC-4182-BDCE-C3EB60C51C15}"/>
              </a:ext>
            </a:extLst>
          </p:cNvPr>
          <p:cNvSpPr/>
          <p:nvPr/>
        </p:nvSpPr>
        <p:spPr>
          <a:xfrm>
            <a:off x="-472176" y="125860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2</a:t>
            </a:r>
          </a:p>
        </p:txBody>
      </p:sp>
      <p:sp>
        <p:nvSpPr>
          <p:cNvPr id="15" name="Oval 14">
            <a:extLst>
              <a:ext uri="{FF2B5EF4-FFF2-40B4-BE49-F238E27FC236}">
                <a16:creationId xmlns:a16="http://schemas.microsoft.com/office/drawing/2014/main" id="{61D86A0B-939B-4AB7-AB68-A7D1F6BC2584}"/>
              </a:ext>
            </a:extLst>
          </p:cNvPr>
          <p:cNvSpPr/>
          <p:nvPr/>
        </p:nvSpPr>
        <p:spPr>
          <a:xfrm>
            <a:off x="-472176" y="2240767"/>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3</a:t>
            </a:r>
          </a:p>
        </p:txBody>
      </p:sp>
      <p:cxnSp>
        <p:nvCxnSpPr>
          <p:cNvPr id="16" name="Straight Connector 15">
            <a:extLst>
              <a:ext uri="{FF2B5EF4-FFF2-40B4-BE49-F238E27FC236}">
                <a16:creationId xmlns:a16="http://schemas.microsoft.com/office/drawing/2014/main" id="{A5E78660-D0F3-4A0E-B006-B1744174C55E}"/>
              </a:ext>
            </a:extLst>
          </p:cNvPr>
          <p:cNvCxnSpPr>
            <a:cxnSpLocks/>
          </p:cNvCxnSpPr>
          <p:nvPr/>
        </p:nvCxnSpPr>
        <p:spPr>
          <a:xfrm>
            <a:off x="3473995" y="-156308"/>
            <a:ext cx="100584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2609278-7B80-4709-AA75-10172A700562}"/>
              </a:ext>
            </a:extLst>
          </p:cNvPr>
          <p:cNvCxnSpPr>
            <a:cxnSpLocks/>
          </p:cNvCxnSpPr>
          <p:nvPr/>
        </p:nvCxnSpPr>
        <p:spPr>
          <a:xfrm>
            <a:off x="1119436" y="-158262"/>
            <a:ext cx="5138056"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31DFDCB-E0BD-414C-812B-5D594516FE20}"/>
              </a:ext>
            </a:extLst>
          </p:cNvPr>
          <p:cNvSpPr/>
          <p:nvPr/>
        </p:nvSpPr>
        <p:spPr>
          <a:xfrm>
            <a:off x="-472176" y="173383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4</a:t>
            </a:r>
          </a:p>
        </p:txBody>
      </p:sp>
      <p:cxnSp>
        <p:nvCxnSpPr>
          <p:cNvPr id="22" name="Straight Connector 21">
            <a:extLst>
              <a:ext uri="{FF2B5EF4-FFF2-40B4-BE49-F238E27FC236}">
                <a16:creationId xmlns:a16="http://schemas.microsoft.com/office/drawing/2014/main" id="{849101D7-A70C-4C6B-93FA-3A27F72E534D}"/>
              </a:ext>
            </a:extLst>
          </p:cNvPr>
          <p:cNvCxnSpPr>
            <a:cxnSpLocks/>
          </p:cNvCxnSpPr>
          <p:nvPr/>
        </p:nvCxnSpPr>
        <p:spPr>
          <a:xfrm>
            <a:off x="761349" y="-100205"/>
            <a:ext cx="8108018"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069EEC5D-00C7-41C7-8122-1786751646E2}"/>
              </a:ext>
            </a:extLst>
          </p:cNvPr>
          <p:cNvSpPr/>
          <p:nvPr/>
        </p:nvSpPr>
        <p:spPr>
          <a:xfrm>
            <a:off x="-472176" y="2747699"/>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5</a:t>
            </a:r>
          </a:p>
        </p:txBody>
      </p:sp>
      <p:cxnSp>
        <p:nvCxnSpPr>
          <p:cNvPr id="25" name="Straight Connector 24">
            <a:extLst>
              <a:ext uri="{FF2B5EF4-FFF2-40B4-BE49-F238E27FC236}">
                <a16:creationId xmlns:a16="http://schemas.microsoft.com/office/drawing/2014/main" id="{8596D50E-D5F8-4F96-829A-8AEB5E795847}"/>
              </a:ext>
            </a:extLst>
          </p:cNvPr>
          <p:cNvCxnSpPr>
            <a:cxnSpLocks/>
          </p:cNvCxnSpPr>
          <p:nvPr/>
        </p:nvCxnSpPr>
        <p:spPr>
          <a:xfrm>
            <a:off x="957178" y="-158262"/>
            <a:ext cx="685074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178975A-C2A1-455F-BD53-AE09B81578F4}"/>
              </a:ext>
            </a:extLst>
          </p:cNvPr>
          <p:cNvCxnSpPr>
            <a:cxnSpLocks/>
          </p:cNvCxnSpPr>
          <p:nvPr/>
        </p:nvCxnSpPr>
        <p:spPr>
          <a:xfrm>
            <a:off x="8077827" y="-158262"/>
            <a:ext cx="63599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1C3C41C3-8706-496F-98D1-3BD29708DAA2}"/>
              </a:ext>
            </a:extLst>
          </p:cNvPr>
          <p:cNvSpPr/>
          <p:nvPr/>
        </p:nvSpPr>
        <p:spPr>
          <a:xfrm>
            <a:off x="1119436" y="4798154"/>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2. Xác định chủ ngữ trong mỗi câu vừa tìm được.</a:t>
            </a:r>
          </a:p>
        </p:txBody>
      </p:sp>
      <p:sp>
        <p:nvSpPr>
          <p:cNvPr id="34" name="Rectangle 33">
            <a:extLst>
              <a:ext uri="{FF2B5EF4-FFF2-40B4-BE49-F238E27FC236}">
                <a16:creationId xmlns:a16="http://schemas.microsoft.com/office/drawing/2014/main" id="{5BFD73F1-5A76-4F59-9488-5378801192D6}"/>
              </a:ext>
            </a:extLst>
          </p:cNvPr>
          <p:cNvSpPr/>
          <p:nvPr/>
        </p:nvSpPr>
        <p:spPr>
          <a:xfrm>
            <a:off x="1119436" y="5575261"/>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3. Nêu ý nghĩa của chủ ngữ.</a:t>
            </a:r>
          </a:p>
        </p:txBody>
      </p:sp>
      <p:pic>
        <p:nvPicPr>
          <p:cNvPr id="20" name="Picture 19">
            <a:extLst>
              <a:ext uri="{FF2B5EF4-FFF2-40B4-BE49-F238E27FC236}">
                <a16:creationId xmlns:a16="http://schemas.microsoft.com/office/drawing/2014/main" id="{79C4BFB9-36F3-4148-8D6C-9AA58A067F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256366" y="370517"/>
            <a:ext cx="9193516" cy="5662504"/>
          </a:xfrm>
          <a:prstGeom prst="rect">
            <a:avLst/>
          </a:prstGeom>
        </p:spPr>
      </p:pic>
      <p:sp>
        <p:nvSpPr>
          <p:cNvPr id="23" name="Rectangle 22">
            <a:extLst>
              <a:ext uri="{FF2B5EF4-FFF2-40B4-BE49-F238E27FC236}">
                <a16:creationId xmlns:a16="http://schemas.microsoft.com/office/drawing/2014/main" id="{C88485C8-910A-47BD-AE1A-34776A83246D}"/>
              </a:ext>
            </a:extLst>
          </p:cNvPr>
          <p:cNvSpPr/>
          <p:nvPr/>
        </p:nvSpPr>
        <p:spPr>
          <a:xfrm>
            <a:off x="1119436" y="1310523"/>
            <a:ext cx="4746812" cy="1600438"/>
          </a:xfrm>
          <a:prstGeom prst="rect">
            <a:avLst/>
          </a:prstGeom>
        </p:spPr>
        <p:txBody>
          <a:bodyPr wrap="none">
            <a:spAutoFit/>
          </a:bodyPr>
          <a:lstStyle/>
          <a:p>
            <a:pPr algn="ctr"/>
            <a:r>
              <a:rPr lang="en-US" sz="4400" b="1">
                <a:solidFill>
                  <a:srgbClr val="FF5B5B"/>
                </a:solidFill>
                <a:latin typeface="Times New Roman" panose="02020603050405020304" pitchFamily="18" charset="0"/>
                <a:cs typeface="Times New Roman" panose="02020603050405020304" pitchFamily="18" charset="0"/>
              </a:rPr>
              <a:t>Chủ ngữ chỉ người</a:t>
            </a:r>
          </a:p>
          <a:p>
            <a:pPr algn="ctr"/>
            <a:r>
              <a:rPr lang="en-US" sz="4400" b="1">
                <a:solidFill>
                  <a:srgbClr val="514B87"/>
                </a:solidFill>
                <a:latin typeface="Times New Roman" panose="02020603050405020304" pitchFamily="18" charset="0"/>
                <a:cs typeface="Times New Roman" panose="02020603050405020304" pitchFamily="18" charset="0"/>
              </a:rPr>
              <a:t>Là</a:t>
            </a:r>
            <a:r>
              <a:rPr lang="en-US" sz="5400" b="1">
                <a:solidFill>
                  <a:srgbClr val="514B87"/>
                </a:solidFill>
                <a:latin typeface="Times New Roman" panose="02020603050405020304" pitchFamily="18" charset="0"/>
                <a:cs typeface="Times New Roman" panose="02020603050405020304" pitchFamily="18" charset="0"/>
              </a:rPr>
              <a:t> danh từ</a:t>
            </a:r>
            <a:endParaRPr lang="en-US" sz="4400" b="1">
              <a:solidFill>
                <a:srgbClr val="514B8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630825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par>
                                <p:cTn id="8" presetID="16" presetClass="entr" presetSubtype="42" fill="hold" nodeType="with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Effect transition="in" filter="barn(outHorizontal)">
                                      <p:cBhvr>
                                        <p:cTn id="10" dur="500"/>
                                        <p:tgtEl>
                                          <p:spTgt spid="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nodeType="clickEffect">
                                  <p:stCondLst>
                                    <p:cond delay="0"/>
                                  </p:stCondLst>
                                  <p:childTnLst>
                                    <p:set>
                                      <p:cBhvr>
                                        <p:cTn id="14" dur="1" fill="hold">
                                          <p:stCondLst>
                                            <p:cond delay="0"/>
                                          </p:stCondLst>
                                        </p:cTn>
                                        <p:tgtEl>
                                          <p:spTgt spid="23">
                                            <p:txEl>
                                              <p:pRg st="1" end="1"/>
                                            </p:txEl>
                                          </p:spTgt>
                                        </p:tgtEl>
                                        <p:attrNameLst>
                                          <p:attrName>style.visibility</p:attrName>
                                        </p:attrNameLst>
                                      </p:cBhvr>
                                      <p:to>
                                        <p:strVal val="visible"/>
                                      </p:to>
                                    </p:set>
                                    <p:animEffect transition="in" filter="barn(inHorizontal)">
                                      <p:cBhvr>
                                        <p:cTn id="15"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997192-222B-44A8-AB9F-A74CC44C6441}"/>
              </a:ext>
            </a:extLst>
          </p:cNvPr>
          <p:cNvSpPr/>
          <p:nvPr/>
        </p:nvSpPr>
        <p:spPr>
          <a:xfrm>
            <a:off x="438912" y="343883"/>
            <a:ext cx="11301983" cy="4832092"/>
          </a:xfrm>
          <a:prstGeom prst="rect">
            <a:avLst/>
          </a:prstGeom>
          <a:solidFill>
            <a:schemeClr val="bg1"/>
          </a:solidFill>
        </p:spPr>
        <p:txBody>
          <a:bodyPr wrap="square">
            <a:spAutoFit/>
          </a:bodyPr>
          <a:lstStyle/>
          <a:p>
            <a:r>
              <a:rPr lang="vi-VN" sz="3200">
                <a:solidFill>
                  <a:schemeClr val="bg1"/>
                </a:solidFill>
                <a:latin typeface="Times New Roman" panose="02020603050405020304" pitchFamily="18" charset="0"/>
                <a:cs typeface="Times New Roman" panose="02020603050405020304" pitchFamily="18" charset="0"/>
              </a:rPr>
              <a:t>Đọc đoạn văn </a:t>
            </a:r>
            <a:r>
              <a:rPr lang="en-US" sz="3200">
                <a:solidFill>
                  <a:schemeClr val="bg1"/>
                </a:solidFill>
                <a:latin typeface="Times New Roman" panose="02020603050405020304" pitchFamily="18" charset="0"/>
                <a:cs typeface="Times New Roman" panose="02020603050405020304" pitchFamily="18" charset="0"/>
              </a:rPr>
              <a:t>sau và t</a:t>
            </a:r>
            <a:r>
              <a:rPr lang="vi-VN" sz="3200">
                <a:solidFill>
                  <a:schemeClr val="bg1"/>
                </a:solidFill>
                <a:latin typeface="Times New Roman" panose="02020603050405020304" pitchFamily="18" charset="0"/>
                <a:cs typeface="Times New Roman" panose="02020603050405020304" pitchFamily="18" charset="0"/>
              </a:rPr>
              <a:t>rả lời các câu hỏi</a:t>
            </a:r>
            <a:r>
              <a:rPr lang="en-US" sz="3200">
                <a:solidFill>
                  <a:schemeClr val="bg1"/>
                </a:solidFill>
                <a:latin typeface="Times New Roman" panose="02020603050405020304" pitchFamily="18" charset="0"/>
                <a:cs typeface="Times New Roman" panose="02020603050405020304" pitchFamily="18" charset="0"/>
              </a:rPr>
              <a:t>:</a:t>
            </a:r>
            <a:endParaRPr lang="vi-VN" sz="3200">
              <a:solidFill>
                <a:schemeClr val="bg1"/>
              </a:solidFill>
              <a:latin typeface="Times New Roman" panose="02020603050405020304" pitchFamily="18" charset="0"/>
              <a:cs typeface="Times New Roman" panose="02020603050405020304" pitchFamily="18" charset="0"/>
            </a:endParaRPr>
          </a:p>
          <a:p>
            <a:r>
              <a:rPr lang="vi-VN" sz="4000" b="1">
                <a:solidFill>
                  <a:schemeClr val="bg1"/>
                </a:solidFill>
                <a:latin typeface="Times New Roman" panose="02020603050405020304" pitchFamily="18" charset="0"/>
                <a:cs typeface="Times New Roman" panose="02020603050405020304" pitchFamily="18" charset="0"/>
              </a:rPr>
              <a:t>Một đàn ngỗng</a:t>
            </a:r>
            <a:r>
              <a:rPr lang="vi-VN" sz="4000">
                <a:solidFill>
                  <a:schemeClr val="bg1"/>
                </a:solidFill>
                <a:latin typeface="Times New Roman" panose="02020603050405020304" pitchFamily="18" charset="0"/>
                <a:cs typeface="Times New Roman" panose="02020603050405020304" pitchFamily="18" charset="0"/>
              </a:rPr>
              <a:t> vươn dài cổ, chúi mỏ về phía trước, định đớp bọn trẻ. </a:t>
            </a:r>
            <a:r>
              <a:rPr lang="en-US" sz="4000" b="1">
                <a:solidFill>
                  <a:schemeClr val="bg1"/>
                </a:solidFill>
                <a:latin typeface="Times New Roman" panose="02020603050405020304" pitchFamily="18" charset="0"/>
                <a:cs typeface="Times New Roman" panose="02020603050405020304" pitchFamily="18" charset="0"/>
              </a:rPr>
              <a:t>Hùng</a:t>
            </a:r>
            <a:r>
              <a:rPr lang="en-US" sz="4000">
                <a:solidFill>
                  <a:schemeClr val="bg1"/>
                </a:solidFill>
                <a:latin typeface="Times New Roman" panose="02020603050405020304" pitchFamily="18" charset="0"/>
                <a:cs typeface="Times New Roman" panose="02020603050405020304" pitchFamily="18" charset="0"/>
              </a:rPr>
              <a:t> đút</a:t>
            </a:r>
            <a:r>
              <a:rPr lang="vi-VN" sz="4000">
                <a:solidFill>
                  <a:schemeClr val="bg1"/>
                </a:solidFill>
                <a:latin typeface="Times New Roman" panose="02020603050405020304" pitchFamily="18" charset="0"/>
                <a:cs typeface="Times New Roman" panose="02020603050405020304" pitchFamily="18" charset="0"/>
              </a:rPr>
              <a:t> vội khẩu súng gỗ vào túi quần, chạy biến.</a:t>
            </a:r>
            <a:r>
              <a:rPr lang="vi-VN" sz="3200">
                <a:solidFill>
                  <a:schemeClr val="bg1"/>
                </a:solidFill>
                <a:latin typeface="Times New Roman" panose="02020603050405020304" pitchFamily="18" charset="0"/>
                <a:cs typeface="Times New Roman" panose="02020603050405020304" pitchFamily="18" charset="0"/>
              </a:rPr>
              <a:t> </a:t>
            </a:r>
            <a:r>
              <a:rPr lang="vi-VN" sz="4000" b="1">
                <a:solidFill>
                  <a:schemeClr val="bg1"/>
                </a:solidFill>
                <a:latin typeface="Times New Roman" panose="02020603050405020304" pitchFamily="18" charset="0"/>
                <a:cs typeface="Times New Roman" panose="02020603050405020304" pitchFamily="18" charset="0"/>
              </a:rPr>
              <a:t>Thắng</a:t>
            </a:r>
            <a:r>
              <a:rPr lang="vi-VN" sz="4000">
                <a:solidFill>
                  <a:schemeClr val="bg1"/>
                </a:solidFill>
                <a:latin typeface="Times New Roman" panose="02020603050405020304" pitchFamily="18" charset="0"/>
                <a:cs typeface="Times New Roman" panose="02020603050405020304" pitchFamily="18" charset="0"/>
              </a:rPr>
              <a:t> mếu máo nấp vào sau lưng Tiến.</a:t>
            </a:r>
            <a:r>
              <a:rPr lang="vi-VN" sz="3200">
                <a:solidFill>
                  <a:schemeClr val="bg1"/>
                </a:solidFill>
                <a:latin typeface="Times New Roman" panose="02020603050405020304" pitchFamily="18" charset="0"/>
                <a:cs typeface="Times New Roman" panose="02020603050405020304" pitchFamily="18" charset="0"/>
              </a:rPr>
              <a:t> Tiến không có súng, cũng chẳng có kiếm. </a:t>
            </a:r>
            <a:r>
              <a:rPr lang="vi-VN" sz="4000" b="1">
                <a:solidFill>
                  <a:schemeClr val="bg1"/>
                </a:solidFill>
                <a:latin typeface="Times New Roman" panose="02020603050405020304" pitchFamily="18" charset="0"/>
                <a:cs typeface="Times New Roman" panose="02020603050405020304" pitchFamily="18" charset="0"/>
              </a:rPr>
              <a:t>Em</a:t>
            </a:r>
            <a:r>
              <a:rPr lang="vi-VN" sz="4000">
                <a:solidFill>
                  <a:schemeClr val="bg1"/>
                </a:solidFill>
                <a:latin typeface="Times New Roman" panose="02020603050405020304" pitchFamily="18" charset="0"/>
                <a:cs typeface="Times New Roman" panose="02020603050405020304" pitchFamily="18" charset="0"/>
              </a:rPr>
              <a:t> liền nhặt một cành xoan, xua đàn ngỗng ra xa.</a:t>
            </a:r>
            <a:r>
              <a:rPr lang="vi-VN" sz="3200">
                <a:solidFill>
                  <a:schemeClr val="bg1"/>
                </a:solidFill>
                <a:latin typeface="Times New Roman" panose="02020603050405020304" pitchFamily="18" charset="0"/>
                <a:cs typeface="Times New Roman" panose="02020603050405020304" pitchFamily="18" charset="0"/>
              </a:rPr>
              <a:t> </a:t>
            </a:r>
            <a:endParaRPr lang="en-US" sz="3200">
              <a:solidFill>
                <a:schemeClr val="bg1"/>
              </a:solidFill>
              <a:latin typeface="Times New Roman" panose="02020603050405020304" pitchFamily="18" charset="0"/>
              <a:cs typeface="Times New Roman" panose="02020603050405020304" pitchFamily="18" charset="0"/>
            </a:endParaRPr>
          </a:p>
          <a:p>
            <a:r>
              <a:rPr lang="vi-VN" sz="4400" b="1">
                <a:solidFill>
                  <a:srgbClr val="328E6D"/>
                </a:solidFill>
                <a:latin typeface="Times New Roman" panose="02020603050405020304" pitchFamily="18" charset="0"/>
                <a:cs typeface="Times New Roman" panose="02020603050405020304" pitchFamily="18" charset="0"/>
              </a:rPr>
              <a:t>Đàn ngỗng</a:t>
            </a:r>
            <a:r>
              <a:rPr lang="vi-VN" sz="4400">
                <a:latin typeface="Times New Roman" panose="02020603050405020304" pitchFamily="18" charset="0"/>
                <a:cs typeface="Times New Roman" panose="02020603050405020304" pitchFamily="18" charset="0"/>
              </a:rPr>
              <a:t> </a:t>
            </a:r>
            <a:r>
              <a:rPr lang="vi-VN" sz="4400">
                <a:solidFill>
                  <a:srgbClr val="002060"/>
                </a:solidFill>
                <a:latin typeface="Times New Roman" panose="02020603050405020304" pitchFamily="18" charset="0"/>
                <a:cs typeface="Times New Roman" panose="02020603050405020304" pitchFamily="18" charset="0"/>
              </a:rPr>
              <a:t>kêu quàng quạc, vươn cổ chạy miết.</a:t>
            </a:r>
          </a:p>
          <a:p>
            <a:pPr algn="r"/>
            <a:r>
              <a:rPr lang="vi-VN" sz="3200" i="1">
                <a:solidFill>
                  <a:schemeClr val="bg1"/>
                </a:solidFill>
                <a:latin typeface="Times New Roman" panose="02020603050405020304" pitchFamily="18" charset="0"/>
                <a:cs typeface="Times New Roman" panose="02020603050405020304" pitchFamily="18" charset="0"/>
              </a:rPr>
              <a:t>Theo</a:t>
            </a:r>
            <a:r>
              <a:rPr lang="vi-VN" sz="3200" b="1">
                <a:solidFill>
                  <a:schemeClr val="bg1"/>
                </a:solidFill>
                <a:latin typeface="Times New Roman" panose="02020603050405020304" pitchFamily="18" charset="0"/>
                <a:cs typeface="Times New Roman" panose="02020603050405020304" pitchFamily="18" charset="0"/>
              </a:rPr>
              <a:t> TIẾNG VIỆT 2, 1988</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7335693-B9EC-4D9C-B1C8-A936B28454C8}"/>
              </a:ext>
            </a:extLst>
          </p:cNvPr>
          <p:cNvSpPr/>
          <p:nvPr/>
        </p:nvSpPr>
        <p:spPr>
          <a:xfrm>
            <a:off x="1053541" y="-827735"/>
            <a:ext cx="9953128" cy="123111"/>
          </a:xfrm>
          <a:prstGeom prst="rect">
            <a:avLst/>
          </a:prstGeom>
        </p:spPr>
        <p:txBody>
          <a:bodyPr wrap="square">
            <a:spAutoFit/>
          </a:bodyPr>
          <a:lstStyle/>
          <a:p>
            <a:r>
              <a:rPr lang="en-US" sz="200" b="1">
                <a:solidFill>
                  <a:srgbClr val="FC2462"/>
                </a:solidFill>
                <a:latin typeface="Times New Roman" panose="02020603050405020304" pitchFamily="18" charset="0"/>
                <a:cs typeface="Times New Roman" panose="02020603050405020304" pitchFamily="18" charset="0"/>
              </a:rPr>
              <a:t>1. Tìm các câu kể Ai làm gì? trong đoạn văn trên. </a:t>
            </a:r>
          </a:p>
        </p:txBody>
      </p:sp>
      <p:cxnSp>
        <p:nvCxnSpPr>
          <p:cNvPr id="6" name="Straight Connector 5">
            <a:extLst>
              <a:ext uri="{FF2B5EF4-FFF2-40B4-BE49-F238E27FC236}">
                <a16:creationId xmlns:a16="http://schemas.microsoft.com/office/drawing/2014/main" id="{96929D9E-4C0E-42CE-9684-E2161743FC1E}"/>
              </a:ext>
            </a:extLst>
          </p:cNvPr>
          <p:cNvCxnSpPr>
            <a:cxnSpLocks/>
          </p:cNvCxnSpPr>
          <p:nvPr/>
        </p:nvCxnSpPr>
        <p:spPr>
          <a:xfrm>
            <a:off x="1577524" y="-209062"/>
            <a:ext cx="647724"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46B186-9DC7-499E-848B-E96CDB0BBC8A}"/>
              </a:ext>
            </a:extLst>
          </p:cNvPr>
          <p:cNvCxnSpPr>
            <a:cxnSpLocks/>
          </p:cNvCxnSpPr>
          <p:nvPr/>
        </p:nvCxnSpPr>
        <p:spPr>
          <a:xfrm>
            <a:off x="1577524" y="-228600"/>
            <a:ext cx="1132113"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8EFE0C58-B2C1-4A27-9F97-B95C324319CB}"/>
              </a:ext>
            </a:extLst>
          </p:cNvPr>
          <p:cNvSpPr/>
          <p:nvPr/>
        </p:nvSpPr>
        <p:spPr>
          <a:xfrm>
            <a:off x="-472176" y="793543"/>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1</a:t>
            </a:r>
          </a:p>
        </p:txBody>
      </p:sp>
      <p:cxnSp>
        <p:nvCxnSpPr>
          <p:cNvPr id="12" name="Straight Connector 11">
            <a:extLst>
              <a:ext uri="{FF2B5EF4-FFF2-40B4-BE49-F238E27FC236}">
                <a16:creationId xmlns:a16="http://schemas.microsoft.com/office/drawing/2014/main" id="{B6D9502D-071E-4B02-8E25-3F1A459A2B72}"/>
              </a:ext>
            </a:extLst>
          </p:cNvPr>
          <p:cNvCxnSpPr>
            <a:cxnSpLocks/>
          </p:cNvCxnSpPr>
          <p:nvPr/>
        </p:nvCxnSpPr>
        <p:spPr>
          <a:xfrm>
            <a:off x="1683657" y="-158262"/>
            <a:ext cx="825979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9BA52369-80DC-4182-BDCE-C3EB60C51C15}"/>
              </a:ext>
            </a:extLst>
          </p:cNvPr>
          <p:cNvSpPr/>
          <p:nvPr/>
        </p:nvSpPr>
        <p:spPr>
          <a:xfrm>
            <a:off x="-472176" y="125860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2</a:t>
            </a:r>
          </a:p>
        </p:txBody>
      </p:sp>
      <p:sp>
        <p:nvSpPr>
          <p:cNvPr id="15" name="Oval 14">
            <a:extLst>
              <a:ext uri="{FF2B5EF4-FFF2-40B4-BE49-F238E27FC236}">
                <a16:creationId xmlns:a16="http://schemas.microsoft.com/office/drawing/2014/main" id="{61D86A0B-939B-4AB7-AB68-A7D1F6BC2584}"/>
              </a:ext>
            </a:extLst>
          </p:cNvPr>
          <p:cNvSpPr/>
          <p:nvPr/>
        </p:nvSpPr>
        <p:spPr>
          <a:xfrm>
            <a:off x="-472176" y="2240767"/>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3</a:t>
            </a:r>
          </a:p>
        </p:txBody>
      </p:sp>
      <p:cxnSp>
        <p:nvCxnSpPr>
          <p:cNvPr id="16" name="Straight Connector 15">
            <a:extLst>
              <a:ext uri="{FF2B5EF4-FFF2-40B4-BE49-F238E27FC236}">
                <a16:creationId xmlns:a16="http://schemas.microsoft.com/office/drawing/2014/main" id="{A5E78660-D0F3-4A0E-B006-B1744174C55E}"/>
              </a:ext>
            </a:extLst>
          </p:cNvPr>
          <p:cNvCxnSpPr>
            <a:cxnSpLocks/>
          </p:cNvCxnSpPr>
          <p:nvPr/>
        </p:nvCxnSpPr>
        <p:spPr>
          <a:xfrm>
            <a:off x="3473995" y="-156308"/>
            <a:ext cx="100584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2609278-7B80-4709-AA75-10172A700562}"/>
              </a:ext>
            </a:extLst>
          </p:cNvPr>
          <p:cNvCxnSpPr>
            <a:cxnSpLocks/>
          </p:cNvCxnSpPr>
          <p:nvPr/>
        </p:nvCxnSpPr>
        <p:spPr>
          <a:xfrm>
            <a:off x="1119436" y="-158262"/>
            <a:ext cx="5138056"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31DFDCB-E0BD-414C-812B-5D594516FE20}"/>
              </a:ext>
            </a:extLst>
          </p:cNvPr>
          <p:cNvSpPr/>
          <p:nvPr/>
        </p:nvSpPr>
        <p:spPr>
          <a:xfrm>
            <a:off x="-472176" y="173383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4</a:t>
            </a:r>
          </a:p>
        </p:txBody>
      </p:sp>
      <p:cxnSp>
        <p:nvCxnSpPr>
          <p:cNvPr id="22" name="Straight Connector 21">
            <a:extLst>
              <a:ext uri="{FF2B5EF4-FFF2-40B4-BE49-F238E27FC236}">
                <a16:creationId xmlns:a16="http://schemas.microsoft.com/office/drawing/2014/main" id="{849101D7-A70C-4C6B-93FA-3A27F72E534D}"/>
              </a:ext>
            </a:extLst>
          </p:cNvPr>
          <p:cNvCxnSpPr>
            <a:cxnSpLocks/>
          </p:cNvCxnSpPr>
          <p:nvPr/>
        </p:nvCxnSpPr>
        <p:spPr>
          <a:xfrm>
            <a:off x="761349" y="-100205"/>
            <a:ext cx="8108018"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069EEC5D-00C7-41C7-8122-1786751646E2}"/>
              </a:ext>
            </a:extLst>
          </p:cNvPr>
          <p:cNvSpPr/>
          <p:nvPr/>
        </p:nvSpPr>
        <p:spPr>
          <a:xfrm>
            <a:off x="-472176" y="2747699"/>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5</a:t>
            </a:r>
          </a:p>
        </p:txBody>
      </p:sp>
      <p:cxnSp>
        <p:nvCxnSpPr>
          <p:cNvPr id="25" name="Straight Connector 24">
            <a:extLst>
              <a:ext uri="{FF2B5EF4-FFF2-40B4-BE49-F238E27FC236}">
                <a16:creationId xmlns:a16="http://schemas.microsoft.com/office/drawing/2014/main" id="{8596D50E-D5F8-4F96-829A-8AEB5E795847}"/>
              </a:ext>
            </a:extLst>
          </p:cNvPr>
          <p:cNvCxnSpPr>
            <a:cxnSpLocks/>
          </p:cNvCxnSpPr>
          <p:nvPr/>
        </p:nvCxnSpPr>
        <p:spPr>
          <a:xfrm>
            <a:off x="957178" y="-158262"/>
            <a:ext cx="685074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178975A-C2A1-455F-BD53-AE09B81578F4}"/>
              </a:ext>
            </a:extLst>
          </p:cNvPr>
          <p:cNvCxnSpPr>
            <a:cxnSpLocks/>
          </p:cNvCxnSpPr>
          <p:nvPr/>
        </p:nvCxnSpPr>
        <p:spPr>
          <a:xfrm>
            <a:off x="8077827" y="-158262"/>
            <a:ext cx="63599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1C3C41C3-8706-496F-98D1-3BD29708DAA2}"/>
              </a:ext>
            </a:extLst>
          </p:cNvPr>
          <p:cNvSpPr/>
          <p:nvPr/>
        </p:nvSpPr>
        <p:spPr>
          <a:xfrm>
            <a:off x="1119436" y="4798154"/>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2. Xác định chủ ngữ trong mỗi câu vừa tìm được.</a:t>
            </a:r>
          </a:p>
        </p:txBody>
      </p:sp>
      <p:sp>
        <p:nvSpPr>
          <p:cNvPr id="34" name="Rectangle 33">
            <a:extLst>
              <a:ext uri="{FF2B5EF4-FFF2-40B4-BE49-F238E27FC236}">
                <a16:creationId xmlns:a16="http://schemas.microsoft.com/office/drawing/2014/main" id="{5BFD73F1-5A76-4F59-9488-5378801192D6}"/>
              </a:ext>
            </a:extLst>
          </p:cNvPr>
          <p:cNvSpPr/>
          <p:nvPr/>
        </p:nvSpPr>
        <p:spPr>
          <a:xfrm>
            <a:off x="1119436" y="5575261"/>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3. Nêu ý nghĩa của chủ ngữ.</a:t>
            </a:r>
          </a:p>
        </p:txBody>
      </p:sp>
      <p:pic>
        <p:nvPicPr>
          <p:cNvPr id="20" name="Picture 19">
            <a:extLst>
              <a:ext uri="{FF2B5EF4-FFF2-40B4-BE49-F238E27FC236}">
                <a16:creationId xmlns:a16="http://schemas.microsoft.com/office/drawing/2014/main" id="{7DAC6C31-4682-4FCD-BDB2-95D25805A5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9479" y="303541"/>
            <a:ext cx="9193516" cy="5662504"/>
          </a:xfrm>
          <a:prstGeom prst="rect">
            <a:avLst/>
          </a:prstGeom>
        </p:spPr>
      </p:pic>
      <p:sp>
        <p:nvSpPr>
          <p:cNvPr id="23" name="Rectangle 22">
            <a:extLst>
              <a:ext uri="{FF2B5EF4-FFF2-40B4-BE49-F238E27FC236}">
                <a16:creationId xmlns:a16="http://schemas.microsoft.com/office/drawing/2014/main" id="{32CE0BFE-9B5E-46F3-9AEF-0EA9CA1AC929}"/>
              </a:ext>
            </a:extLst>
          </p:cNvPr>
          <p:cNvSpPr/>
          <p:nvPr/>
        </p:nvSpPr>
        <p:spPr>
          <a:xfrm>
            <a:off x="1431653" y="1248256"/>
            <a:ext cx="5038560" cy="1600438"/>
          </a:xfrm>
          <a:prstGeom prst="rect">
            <a:avLst/>
          </a:prstGeom>
        </p:spPr>
        <p:txBody>
          <a:bodyPr wrap="none">
            <a:spAutoFit/>
          </a:bodyPr>
          <a:lstStyle/>
          <a:p>
            <a:pPr algn="ctr"/>
            <a:r>
              <a:rPr lang="en-US" sz="4400" b="1">
                <a:solidFill>
                  <a:srgbClr val="FF5B5B"/>
                </a:solidFill>
                <a:latin typeface="Times New Roman" panose="02020603050405020304" pitchFamily="18" charset="0"/>
                <a:cs typeface="Times New Roman" panose="02020603050405020304" pitchFamily="18" charset="0"/>
              </a:rPr>
              <a:t>Chủ ngữ chỉ con vật</a:t>
            </a:r>
          </a:p>
          <a:p>
            <a:pPr algn="ctr"/>
            <a:r>
              <a:rPr lang="en-US" sz="4400" b="1">
                <a:solidFill>
                  <a:srgbClr val="514B87"/>
                </a:solidFill>
                <a:latin typeface="Times New Roman" panose="02020603050405020304" pitchFamily="18" charset="0"/>
                <a:cs typeface="Times New Roman" panose="02020603050405020304" pitchFamily="18" charset="0"/>
              </a:rPr>
              <a:t>Là</a:t>
            </a:r>
            <a:r>
              <a:rPr lang="en-US" sz="5400" b="1">
                <a:solidFill>
                  <a:srgbClr val="514B87"/>
                </a:solidFill>
                <a:latin typeface="Times New Roman" panose="02020603050405020304" pitchFamily="18" charset="0"/>
                <a:cs typeface="Times New Roman" panose="02020603050405020304" pitchFamily="18" charset="0"/>
              </a:rPr>
              <a:t> cụm danh từ</a:t>
            </a:r>
            <a:endParaRPr lang="en-US" sz="4400" b="1">
              <a:solidFill>
                <a:srgbClr val="514B8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46673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par>
                                <p:cTn id="8" presetID="16" presetClass="entr" presetSubtype="42" fill="hold" nodeType="with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Effect transition="in" filter="barn(outHorizontal)">
                                      <p:cBhvr>
                                        <p:cTn id="10" dur="500"/>
                                        <p:tgtEl>
                                          <p:spTgt spid="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nodeType="clickEffect">
                                  <p:stCondLst>
                                    <p:cond delay="0"/>
                                  </p:stCondLst>
                                  <p:childTnLst>
                                    <p:set>
                                      <p:cBhvr>
                                        <p:cTn id="14" dur="1" fill="hold">
                                          <p:stCondLst>
                                            <p:cond delay="0"/>
                                          </p:stCondLst>
                                        </p:cTn>
                                        <p:tgtEl>
                                          <p:spTgt spid="23">
                                            <p:txEl>
                                              <p:pRg st="1" end="1"/>
                                            </p:txEl>
                                          </p:spTgt>
                                        </p:tgtEl>
                                        <p:attrNameLst>
                                          <p:attrName>style.visibility</p:attrName>
                                        </p:attrNameLst>
                                      </p:cBhvr>
                                      <p:to>
                                        <p:strVal val="visible"/>
                                      </p:to>
                                    </p:set>
                                    <p:animEffect transition="in" filter="barn(inHorizontal)">
                                      <p:cBhvr>
                                        <p:cTn id="15"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4">
            <a:extLst>
              <a:ext uri="{FF2B5EF4-FFF2-40B4-BE49-F238E27FC236}">
                <a16:creationId xmlns:a16="http://schemas.microsoft.com/office/drawing/2014/main" id="{F7F9EBD2-097C-4B9C-A68C-EC35610C252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200000">
            <a:off x="2624690" y="-1223006"/>
            <a:ext cx="7068599" cy="9761399"/>
          </a:xfrm>
          <a:prstGeom prst="rect">
            <a:avLst/>
          </a:prstGeom>
        </p:spPr>
      </p:pic>
      <p:sp>
        <p:nvSpPr>
          <p:cNvPr id="2" name="Rectangle 1">
            <a:extLst>
              <a:ext uri="{FF2B5EF4-FFF2-40B4-BE49-F238E27FC236}">
                <a16:creationId xmlns:a16="http://schemas.microsoft.com/office/drawing/2014/main" id="{8D8F96DA-DA5C-42BD-9A32-E0B273257C6C}"/>
              </a:ext>
            </a:extLst>
          </p:cNvPr>
          <p:cNvSpPr/>
          <p:nvPr/>
        </p:nvSpPr>
        <p:spPr>
          <a:xfrm>
            <a:off x="2334328" y="0"/>
            <a:ext cx="7523344" cy="1446550"/>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8800">
                <a:ln w="12700">
                  <a:noFill/>
                </a:ln>
                <a:solidFill>
                  <a:srgbClr val="FD6F96"/>
                </a:solidFill>
                <a:effectLst>
                  <a:glow rad="406400">
                    <a:schemeClr val="bg1"/>
                  </a:glow>
                  <a:outerShdw blurRad="38100" dist="19050" dir="2700000" algn="tl" rotWithShape="0">
                    <a:schemeClr val="dk1">
                      <a:alpha val="40000"/>
                    </a:schemeClr>
                  </a:outerShdw>
                </a:effectLst>
                <a:latin typeface="UTM Avenida" panose="02040603050506020204" pitchFamily="18" charset="0"/>
              </a:rPr>
              <a:t>GHI NHỚ</a:t>
            </a:r>
            <a:endParaRPr lang="en-US" sz="7200">
              <a:ln w="12700">
                <a:noFill/>
              </a:ln>
              <a:solidFill>
                <a:srgbClr val="6F69AC"/>
              </a:solidFill>
              <a:effectLst>
                <a:glow rad="406400">
                  <a:schemeClr val="bg1"/>
                </a:glow>
                <a:outerShdw blurRad="38100" dist="19050" dir="2700000" algn="tl" rotWithShape="0">
                  <a:schemeClr val="dk1">
                    <a:alpha val="40000"/>
                  </a:schemeClr>
                </a:outerShdw>
              </a:effectLst>
              <a:latin typeface="UTM Avenida" panose="02040603050506020204" pitchFamily="18" charset="0"/>
            </a:endParaRPr>
          </a:p>
        </p:txBody>
      </p:sp>
      <p:sp>
        <p:nvSpPr>
          <p:cNvPr id="17" name="Rectangle 16">
            <a:extLst>
              <a:ext uri="{FF2B5EF4-FFF2-40B4-BE49-F238E27FC236}">
                <a16:creationId xmlns:a16="http://schemas.microsoft.com/office/drawing/2014/main" id="{D4A1870C-239B-426F-91B7-DF9E8008C6B1}"/>
              </a:ext>
            </a:extLst>
          </p:cNvPr>
          <p:cNvSpPr/>
          <p:nvPr/>
        </p:nvSpPr>
        <p:spPr>
          <a:xfrm>
            <a:off x="2552898" y="1504988"/>
            <a:ext cx="7086204" cy="4401205"/>
          </a:xfrm>
          <a:prstGeom prst="rect">
            <a:avLst/>
          </a:prstGeom>
          <a:solidFill>
            <a:schemeClr val="bg1">
              <a:alpha val="92000"/>
            </a:schemeClr>
          </a:solidFill>
          <a:effectLst>
            <a:softEdge rad="317500"/>
          </a:effectLst>
        </p:spPr>
        <p:txBody>
          <a:bodyPr wrap="square" lIns="91440" tIns="45720" rIns="91440" bIns="45720">
            <a:spAutoFit/>
          </a:bodyPr>
          <a:lstStyle/>
          <a:p>
            <a:pPr algn="just"/>
            <a:r>
              <a:rPr lang="vi-VN" sz="4000">
                <a:ln w="12700">
                  <a:noFill/>
                </a:ln>
                <a:solidFill>
                  <a:srgbClr val="FB034A"/>
                </a:solidFill>
                <a:effectLst/>
                <a:latin typeface="Times New Roman" panose="02020603050405020304" pitchFamily="18" charset="0"/>
                <a:cs typeface="Times New Roman" panose="02020603050405020304" pitchFamily="18" charset="0"/>
              </a:rPr>
              <a:t>1</a:t>
            </a:r>
            <a:r>
              <a:rPr lang="en-US" sz="4000">
                <a:ln w="12700">
                  <a:noFill/>
                </a:ln>
                <a:solidFill>
                  <a:srgbClr val="FB034A"/>
                </a:solidFill>
                <a:effectLst/>
                <a:latin typeface="Times New Roman" panose="02020603050405020304" pitchFamily="18" charset="0"/>
                <a:cs typeface="Times New Roman" panose="02020603050405020304" pitchFamily="18" charset="0"/>
              </a:rPr>
              <a:t>.</a:t>
            </a:r>
            <a:r>
              <a:rPr lang="vi-VN" sz="4000">
                <a:ln w="12700">
                  <a:noFill/>
                </a:ln>
                <a:solidFill>
                  <a:srgbClr val="FB034A"/>
                </a:solidFill>
                <a:effectLst/>
                <a:latin typeface="Times New Roman" panose="02020603050405020304" pitchFamily="18" charset="0"/>
                <a:cs typeface="Times New Roman" panose="02020603050405020304" pitchFamily="18" charset="0"/>
              </a:rPr>
              <a:t> Trong câu kể Ai làm gì?, </a:t>
            </a:r>
            <a:r>
              <a:rPr lang="vi-VN" sz="4000" b="1">
                <a:ln w="12700">
                  <a:noFill/>
                </a:ln>
                <a:solidFill>
                  <a:srgbClr val="FB034A"/>
                </a:solidFill>
                <a:effectLst/>
                <a:latin typeface="Times New Roman" panose="02020603050405020304" pitchFamily="18" charset="0"/>
                <a:cs typeface="Times New Roman" panose="02020603050405020304" pitchFamily="18" charset="0"/>
              </a:rPr>
              <a:t>chủ ngữ chỉ sự vật</a:t>
            </a:r>
            <a:r>
              <a:rPr lang="vi-VN" sz="4000">
                <a:ln w="12700">
                  <a:noFill/>
                </a:ln>
                <a:solidFill>
                  <a:srgbClr val="FB034A"/>
                </a:solidFill>
                <a:effectLst/>
                <a:latin typeface="Times New Roman" panose="02020603050405020304" pitchFamily="18" charset="0"/>
                <a:cs typeface="Times New Roman" panose="02020603050405020304" pitchFamily="18" charset="0"/>
              </a:rPr>
              <a:t> </a:t>
            </a:r>
            <a:r>
              <a:rPr lang="en-US" sz="4000">
                <a:ln w="12700">
                  <a:noFill/>
                </a:ln>
                <a:solidFill>
                  <a:srgbClr val="FB034A"/>
                </a:solidFill>
                <a:effectLst/>
                <a:latin typeface="Times New Roman" panose="02020603050405020304" pitchFamily="18" charset="0"/>
                <a:cs typeface="Times New Roman" panose="02020603050405020304" pitchFamily="18" charset="0"/>
              </a:rPr>
              <a:t>(</a:t>
            </a:r>
            <a:r>
              <a:rPr lang="vi-VN" sz="4000">
                <a:ln w="12700">
                  <a:noFill/>
                </a:ln>
                <a:solidFill>
                  <a:srgbClr val="FB034A"/>
                </a:solidFill>
                <a:effectLst/>
                <a:latin typeface="Times New Roman" panose="02020603050405020304" pitchFamily="18" charset="0"/>
                <a:cs typeface="Times New Roman" panose="02020603050405020304" pitchFamily="18" charset="0"/>
              </a:rPr>
              <a:t>người, con vật hay đồ vật, cây cối được nhân hoá) có hoạt động được nói đến ở vị ngữ.</a:t>
            </a:r>
          </a:p>
          <a:p>
            <a:pPr algn="just"/>
            <a:r>
              <a:rPr lang="vi-VN" sz="4000">
                <a:ln w="12700">
                  <a:noFill/>
                </a:ln>
                <a:solidFill>
                  <a:srgbClr val="FB034A"/>
                </a:solidFill>
                <a:effectLst/>
                <a:latin typeface="Times New Roman" panose="02020603050405020304" pitchFamily="18" charset="0"/>
                <a:cs typeface="Times New Roman" panose="02020603050405020304" pitchFamily="18" charset="0"/>
              </a:rPr>
              <a:t>2. </a:t>
            </a:r>
            <a:r>
              <a:rPr lang="vi-VN" sz="4000" b="1">
                <a:ln w="12700">
                  <a:noFill/>
                </a:ln>
                <a:solidFill>
                  <a:srgbClr val="FB034A"/>
                </a:solidFill>
                <a:effectLst/>
                <a:latin typeface="Times New Roman" panose="02020603050405020304" pitchFamily="18" charset="0"/>
                <a:cs typeface="Times New Roman" panose="02020603050405020304" pitchFamily="18" charset="0"/>
              </a:rPr>
              <a:t>Chủ ngữ</a:t>
            </a:r>
            <a:r>
              <a:rPr lang="vi-VN" sz="4000">
                <a:ln w="12700">
                  <a:noFill/>
                </a:ln>
                <a:solidFill>
                  <a:srgbClr val="FB034A"/>
                </a:solidFill>
                <a:effectLst/>
                <a:latin typeface="Times New Roman" panose="02020603050405020304" pitchFamily="18" charset="0"/>
                <a:cs typeface="Times New Roman" panose="02020603050405020304" pitchFamily="18" charset="0"/>
              </a:rPr>
              <a:t> thường do </a:t>
            </a:r>
            <a:r>
              <a:rPr lang="vi-VN" sz="4000" b="1">
                <a:ln w="12700">
                  <a:noFill/>
                </a:ln>
                <a:solidFill>
                  <a:srgbClr val="FB034A"/>
                </a:solidFill>
                <a:effectLst/>
                <a:latin typeface="Times New Roman" panose="02020603050405020304" pitchFamily="18" charset="0"/>
                <a:cs typeface="Times New Roman" panose="02020603050405020304" pitchFamily="18" charset="0"/>
              </a:rPr>
              <a:t>danh từ (hoặc cụm danh từ)</a:t>
            </a:r>
            <a:r>
              <a:rPr lang="vi-VN" sz="4000">
                <a:ln w="12700">
                  <a:noFill/>
                </a:ln>
                <a:solidFill>
                  <a:srgbClr val="FB034A"/>
                </a:solidFill>
                <a:effectLst/>
                <a:latin typeface="Times New Roman" panose="02020603050405020304" pitchFamily="18" charset="0"/>
                <a:cs typeface="Times New Roman" panose="02020603050405020304" pitchFamily="18" charset="0"/>
              </a:rPr>
              <a:t> tạo thành.</a:t>
            </a:r>
            <a:endParaRPr lang="en-US" sz="4000">
              <a:ln w="12700">
                <a:noFill/>
              </a:ln>
              <a:solidFill>
                <a:srgbClr val="FB034A"/>
              </a:solidFill>
              <a:effectLst/>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3825794B-D9F1-4EF1-838E-D7C9A3EA89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8142" y="3429000"/>
            <a:ext cx="5499069" cy="6066046"/>
          </a:xfrm>
          <a:prstGeom prst="rect">
            <a:avLst/>
          </a:prstGeom>
        </p:spPr>
      </p:pic>
      <p:pic>
        <p:nvPicPr>
          <p:cNvPr id="26" name="Picture 25">
            <a:extLst>
              <a:ext uri="{FF2B5EF4-FFF2-40B4-BE49-F238E27FC236}">
                <a16:creationId xmlns:a16="http://schemas.microsoft.com/office/drawing/2014/main" id="{B15ADB43-C172-4003-9EA2-20CC9867A4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0123" y="-1953231"/>
            <a:ext cx="6992700" cy="6858000"/>
          </a:xfrm>
          <a:prstGeom prst="rect">
            <a:avLst/>
          </a:prstGeom>
        </p:spPr>
      </p:pic>
    </p:spTree>
    <p:extLst>
      <p:ext uri="{BB962C8B-B14F-4D97-AF65-F5344CB8AC3E}">
        <p14:creationId xmlns:p14="http://schemas.microsoft.com/office/powerpoint/2010/main" val="287948835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14:presetBounceEnd="55000">
                                      <p:stCondLst>
                                        <p:cond delay="0"/>
                                      </p:stCondLst>
                                      <p:iterate type="wd">
                                        <p:tmPct val="16000"/>
                                      </p:iterate>
                                      <p:childTnLst>
                                        <p:set>
                                          <p:cBhvr>
                                            <p:cTn id="6" dur="1" fill="hold">
                                              <p:stCondLst>
                                                <p:cond delay="0"/>
                                              </p:stCondLst>
                                            </p:cTn>
                                            <p:tgtEl>
                                              <p:spTgt spid="2"/>
                                            </p:tgtEl>
                                            <p:attrNameLst>
                                              <p:attrName>style.visibility</p:attrName>
                                            </p:attrNameLst>
                                          </p:cBhvr>
                                          <p:to>
                                            <p:strVal val="visible"/>
                                          </p:to>
                                        </p:set>
                                        <p:anim calcmode="lin" valueType="num" p14:bounceEnd="55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55000">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160"/>
                                </p:stCondLst>
                                <p:childTnLst>
                                  <p:par>
                                    <p:cTn id="10" presetID="14" presetClass="entr" presetSubtype="1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par>
                                    <p:cTn id="13" presetID="2" presetClass="entr" presetSubtype="1" accel="44000" decel="54000" fill="hold" grpId="0" nodeType="withEffect">
                                      <p:stCondLst>
                                        <p:cond delay="0"/>
                                      </p:stCondLst>
                                      <p:iterate type="wd">
                                        <p:tmPct val="17000"/>
                                      </p:iterate>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accel="38000" decel="50000" fill="hold" nodeType="clickEffect">
                                      <p:stCondLst>
                                        <p:cond delay="0"/>
                                      </p:stCondLst>
                                      <p:iterate type="wd">
                                        <p:tmPct val="12000"/>
                                      </p:iterate>
                                      <p:childTnLst>
                                        <p:set>
                                          <p:cBhvr>
                                            <p:cTn id="20" dur="1" fill="hold">
                                              <p:stCondLst>
                                                <p:cond delay="0"/>
                                              </p:stCondLst>
                                            </p:cTn>
                                            <p:tgtEl>
                                              <p:spTgt spid="17">
                                                <p:txEl>
                                                  <p:pRg st="0" end="0"/>
                                                </p:txEl>
                                              </p:spTgt>
                                            </p:tgtEl>
                                            <p:attrNameLst>
                                              <p:attrName>style.visibility</p:attrName>
                                            </p:attrNameLst>
                                          </p:cBhvr>
                                          <p:to>
                                            <p:strVal val="visible"/>
                                          </p:to>
                                        </p:set>
                                        <p:anim calcmode="lin" valueType="num">
                                          <p:cBhvr additive="base">
                                            <p:cTn id="21"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accel="32000" decel="60000" fill="hold" nodeType="clickEffect">
                                      <p:stCondLst>
                                        <p:cond delay="0"/>
                                      </p:stCondLst>
                                      <p:iterate type="wd">
                                        <p:tmPct val="12000"/>
                                      </p:iterate>
                                      <p:childTnLst>
                                        <p:set>
                                          <p:cBhvr>
                                            <p:cTn id="26" dur="1" fill="hold">
                                              <p:stCondLst>
                                                <p:cond delay="0"/>
                                              </p:stCondLst>
                                            </p:cTn>
                                            <p:tgtEl>
                                              <p:spTgt spid="17">
                                                <p:txEl>
                                                  <p:pRg st="1" end="1"/>
                                                </p:txEl>
                                              </p:spTgt>
                                            </p:tgtEl>
                                            <p:attrNameLst>
                                              <p:attrName>style.visibility</p:attrName>
                                            </p:attrNameLst>
                                          </p:cBhvr>
                                          <p:to>
                                            <p:strVal val="visible"/>
                                          </p:to>
                                        </p:set>
                                        <p:anim calcmode="lin" valueType="num">
                                          <p:cBhvr additive="base">
                                            <p:cTn id="27"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stCondLst>
                                        <p:cond delay="0"/>
                                      </p:stCondLst>
                                      <p:iterate type="wd">
                                        <p:tmPct val="16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160"/>
                                </p:stCondLst>
                                <p:childTnLst>
                                  <p:par>
                                    <p:cTn id="10" presetID="14" presetClass="entr" presetSubtype="1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par>
                                    <p:cTn id="13" presetID="2" presetClass="entr" presetSubtype="1" accel="44000" decel="54000" fill="hold" grpId="0" nodeType="withEffect">
                                      <p:stCondLst>
                                        <p:cond delay="0"/>
                                      </p:stCondLst>
                                      <p:iterate type="wd">
                                        <p:tmPct val="17000"/>
                                      </p:iterate>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accel="38000" decel="50000" fill="hold" nodeType="clickEffect">
                                      <p:stCondLst>
                                        <p:cond delay="0"/>
                                      </p:stCondLst>
                                      <p:iterate type="wd">
                                        <p:tmPct val="12000"/>
                                      </p:iterate>
                                      <p:childTnLst>
                                        <p:set>
                                          <p:cBhvr>
                                            <p:cTn id="20" dur="1" fill="hold">
                                              <p:stCondLst>
                                                <p:cond delay="0"/>
                                              </p:stCondLst>
                                            </p:cTn>
                                            <p:tgtEl>
                                              <p:spTgt spid="17">
                                                <p:txEl>
                                                  <p:pRg st="0" end="0"/>
                                                </p:txEl>
                                              </p:spTgt>
                                            </p:tgtEl>
                                            <p:attrNameLst>
                                              <p:attrName>style.visibility</p:attrName>
                                            </p:attrNameLst>
                                          </p:cBhvr>
                                          <p:to>
                                            <p:strVal val="visible"/>
                                          </p:to>
                                        </p:set>
                                        <p:anim calcmode="lin" valueType="num">
                                          <p:cBhvr additive="base">
                                            <p:cTn id="21"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accel="32000" decel="60000" fill="hold" nodeType="clickEffect">
                                      <p:stCondLst>
                                        <p:cond delay="0"/>
                                      </p:stCondLst>
                                      <p:iterate type="wd">
                                        <p:tmPct val="12000"/>
                                      </p:iterate>
                                      <p:childTnLst>
                                        <p:set>
                                          <p:cBhvr>
                                            <p:cTn id="26" dur="1" fill="hold">
                                              <p:stCondLst>
                                                <p:cond delay="0"/>
                                              </p:stCondLst>
                                            </p:cTn>
                                            <p:tgtEl>
                                              <p:spTgt spid="17">
                                                <p:txEl>
                                                  <p:pRg st="1" end="1"/>
                                                </p:txEl>
                                              </p:spTgt>
                                            </p:tgtEl>
                                            <p:attrNameLst>
                                              <p:attrName>style.visibility</p:attrName>
                                            </p:attrNameLst>
                                          </p:cBhvr>
                                          <p:to>
                                            <p:strVal val="visible"/>
                                          </p:to>
                                        </p:set>
                                        <p:anim calcmode="lin" valueType="num">
                                          <p:cBhvr additive="base">
                                            <p:cTn id="27"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0D4AB4-9496-4E0E-8C7C-4F2FC4B9D5F1}"/>
              </a:ext>
            </a:extLst>
          </p:cNvPr>
          <p:cNvSpPr/>
          <p:nvPr/>
        </p:nvSpPr>
        <p:spPr>
          <a:xfrm>
            <a:off x="2334328" y="2094630"/>
            <a:ext cx="7523344" cy="2215991"/>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3800">
                <a:ln w="12700">
                  <a:noFill/>
                </a:ln>
                <a:solidFill>
                  <a:srgbClr val="FD6F96"/>
                </a:solidFill>
                <a:effectLst>
                  <a:glow rad="406400">
                    <a:schemeClr val="bg1"/>
                  </a:glow>
                  <a:outerShdw blurRad="38100" dist="19050" dir="2700000" algn="tl" rotWithShape="0">
                    <a:schemeClr val="dk1">
                      <a:alpha val="40000"/>
                    </a:schemeClr>
                  </a:outerShdw>
                </a:effectLst>
                <a:latin typeface="UTM Avenida" panose="02040603050506020204" pitchFamily="18" charset="0"/>
              </a:rPr>
              <a:t>LUYỆN TẬP</a:t>
            </a:r>
          </a:p>
        </p:txBody>
      </p:sp>
    </p:spTree>
    <p:extLst>
      <p:ext uri="{BB962C8B-B14F-4D97-AF65-F5344CB8AC3E}">
        <p14:creationId xmlns:p14="http://schemas.microsoft.com/office/powerpoint/2010/main" val="307165507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14:presetBounceEnd="55000">
                                      <p:stCondLst>
                                        <p:cond delay="0"/>
                                      </p:stCondLst>
                                      <p:iterate type="wd">
                                        <p:tmPct val="16000"/>
                                      </p:iterate>
                                      <p:childTnLst>
                                        <p:set>
                                          <p:cBhvr>
                                            <p:cTn id="6" dur="1" fill="hold">
                                              <p:stCondLst>
                                                <p:cond delay="0"/>
                                              </p:stCondLst>
                                            </p:cTn>
                                            <p:tgtEl>
                                              <p:spTgt spid="4"/>
                                            </p:tgtEl>
                                            <p:attrNameLst>
                                              <p:attrName>style.visibility</p:attrName>
                                            </p:attrNameLst>
                                          </p:cBhvr>
                                          <p:to>
                                            <p:strVal val="visible"/>
                                          </p:to>
                                        </p:set>
                                        <p:anim calcmode="lin" valueType="num" p14:bounceEnd="55000">
                                          <p:cBhvr additive="base">
                                            <p:cTn id="7" dur="1000" fill="hold"/>
                                            <p:tgtEl>
                                              <p:spTgt spid="4"/>
                                            </p:tgtEl>
                                            <p:attrNameLst>
                                              <p:attrName>ppt_x</p:attrName>
                                            </p:attrNameLst>
                                          </p:cBhvr>
                                          <p:tavLst>
                                            <p:tav tm="0">
                                              <p:val>
                                                <p:strVal val="1+#ppt_w/2"/>
                                              </p:val>
                                            </p:tav>
                                            <p:tav tm="100000">
                                              <p:val>
                                                <p:strVal val="#ppt_x"/>
                                              </p:val>
                                            </p:tav>
                                          </p:tavLst>
                                        </p:anim>
                                        <p:anim calcmode="lin" valueType="num" p14:bounceEnd="55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stCondLst>
                                        <p:cond delay="0"/>
                                      </p:stCondLst>
                                      <p:iterate type="wd">
                                        <p:tmPct val="16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FE096D3-6EF7-4FFB-AF68-DC0B34D2E5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805" y="-628341"/>
            <a:ext cx="2715764" cy="2715762"/>
          </a:xfrm>
          <a:prstGeom prst="rect">
            <a:avLst/>
          </a:prstGeom>
        </p:spPr>
      </p:pic>
      <p:sp>
        <p:nvSpPr>
          <p:cNvPr id="2" name="Rectangle 1">
            <a:extLst>
              <a:ext uri="{FF2B5EF4-FFF2-40B4-BE49-F238E27FC236}">
                <a16:creationId xmlns:a16="http://schemas.microsoft.com/office/drawing/2014/main" id="{7046662E-B1F2-4EE3-9AA6-549837255508}"/>
              </a:ext>
            </a:extLst>
          </p:cNvPr>
          <p:cNvSpPr/>
          <p:nvPr/>
        </p:nvSpPr>
        <p:spPr>
          <a:xfrm>
            <a:off x="674077" y="474511"/>
            <a:ext cx="10843846" cy="3416320"/>
          </a:xfrm>
          <a:prstGeom prst="rect">
            <a:avLst/>
          </a:prstGeom>
        </p:spPr>
        <p:txBody>
          <a:bodyPr wrap="square">
            <a:spAutoFit/>
          </a:bodyPr>
          <a:lstStyle/>
          <a:p>
            <a:pPr algn="just"/>
            <a:r>
              <a:rPr lang="vi-VN" sz="3600" b="1">
                <a:solidFill>
                  <a:srgbClr val="FB034A"/>
                </a:solidFill>
                <a:latin typeface="Times New Roman" panose="02020603050405020304" pitchFamily="18" charset="0"/>
                <a:cs typeface="Times New Roman" panose="02020603050405020304" pitchFamily="18" charset="0"/>
              </a:rPr>
              <a:t>1. Đọc </a:t>
            </a:r>
            <a:r>
              <a:rPr lang="en-US" sz="3600" b="1">
                <a:solidFill>
                  <a:srgbClr val="FB034A"/>
                </a:solidFill>
                <a:latin typeface="Times New Roman" panose="02020603050405020304" pitchFamily="18" charset="0"/>
                <a:cs typeface="Times New Roman" panose="02020603050405020304" pitchFamily="18" charset="0"/>
              </a:rPr>
              <a:t>lại </a:t>
            </a:r>
            <a:r>
              <a:rPr lang="vi-VN" sz="3600" b="1">
                <a:solidFill>
                  <a:srgbClr val="FB034A"/>
                </a:solidFill>
                <a:latin typeface="Times New Roman" panose="02020603050405020304" pitchFamily="18" charset="0"/>
                <a:cs typeface="Times New Roman" panose="02020603050405020304" pitchFamily="18" charset="0"/>
              </a:rPr>
              <a:t>đoạn văn sau:</a:t>
            </a:r>
          </a:p>
          <a:p>
            <a:pPr algn="just"/>
            <a:r>
              <a:rPr lang="vi-VN" sz="3600">
                <a:latin typeface="Times New Roman" panose="02020603050405020304" pitchFamily="18" charset="0"/>
                <a:cs typeface="Times New Roman" panose="02020603050405020304" pitchFamily="18" charset="0"/>
              </a:rPr>
              <a:t>     </a:t>
            </a:r>
            <a:r>
              <a:rPr lang="vi-VN" sz="3600">
                <a:solidFill>
                  <a:srgbClr val="554F8F"/>
                </a:solidFill>
                <a:latin typeface="Times New Roman" panose="02020603050405020304" pitchFamily="18" charset="0"/>
                <a:cs typeface="Times New Roman" panose="02020603050405020304" pitchFamily="18" charset="0"/>
              </a:rPr>
              <a:t> Cả thung lũng như một bức tranh thủy mặc. Những sinh hoạt của ngày mới bắt đầu. Trong rừng, chim chóc hót véo von. Thanh niên lên rẫy. Phụ nữ giặt giũ bên những giếng nước. Em nhỏ đùa vui trước nhà sàn. Các cụ già chụm đầu bên những ché rượu cần.</a:t>
            </a:r>
            <a:endParaRPr lang="vi-VN" sz="360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21747A97-D794-4962-A164-2DAAC6F93898}"/>
              </a:ext>
            </a:extLst>
          </p:cNvPr>
          <p:cNvSpPr/>
          <p:nvPr/>
        </p:nvSpPr>
        <p:spPr>
          <a:xfrm>
            <a:off x="802093" y="4574109"/>
            <a:ext cx="9168384" cy="1200329"/>
          </a:xfrm>
          <a:prstGeom prst="rect">
            <a:avLst/>
          </a:prstGeom>
        </p:spPr>
        <p:txBody>
          <a:bodyPr wrap="square">
            <a:spAutoFit/>
          </a:bodyPr>
          <a:lstStyle/>
          <a:p>
            <a:r>
              <a:rPr lang="en-US" sz="3600">
                <a:solidFill>
                  <a:srgbClr val="266C53"/>
                </a:solidFill>
                <a:latin typeface="Times New Roman" panose="02020603050405020304" pitchFamily="18" charset="0"/>
                <a:cs typeface="Times New Roman" panose="02020603050405020304" pitchFamily="18" charset="0"/>
              </a:rPr>
              <a:t>a) Tìm các câu kể </a:t>
            </a:r>
            <a:r>
              <a:rPr lang="en-US" sz="3600" b="1">
                <a:solidFill>
                  <a:srgbClr val="266C53"/>
                </a:solidFill>
                <a:latin typeface="Times New Roman" panose="02020603050405020304" pitchFamily="18" charset="0"/>
                <a:cs typeface="Times New Roman" panose="02020603050405020304" pitchFamily="18" charset="0"/>
              </a:rPr>
              <a:t>Ai làm gì?</a:t>
            </a:r>
            <a:r>
              <a:rPr lang="en-US" sz="3600">
                <a:solidFill>
                  <a:srgbClr val="266C53"/>
                </a:solidFill>
                <a:latin typeface="Times New Roman" panose="02020603050405020304" pitchFamily="18" charset="0"/>
                <a:cs typeface="Times New Roman" panose="02020603050405020304" pitchFamily="18" charset="0"/>
              </a:rPr>
              <a:t> trong đoạn trên.</a:t>
            </a:r>
          </a:p>
          <a:p>
            <a:r>
              <a:rPr lang="en-US" sz="3600">
                <a:solidFill>
                  <a:srgbClr val="266C53"/>
                </a:solidFill>
                <a:latin typeface="Times New Roman" panose="02020603050405020304" pitchFamily="18" charset="0"/>
                <a:cs typeface="Times New Roman" panose="02020603050405020304" pitchFamily="18" charset="0"/>
              </a:rPr>
              <a:t>b) Xác định chủ ngữ của các câu vừa tìm đ</a:t>
            </a:r>
            <a:r>
              <a:rPr lang="vi-VN" sz="3600">
                <a:solidFill>
                  <a:srgbClr val="266C53"/>
                </a:solidFill>
                <a:latin typeface="Times New Roman" panose="02020603050405020304" pitchFamily="18" charset="0"/>
                <a:cs typeface="Times New Roman" panose="02020603050405020304" pitchFamily="18" charset="0"/>
              </a:rPr>
              <a:t>ư</a:t>
            </a:r>
            <a:r>
              <a:rPr lang="en-US" sz="3600">
                <a:solidFill>
                  <a:srgbClr val="266C53"/>
                </a:solidFill>
                <a:latin typeface="Times New Roman" panose="02020603050405020304" pitchFamily="18" charset="0"/>
                <a:cs typeface="Times New Roman" panose="02020603050405020304" pitchFamily="18" charset="0"/>
              </a:rPr>
              <a:t>ợc.</a:t>
            </a:r>
          </a:p>
        </p:txBody>
      </p:sp>
      <p:pic>
        <p:nvPicPr>
          <p:cNvPr id="12" name="Picture 11">
            <a:extLst>
              <a:ext uri="{FF2B5EF4-FFF2-40B4-BE49-F238E27FC236}">
                <a16:creationId xmlns:a16="http://schemas.microsoft.com/office/drawing/2014/main" id="{73A79F45-25DC-4A37-A9CF-230141BF3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9363" y="3044948"/>
            <a:ext cx="3813054" cy="3813052"/>
          </a:xfrm>
          <a:prstGeom prst="rect">
            <a:avLst/>
          </a:prstGeom>
        </p:spPr>
      </p:pic>
      <p:pic>
        <p:nvPicPr>
          <p:cNvPr id="15" name="Picture 14">
            <a:extLst>
              <a:ext uri="{FF2B5EF4-FFF2-40B4-BE49-F238E27FC236}">
                <a16:creationId xmlns:a16="http://schemas.microsoft.com/office/drawing/2014/main" id="{BB9EA628-948E-4B7E-9157-BB9037533E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844" y="5774438"/>
            <a:ext cx="824498" cy="824498"/>
          </a:xfrm>
          <a:prstGeom prst="rect">
            <a:avLst/>
          </a:prstGeom>
        </p:spPr>
      </p:pic>
    </p:spTree>
    <p:extLst>
      <p:ext uri="{BB962C8B-B14F-4D97-AF65-F5344CB8AC3E}">
        <p14:creationId xmlns:p14="http://schemas.microsoft.com/office/powerpoint/2010/main" val="320536591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2" presetClass="entr" presetSubtype="2" accel="60000" fill="hold" grpId="0" nodeType="afterEffect" p14:presetBounceEnd="32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32000">
                                          <p:cBhvr additive="base">
                                            <p:cTn id="11" dur="500" fill="hold"/>
                                            <p:tgtEl>
                                              <p:spTgt spid="2"/>
                                            </p:tgtEl>
                                            <p:attrNameLst>
                                              <p:attrName>ppt_x</p:attrName>
                                            </p:attrNameLst>
                                          </p:cBhvr>
                                          <p:tavLst>
                                            <p:tav tm="0">
                                              <p:val>
                                                <p:strVal val="1+#ppt_w/2"/>
                                              </p:val>
                                            </p:tav>
                                            <p:tav tm="100000">
                                              <p:val>
                                                <p:strVal val="#ppt_x"/>
                                              </p:val>
                                            </p:tav>
                                          </p:tavLst>
                                        </p:anim>
                                        <p:anim calcmode="lin" valueType="num" p14:bounceEnd="32000">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6" presetClass="entr" presetSubtype="42"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out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2" presetClass="entr" presetSubtype="2" accel="6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6" presetClass="entr" presetSubtype="42"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out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077E847-E252-476B-930A-0024675794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8406" y="-385374"/>
            <a:ext cx="2173752" cy="2173750"/>
          </a:xfrm>
          <a:prstGeom prst="rect">
            <a:avLst/>
          </a:prstGeom>
        </p:spPr>
      </p:pic>
      <p:sp>
        <p:nvSpPr>
          <p:cNvPr id="2" name="Rectangle 1">
            <a:extLst>
              <a:ext uri="{FF2B5EF4-FFF2-40B4-BE49-F238E27FC236}">
                <a16:creationId xmlns:a16="http://schemas.microsoft.com/office/drawing/2014/main" id="{7046662E-B1F2-4EE3-9AA6-549837255508}"/>
              </a:ext>
            </a:extLst>
          </p:cNvPr>
          <p:cNvSpPr/>
          <p:nvPr/>
        </p:nvSpPr>
        <p:spPr>
          <a:xfrm>
            <a:off x="1055076" y="1083646"/>
            <a:ext cx="10920613" cy="4690708"/>
          </a:xfrm>
          <a:prstGeom prst="rect">
            <a:avLst/>
          </a:prstGeom>
        </p:spPr>
        <p:txBody>
          <a:bodyPr wrap="square">
            <a:spAutoFit/>
          </a:bodyPr>
          <a:lstStyle/>
          <a:p>
            <a:pPr algn="just">
              <a:lnSpc>
                <a:spcPct val="150000"/>
              </a:lnSpc>
            </a:pPr>
            <a:r>
              <a:rPr lang="vi-VN" sz="200" b="1">
                <a:solidFill>
                  <a:schemeClr val="bg1"/>
                </a:solidFill>
                <a:latin typeface="Times New Roman" panose="02020603050405020304" pitchFamily="18" charset="0"/>
                <a:cs typeface="Times New Roman" panose="02020603050405020304" pitchFamily="18" charset="0"/>
              </a:rPr>
              <a:t>1. Đọc </a:t>
            </a:r>
            <a:r>
              <a:rPr lang="en-US" sz="200" b="1">
                <a:solidFill>
                  <a:schemeClr val="bg1"/>
                </a:solidFill>
                <a:latin typeface="Times New Roman" panose="02020603050405020304" pitchFamily="18" charset="0"/>
                <a:cs typeface="Times New Roman" panose="02020603050405020304" pitchFamily="18" charset="0"/>
              </a:rPr>
              <a:t>lại </a:t>
            </a:r>
            <a:r>
              <a:rPr lang="vi-VN" sz="200" b="1">
                <a:solidFill>
                  <a:schemeClr val="bg1"/>
                </a:solidFill>
                <a:latin typeface="Times New Roman" panose="02020603050405020304" pitchFamily="18" charset="0"/>
                <a:cs typeface="Times New Roman" panose="02020603050405020304" pitchFamily="18" charset="0"/>
              </a:rPr>
              <a:t>đoạn văn sau:</a:t>
            </a:r>
          </a:p>
          <a:p>
            <a:pPr algn="just">
              <a:lnSpc>
                <a:spcPct val="150000"/>
              </a:lnSpc>
            </a:pPr>
            <a:r>
              <a:rPr lang="vi-VN" sz="200" b="1">
                <a:solidFill>
                  <a:schemeClr val="bg1"/>
                </a:solidFill>
                <a:latin typeface="Times New Roman" panose="02020603050405020304" pitchFamily="18" charset="0"/>
                <a:cs typeface="Times New Roman" panose="02020603050405020304" pitchFamily="18" charset="0"/>
              </a:rPr>
              <a:t>      Cả thung lũng như một bức tranh thủy mặc. Những sinh hoạt của ngày mới bắt đầu. </a:t>
            </a:r>
            <a:endParaRPr lang="en-US" sz="200" b="1">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vi-VN" sz="4000" b="1">
                <a:solidFill>
                  <a:srgbClr val="554F8F"/>
                </a:solidFill>
                <a:latin typeface="Times New Roman" panose="02020603050405020304" pitchFamily="18" charset="0"/>
                <a:cs typeface="Times New Roman" panose="02020603050405020304" pitchFamily="18" charset="0"/>
              </a:rPr>
              <a:t>Trong rừng, chim chóc hót véo von. </a:t>
            </a:r>
            <a:endParaRPr lang="en-US" sz="4000" b="1">
              <a:solidFill>
                <a:srgbClr val="554F8F"/>
              </a:solidFill>
              <a:latin typeface="Times New Roman" panose="02020603050405020304" pitchFamily="18" charset="0"/>
              <a:cs typeface="Times New Roman" panose="02020603050405020304" pitchFamily="18" charset="0"/>
            </a:endParaRPr>
          </a:p>
          <a:p>
            <a:pPr algn="just">
              <a:lnSpc>
                <a:spcPct val="150000"/>
              </a:lnSpc>
            </a:pPr>
            <a:r>
              <a:rPr lang="vi-VN" sz="4000" b="1">
                <a:solidFill>
                  <a:srgbClr val="554F8F"/>
                </a:solidFill>
                <a:latin typeface="Times New Roman" panose="02020603050405020304" pitchFamily="18" charset="0"/>
                <a:cs typeface="Times New Roman" panose="02020603050405020304" pitchFamily="18" charset="0"/>
              </a:rPr>
              <a:t>Thanh niên lên rẫy. </a:t>
            </a:r>
            <a:endParaRPr lang="en-US" sz="4000" b="1">
              <a:solidFill>
                <a:srgbClr val="554F8F"/>
              </a:solidFill>
              <a:latin typeface="Times New Roman" panose="02020603050405020304" pitchFamily="18" charset="0"/>
              <a:cs typeface="Times New Roman" panose="02020603050405020304" pitchFamily="18" charset="0"/>
            </a:endParaRPr>
          </a:p>
          <a:p>
            <a:pPr algn="just">
              <a:lnSpc>
                <a:spcPct val="150000"/>
              </a:lnSpc>
            </a:pPr>
            <a:r>
              <a:rPr lang="vi-VN" sz="4000" b="1">
                <a:solidFill>
                  <a:srgbClr val="554F8F"/>
                </a:solidFill>
                <a:latin typeface="Times New Roman" panose="02020603050405020304" pitchFamily="18" charset="0"/>
                <a:cs typeface="Times New Roman" panose="02020603050405020304" pitchFamily="18" charset="0"/>
              </a:rPr>
              <a:t>Phụ nữ giặt giũ bên những giếng nước. </a:t>
            </a:r>
            <a:endParaRPr lang="en-US" sz="4000" b="1">
              <a:solidFill>
                <a:srgbClr val="554F8F"/>
              </a:solidFill>
              <a:latin typeface="Times New Roman" panose="02020603050405020304" pitchFamily="18" charset="0"/>
              <a:cs typeface="Times New Roman" panose="02020603050405020304" pitchFamily="18" charset="0"/>
            </a:endParaRPr>
          </a:p>
          <a:p>
            <a:pPr algn="just">
              <a:lnSpc>
                <a:spcPct val="150000"/>
              </a:lnSpc>
            </a:pPr>
            <a:r>
              <a:rPr lang="vi-VN" sz="4000" b="1">
                <a:solidFill>
                  <a:srgbClr val="554F8F"/>
                </a:solidFill>
                <a:latin typeface="Times New Roman" panose="02020603050405020304" pitchFamily="18" charset="0"/>
                <a:cs typeface="Times New Roman" panose="02020603050405020304" pitchFamily="18" charset="0"/>
              </a:rPr>
              <a:t>Em nhỏ đùa vui trước nhà sàn. </a:t>
            </a:r>
            <a:endParaRPr lang="en-US" sz="4000" b="1">
              <a:solidFill>
                <a:srgbClr val="554F8F"/>
              </a:solidFill>
              <a:latin typeface="Times New Roman" panose="02020603050405020304" pitchFamily="18" charset="0"/>
              <a:cs typeface="Times New Roman" panose="02020603050405020304" pitchFamily="18" charset="0"/>
            </a:endParaRPr>
          </a:p>
          <a:p>
            <a:pPr algn="just">
              <a:lnSpc>
                <a:spcPct val="150000"/>
              </a:lnSpc>
            </a:pPr>
            <a:r>
              <a:rPr lang="vi-VN" sz="4000" b="1">
                <a:solidFill>
                  <a:srgbClr val="554F8F"/>
                </a:solidFill>
                <a:latin typeface="Times New Roman" panose="02020603050405020304" pitchFamily="18" charset="0"/>
                <a:cs typeface="Times New Roman" panose="02020603050405020304" pitchFamily="18" charset="0"/>
              </a:rPr>
              <a:t>Các cụ già chụm đầu bên những ché rượu cần.</a:t>
            </a:r>
            <a:endParaRPr lang="vi-VN" sz="4000" b="1">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21747A97-D794-4962-A164-2DAAC6F93898}"/>
              </a:ext>
            </a:extLst>
          </p:cNvPr>
          <p:cNvSpPr/>
          <p:nvPr/>
        </p:nvSpPr>
        <p:spPr>
          <a:xfrm>
            <a:off x="1212869" y="449352"/>
            <a:ext cx="9168384" cy="677108"/>
          </a:xfrm>
          <a:prstGeom prst="rect">
            <a:avLst/>
          </a:prstGeom>
        </p:spPr>
        <p:txBody>
          <a:bodyPr wrap="square">
            <a:spAutoFit/>
          </a:bodyPr>
          <a:lstStyle/>
          <a:p>
            <a:r>
              <a:rPr lang="en-US" sz="3600">
                <a:solidFill>
                  <a:srgbClr val="266C53"/>
                </a:solidFill>
                <a:latin typeface="Times New Roman" panose="02020603050405020304" pitchFamily="18" charset="0"/>
                <a:cs typeface="Times New Roman" panose="02020603050405020304" pitchFamily="18" charset="0"/>
              </a:rPr>
              <a:t>a) </a:t>
            </a:r>
            <a:r>
              <a:rPr lang="en-US" sz="200">
                <a:solidFill>
                  <a:schemeClr val="bg1"/>
                </a:solidFill>
                <a:latin typeface="Times New Roman" panose="02020603050405020304" pitchFamily="18" charset="0"/>
                <a:cs typeface="Times New Roman" panose="02020603050405020304" pitchFamily="18" charset="0"/>
              </a:rPr>
              <a:t>Tìm các </a:t>
            </a:r>
            <a:r>
              <a:rPr lang="en-US" sz="3600">
                <a:solidFill>
                  <a:srgbClr val="266C53"/>
                </a:solidFill>
                <a:latin typeface="Times New Roman" panose="02020603050405020304" pitchFamily="18" charset="0"/>
                <a:cs typeface="Times New Roman" panose="02020603050405020304" pitchFamily="18" charset="0"/>
              </a:rPr>
              <a:t>Câu kể </a:t>
            </a:r>
            <a:r>
              <a:rPr lang="en-US" sz="3600" b="1">
                <a:solidFill>
                  <a:srgbClr val="266C53"/>
                </a:solidFill>
                <a:latin typeface="Times New Roman" panose="02020603050405020304" pitchFamily="18" charset="0"/>
                <a:cs typeface="Times New Roman" panose="02020603050405020304" pitchFamily="18" charset="0"/>
              </a:rPr>
              <a:t>Ai làm gì?</a:t>
            </a:r>
            <a:r>
              <a:rPr lang="en-US" sz="3600">
                <a:solidFill>
                  <a:srgbClr val="266C53"/>
                </a:solidFill>
                <a:latin typeface="Times New Roman" panose="02020603050405020304" pitchFamily="18" charset="0"/>
                <a:cs typeface="Times New Roman" panose="02020603050405020304" pitchFamily="18" charset="0"/>
              </a:rPr>
              <a:t> trong đoạn văn: </a:t>
            </a:r>
            <a:r>
              <a:rPr lang="en-US" sz="200">
                <a:solidFill>
                  <a:schemeClr val="bg1"/>
                </a:solidFill>
                <a:latin typeface="Times New Roman" panose="02020603050405020304" pitchFamily="18" charset="0"/>
                <a:cs typeface="Times New Roman" panose="02020603050405020304" pitchFamily="18" charset="0"/>
              </a:rPr>
              <a:t>trên.</a:t>
            </a:r>
          </a:p>
          <a:p>
            <a:r>
              <a:rPr lang="en-US" sz="200">
                <a:solidFill>
                  <a:schemeClr val="bg1"/>
                </a:solidFill>
                <a:latin typeface="Times New Roman" panose="02020603050405020304" pitchFamily="18" charset="0"/>
                <a:cs typeface="Times New Roman" panose="02020603050405020304" pitchFamily="18" charset="0"/>
              </a:rPr>
              <a:t>b) Xác định chủ ngữ của các câu vừa tìm đ</a:t>
            </a:r>
            <a:r>
              <a:rPr lang="vi-VN" sz="200">
                <a:solidFill>
                  <a:schemeClr val="bg1"/>
                </a:solidFill>
                <a:latin typeface="Times New Roman" panose="02020603050405020304" pitchFamily="18" charset="0"/>
                <a:cs typeface="Times New Roman" panose="02020603050405020304" pitchFamily="18" charset="0"/>
              </a:rPr>
              <a:t>ư</a:t>
            </a:r>
            <a:r>
              <a:rPr lang="en-US" sz="200">
                <a:solidFill>
                  <a:schemeClr val="bg1"/>
                </a:solidFill>
                <a:latin typeface="Times New Roman" panose="02020603050405020304" pitchFamily="18" charset="0"/>
                <a:cs typeface="Times New Roman" panose="02020603050405020304" pitchFamily="18" charset="0"/>
              </a:rPr>
              <a:t>ợc.</a:t>
            </a:r>
          </a:p>
        </p:txBody>
      </p:sp>
      <p:pic>
        <p:nvPicPr>
          <p:cNvPr id="19" name="Picture 18">
            <a:extLst>
              <a:ext uri="{FF2B5EF4-FFF2-40B4-BE49-F238E27FC236}">
                <a16:creationId xmlns:a16="http://schemas.microsoft.com/office/drawing/2014/main" id="{64AE7A22-0021-4D8B-AB94-1EDF15D18C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4610" y="271006"/>
            <a:ext cx="2873286" cy="2873286"/>
          </a:xfrm>
          <a:prstGeom prst="rect">
            <a:avLst/>
          </a:prstGeom>
        </p:spPr>
      </p:pic>
      <p:pic>
        <p:nvPicPr>
          <p:cNvPr id="21" name="Picture 20">
            <a:extLst>
              <a:ext uri="{FF2B5EF4-FFF2-40B4-BE49-F238E27FC236}">
                <a16:creationId xmlns:a16="http://schemas.microsoft.com/office/drawing/2014/main" id="{52C68DD4-E2EA-4A8B-B10F-19E8DF1A7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9169" y="3529666"/>
            <a:ext cx="2878984" cy="2878982"/>
          </a:xfrm>
          <a:prstGeom prst="rect">
            <a:avLst/>
          </a:prstGeom>
        </p:spPr>
      </p:pic>
    </p:spTree>
    <p:extLst>
      <p:ext uri="{BB962C8B-B14F-4D97-AF65-F5344CB8AC3E}">
        <p14:creationId xmlns:p14="http://schemas.microsoft.com/office/powerpoint/2010/main" val="135561869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46662E-B1F2-4EE3-9AA6-549837255508}"/>
              </a:ext>
            </a:extLst>
          </p:cNvPr>
          <p:cNvSpPr/>
          <p:nvPr/>
        </p:nvSpPr>
        <p:spPr>
          <a:xfrm>
            <a:off x="1055076" y="1083646"/>
            <a:ext cx="10743633" cy="4690708"/>
          </a:xfrm>
          <a:prstGeom prst="rect">
            <a:avLst/>
          </a:prstGeom>
        </p:spPr>
        <p:txBody>
          <a:bodyPr wrap="square">
            <a:spAutoFit/>
          </a:bodyPr>
          <a:lstStyle/>
          <a:p>
            <a:pPr algn="just">
              <a:lnSpc>
                <a:spcPct val="150000"/>
              </a:lnSpc>
            </a:pPr>
            <a:r>
              <a:rPr lang="vi-VN" sz="200" b="1">
                <a:solidFill>
                  <a:schemeClr val="bg1"/>
                </a:solidFill>
                <a:latin typeface="Times New Roman" panose="02020603050405020304" pitchFamily="18" charset="0"/>
                <a:cs typeface="Times New Roman" panose="02020603050405020304" pitchFamily="18" charset="0"/>
              </a:rPr>
              <a:t>1. Đọc </a:t>
            </a:r>
            <a:r>
              <a:rPr lang="en-US" sz="200" b="1">
                <a:solidFill>
                  <a:schemeClr val="bg1"/>
                </a:solidFill>
                <a:latin typeface="Times New Roman" panose="02020603050405020304" pitchFamily="18" charset="0"/>
                <a:cs typeface="Times New Roman" panose="02020603050405020304" pitchFamily="18" charset="0"/>
              </a:rPr>
              <a:t>lại </a:t>
            </a:r>
            <a:r>
              <a:rPr lang="vi-VN" sz="200" b="1">
                <a:solidFill>
                  <a:schemeClr val="bg1"/>
                </a:solidFill>
                <a:latin typeface="Times New Roman" panose="02020603050405020304" pitchFamily="18" charset="0"/>
                <a:cs typeface="Times New Roman" panose="02020603050405020304" pitchFamily="18" charset="0"/>
              </a:rPr>
              <a:t>đoạn văn sau:</a:t>
            </a:r>
          </a:p>
          <a:p>
            <a:pPr algn="just">
              <a:lnSpc>
                <a:spcPct val="150000"/>
              </a:lnSpc>
            </a:pPr>
            <a:r>
              <a:rPr lang="vi-VN" sz="200" b="1">
                <a:solidFill>
                  <a:schemeClr val="bg1"/>
                </a:solidFill>
                <a:latin typeface="Times New Roman" panose="02020603050405020304" pitchFamily="18" charset="0"/>
                <a:cs typeface="Times New Roman" panose="02020603050405020304" pitchFamily="18" charset="0"/>
              </a:rPr>
              <a:t>      Cả thung lũng như một bức tranh thủy mặc. Những sinh hoạt của ngày mới bắt đầu. </a:t>
            </a:r>
            <a:endParaRPr lang="en-US" sz="200" b="1">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vi-VN" sz="4000" b="1">
                <a:solidFill>
                  <a:srgbClr val="554F8F"/>
                </a:solidFill>
                <a:latin typeface="Times New Roman" panose="02020603050405020304" pitchFamily="18" charset="0"/>
                <a:cs typeface="Times New Roman" panose="02020603050405020304" pitchFamily="18" charset="0"/>
              </a:rPr>
              <a:t>Trong rừng, chim chóc hót véo von. </a:t>
            </a:r>
            <a:endParaRPr lang="en-US" sz="4000" b="1">
              <a:solidFill>
                <a:srgbClr val="554F8F"/>
              </a:solidFill>
              <a:latin typeface="Times New Roman" panose="02020603050405020304" pitchFamily="18" charset="0"/>
              <a:cs typeface="Times New Roman" panose="02020603050405020304" pitchFamily="18" charset="0"/>
            </a:endParaRPr>
          </a:p>
          <a:p>
            <a:pPr algn="just">
              <a:lnSpc>
                <a:spcPct val="150000"/>
              </a:lnSpc>
            </a:pPr>
            <a:r>
              <a:rPr lang="vi-VN" sz="4000" b="1">
                <a:solidFill>
                  <a:srgbClr val="554F8F"/>
                </a:solidFill>
                <a:latin typeface="Times New Roman" panose="02020603050405020304" pitchFamily="18" charset="0"/>
                <a:cs typeface="Times New Roman" panose="02020603050405020304" pitchFamily="18" charset="0"/>
              </a:rPr>
              <a:t>Thanh niên lên rẫy. </a:t>
            </a:r>
            <a:endParaRPr lang="en-US" sz="4000" b="1">
              <a:solidFill>
                <a:srgbClr val="554F8F"/>
              </a:solidFill>
              <a:latin typeface="Times New Roman" panose="02020603050405020304" pitchFamily="18" charset="0"/>
              <a:cs typeface="Times New Roman" panose="02020603050405020304" pitchFamily="18" charset="0"/>
            </a:endParaRPr>
          </a:p>
          <a:p>
            <a:pPr algn="just">
              <a:lnSpc>
                <a:spcPct val="150000"/>
              </a:lnSpc>
            </a:pPr>
            <a:r>
              <a:rPr lang="vi-VN" sz="4000" b="1">
                <a:solidFill>
                  <a:srgbClr val="554F8F"/>
                </a:solidFill>
                <a:latin typeface="Times New Roman" panose="02020603050405020304" pitchFamily="18" charset="0"/>
                <a:cs typeface="Times New Roman" panose="02020603050405020304" pitchFamily="18" charset="0"/>
              </a:rPr>
              <a:t>Phụ nữ giặt giũ bên những giếng nước. </a:t>
            </a:r>
            <a:endParaRPr lang="en-US" sz="4000" b="1">
              <a:solidFill>
                <a:srgbClr val="554F8F"/>
              </a:solidFill>
              <a:latin typeface="Times New Roman" panose="02020603050405020304" pitchFamily="18" charset="0"/>
              <a:cs typeface="Times New Roman" panose="02020603050405020304" pitchFamily="18" charset="0"/>
            </a:endParaRPr>
          </a:p>
          <a:p>
            <a:pPr algn="just">
              <a:lnSpc>
                <a:spcPct val="150000"/>
              </a:lnSpc>
            </a:pPr>
            <a:r>
              <a:rPr lang="vi-VN" sz="4000" b="1">
                <a:solidFill>
                  <a:srgbClr val="554F8F"/>
                </a:solidFill>
                <a:latin typeface="Times New Roman" panose="02020603050405020304" pitchFamily="18" charset="0"/>
                <a:cs typeface="Times New Roman" panose="02020603050405020304" pitchFamily="18" charset="0"/>
              </a:rPr>
              <a:t>Em nhỏ đùa vui trước nhà sàn. </a:t>
            </a:r>
            <a:endParaRPr lang="en-US" sz="4000" b="1">
              <a:solidFill>
                <a:srgbClr val="554F8F"/>
              </a:solidFill>
              <a:latin typeface="Times New Roman" panose="02020603050405020304" pitchFamily="18" charset="0"/>
              <a:cs typeface="Times New Roman" panose="02020603050405020304" pitchFamily="18" charset="0"/>
            </a:endParaRPr>
          </a:p>
          <a:p>
            <a:pPr algn="just">
              <a:lnSpc>
                <a:spcPct val="150000"/>
              </a:lnSpc>
            </a:pPr>
            <a:r>
              <a:rPr lang="vi-VN" sz="4000" b="1">
                <a:solidFill>
                  <a:srgbClr val="554F8F"/>
                </a:solidFill>
                <a:latin typeface="Times New Roman" panose="02020603050405020304" pitchFamily="18" charset="0"/>
                <a:cs typeface="Times New Roman" panose="02020603050405020304" pitchFamily="18" charset="0"/>
              </a:rPr>
              <a:t>Các cụ già chụm đầu bên những ché rượu cần.</a:t>
            </a:r>
            <a:endParaRPr lang="vi-VN" sz="4000" b="1">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21747A97-D794-4962-A164-2DAAC6F93898}"/>
              </a:ext>
            </a:extLst>
          </p:cNvPr>
          <p:cNvSpPr/>
          <p:nvPr/>
        </p:nvSpPr>
        <p:spPr>
          <a:xfrm>
            <a:off x="1212869" y="449352"/>
            <a:ext cx="9168384" cy="723275"/>
          </a:xfrm>
          <a:prstGeom prst="rect">
            <a:avLst/>
          </a:prstGeom>
        </p:spPr>
        <p:txBody>
          <a:bodyPr wrap="square">
            <a:spAutoFit/>
          </a:bodyPr>
          <a:lstStyle/>
          <a:p>
            <a:r>
              <a:rPr lang="en-US" sz="500">
                <a:solidFill>
                  <a:schemeClr val="bg1"/>
                </a:solidFill>
                <a:latin typeface="Times New Roman" panose="02020603050405020304" pitchFamily="18" charset="0"/>
                <a:cs typeface="Times New Roman" panose="02020603050405020304" pitchFamily="18" charset="0"/>
              </a:rPr>
              <a:t>a) Tìm các Câu kể </a:t>
            </a:r>
            <a:r>
              <a:rPr lang="en-US" sz="500" b="1">
                <a:solidFill>
                  <a:schemeClr val="bg1"/>
                </a:solidFill>
                <a:latin typeface="Times New Roman" panose="02020603050405020304" pitchFamily="18" charset="0"/>
                <a:cs typeface="Times New Roman" panose="02020603050405020304" pitchFamily="18" charset="0"/>
              </a:rPr>
              <a:t>Ai làm gì?</a:t>
            </a:r>
            <a:r>
              <a:rPr lang="en-US" sz="500">
                <a:solidFill>
                  <a:schemeClr val="bg1"/>
                </a:solidFill>
                <a:latin typeface="Times New Roman" panose="02020603050405020304" pitchFamily="18" charset="0"/>
                <a:cs typeface="Times New Roman" panose="02020603050405020304" pitchFamily="18" charset="0"/>
              </a:rPr>
              <a:t> trong đoạn văn: trên.</a:t>
            </a:r>
          </a:p>
          <a:p>
            <a:r>
              <a:rPr lang="en-US" sz="3600">
                <a:solidFill>
                  <a:srgbClr val="266C53"/>
                </a:solidFill>
                <a:latin typeface="Times New Roman" panose="02020603050405020304" pitchFamily="18" charset="0"/>
                <a:cs typeface="Times New Roman" panose="02020603050405020304" pitchFamily="18" charset="0"/>
              </a:rPr>
              <a:t>b) Xác định chủ ngữ của các câu vừa tìm đ</a:t>
            </a:r>
            <a:r>
              <a:rPr lang="vi-VN" sz="3600">
                <a:solidFill>
                  <a:srgbClr val="266C53"/>
                </a:solidFill>
                <a:latin typeface="Times New Roman" panose="02020603050405020304" pitchFamily="18" charset="0"/>
                <a:cs typeface="Times New Roman" panose="02020603050405020304" pitchFamily="18" charset="0"/>
              </a:rPr>
              <a:t>ư</a:t>
            </a:r>
            <a:r>
              <a:rPr lang="en-US" sz="3600">
                <a:solidFill>
                  <a:srgbClr val="266C53"/>
                </a:solidFill>
                <a:latin typeface="Times New Roman" panose="02020603050405020304" pitchFamily="18" charset="0"/>
                <a:cs typeface="Times New Roman" panose="02020603050405020304" pitchFamily="18" charset="0"/>
              </a:rPr>
              <a:t>ợc.</a:t>
            </a:r>
          </a:p>
        </p:txBody>
      </p:sp>
      <p:cxnSp>
        <p:nvCxnSpPr>
          <p:cNvPr id="6" name="Straight Connector 5">
            <a:extLst>
              <a:ext uri="{FF2B5EF4-FFF2-40B4-BE49-F238E27FC236}">
                <a16:creationId xmlns:a16="http://schemas.microsoft.com/office/drawing/2014/main" id="{573EB3CF-C116-4D76-B6F1-DF6FD1B898B8}"/>
              </a:ext>
            </a:extLst>
          </p:cNvPr>
          <p:cNvCxnSpPr>
            <a:cxnSpLocks/>
          </p:cNvCxnSpPr>
          <p:nvPr/>
        </p:nvCxnSpPr>
        <p:spPr>
          <a:xfrm>
            <a:off x="3932210" y="2002972"/>
            <a:ext cx="2103120"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F0ABA6B-D918-4C8D-9A91-042DEEB8BE8D}"/>
              </a:ext>
            </a:extLst>
          </p:cNvPr>
          <p:cNvCxnSpPr>
            <a:cxnSpLocks/>
          </p:cNvCxnSpPr>
          <p:nvPr/>
        </p:nvCxnSpPr>
        <p:spPr>
          <a:xfrm>
            <a:off x="1212869" y="2950174"/>
            <a:ext cx="2377440"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5F9E2FF-7D3D-4A60-B409-1D8DF7E005C2}"/>
              </a:ext>
            </a:extLst>
          </p:cNvPr>
          <p:cNvCxnSpPr>
            <a:cxnSpLocks/>
          </p:cNvCxnSpPr>
          <p:nvPr/>
        </p:nvCxnSpPr>
        <p:spPr>
          <a:xfrm>
            <a:off x="1142161" y="3846286"/>
            <a:ext cx="1554480"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8BC0626-B783-4164-B586-252F626C0B49}"/>
              </a:ext>
            </a:extLst>
          </p:cNvPr>
          <p:cNvCxnSpPr>
            <a:cxnSpLocks/>
          </p:cNvCxnSpPr>
          <p:nvPr/>
        </p:nvCxnSpPr>
        <p:spPr>
          <a:xfrm>
            <a:off x="1142161" y="4746173"/>
            <a:ext cx="1737360"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ED4FAF6-54C4-4E56-8A9F-2CEDAFAA8777}"/>
              </a:ext>
            </a:extLst>
          </p:cNvPr>
          <p:cNvCxnSpPr>
            <a:cxnSpLocks/>
          </p:cNvCxnSpPr>
          <p:nvPr/>
        </p:nvCxnSpPr>
        <p:spPr>
          <a:xfrm>
            <a:off x="1212869" y="5678860"/>
            <a:ext cx="2194560"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4BEEC32-CA80-440D-8923-126B62127A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5939" y="-301322"/>
            <a:ext cx="3251498" cy="3251496"/>
          </a:xfrm>
          <a:prstGeom prst="rect">
            <a:avLst/>
          </a:prstGeom>
        </p:spPr>
      </p:pic>
      <p:pic>
        <p:nvPicPr>
          <p:cNvPr id="12" name="Picture 11">
            <a:extLst>
              <a:ext uri="{FF2B5EF4-FFF2-40B4-BE49-F238E27FC236}">
                <a16:creationId xmlns:a16="http://schemas.microsoft.com/office/drawing/2014/main" id="{5CDC36DE-D547-42E4-8524-A20AF96134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40572"/>
            <a:ext cx="1286092" cy="1286092"/>
          </a:xfrm>
          <a:prstGeom prst="rect">
            <a:avLst/>
          </a:prstGeom>
        </p:spPr>
      </p:pic>
      <p:pic>
        <p:nvPicPr>
          <p:cNvPr id="13" name="Picture 12">
            <a:extLst>
              <a:ext uri="{FF2B5EF4-FFF2-40B4-BE49-F238E27FC236}">
                <a16:creationId xmlns:a16="http://schemas.microsoft.com/office/drawing/2014/main" id="{D30B89A0-DB10-41FE-9305-04B6337527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8219" y="1567516"/>
            <a:ext cx="2878984" cy="2878982"/>
          </a:xfrm>
          <a:prstGeom prst="rect">
            <a:avLst/>
          </a:prstGeom>
        </p:spPr>
      </p:pic>
    </p:spTree>
    <p:extLst>
      <p:ext uri="{BB962C8B-B14F-4D97-AF65-F5344CB8AC3E}">
        <p14:creationId xmlns:p14="http://schemas.microsoft.com/office/powerpoint/2010/main" val="417886512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out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out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out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out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3C81BE-BDB1-486F-B68C-EDE7F3729494}"/>
              </a:ext>
            </a:extLst>
          </p:cNvPr>
          <p:cNvSpPr/>
          <p:nvPr/>
        </p:nvSpPr>
        <p:spPr>
          <a:xfrm>
            <a:off x="908303" y="610136"/>
            <a:ext cx="10759441" cy="6247864"/>
          </a:xfrm>
          <a:prstGeom prst="rect">
            <a:avLst/>
          </a:prstGeom>
        </p:spPr>
        <p:txBody>
          <a:bodyPr wrap="square">
            <a:spAutoFit/>
          </a:bodyPr>
          <a:lstStyle/>
          <a:p>
            <a:r>
              <a:rPr lang="vi-VN" sz="4000" b="1">
                <a:solidFill>
                  <a:srgbClr val="4B467E"/>
                </a:solidFill>
                <a:latin typeface="Times New Roman" panose="02020603050405020304" pitchFamily="18" charset="0"/>
                <a:cs typeface="Times New Roman" panose="02020603050405020304" pitchFamily="18" charset="0"/>
              </a:rPr>
              <a:t>2. Đặt câu với các từ ngữ sau làm chủ ngữ</a:t>
            </a:r>
            <a:r>
              <a:rPr lang="en-US" sz="4000" b="1">
                <a:solidFill>
                  <a:srgbClr val="4B467E"/>
                </a:solidFill>
                <a:latin typeface="Times New Roman" panose="02020603050405020304" pitchFamily="18" charset="0"/>
                <a:cs typeface="Times New Roman" panose="02020603050405020304" pitchFamily="18" charset="0"/>
              </a:rPr>
              <a:t>:</a:t>
            </a:r>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r>
              <a:rPr lang="vi-VN" sz="4000" b="1">
                <a:solidFill>
                  <a:srgbClr val="4B467E"/>
                </a:solidFill>
                <a:latin typeface="Times New Roman" panose="02020603050405020304" pitchFamily="18" charset="0"/>
                <a:cs typeface="Times New Roman" panose="02020603050405020304" pitchFamily="18" charset="0"/>
              </a:rPr>
              <a:t>a)  Các chú công nhân</a:t>
            </a:r>
          </a:p>
          <a:p>
            <a:endParaRPr lang="vi-VN" sz="4000" b="1">
              <a:solidFill>
                <a:srgbClr val="4B467E"/>
              </a:solidFill>
              <a:latin typeface="Times New Roman" panose="02020603050405020304" pitchFamily="18" charset="0"/>
              <a:cs typeface="Times New Roman" panose="02020603050405020304" pitchFamily="18" charset="0"/>
            </a:endParaRPr>
          </a:p>
          <a:p>
            <a:r>
              <a:rPr lang="vi-VN" sz="4000" b="1">
                <a:solidFill>
                  <a:srgbClr val="4B467E"/>
                </a:solidFill>
                <a:latin typeface="Times New Roman" panose="02020603050405020304" pitchFamily="18" charset="0"/>
                <a:cs typeface="Times New Roman" panose="02020603050405020304" pitchFamily="18" charset="0"/>
              </a:rPr>
              <a:t>b)  Mẹ em</a:t>
            </a:r>
          </a:p>
          <a:p>
            <a:endParaRPr lang="vi-VN" sz="4000" b="1">
              <a:solidFill>
                <a:srgbClr val="4B467E"/>
              </a:solidFill>
              <a:latin typeface="Times New Roman" panose="02020603050405020304" pitchFamily="18" charset="0"/>
              <a:cs typeface="Times New Roman" panose="02020603050405020304" pitchFamily="18" charset="0"/>
            </a:endParaRPr>
          </a:p>
          <a:p>
            <a:r>
              <a:rPr lang="vi-VN" sz="4000" b="1">
                <a:solidFill>
                  <a:srgbClr val="4B467E"/>
                </a:solidFill>
                <a:latin typeface="Times New Roman" panose="02020603050405020304" pitchFamily="18" charset="0"/>
                <a:cs typeface="Times New Roman" panose="02020603050405020304" pitchFamily="18" charset="0"/>
              </a:rPr>
              <a:t>c)  Chim sơn ca</a:t>
            </a:r>
          </a:p>
          <a:p>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050E67E3-4AE2-4F67-9100-CDF6BB214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449567" y="972579"/>
            <a:ext cx="5522977" cy="5522977"/>
          </a:xfrm>
          <a:prstGeom prst="rect">
            <a:avLst/>
          </a:prstGeom>
        </p:spPr>
      </p:pic>
      <p:pic>
        <p:nvPicPr>
          <p:cNvPr id="7" name="Picture 6">
            <a:extLst>
              <a:ext uri="{FF2B5EF4-FFF2-40B4-BE49-F238E27FC236}">
                <a16:creationId xmlns:a16="http://schemas.microsoft.com/office/drawing/2014/main" id="{0F51576A-0DB8-4060-9BDB-10641B6B20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466737">
            <a:off x="-954574" y="4632680"/>
            <a:ext cx="3725754" cy="3725754"/>
          </a:xfrm>
          <a:prstGeom prst="rect">
            <a:avLst/>
          </a:prstGeom>
        </p:spPr>
      </p:pic>
    </p:spTree>
    <p:extLst>
      <p:ext uri="{BB962C8B-B14F-4D97-AF65-F5344CB8AC3E}">
        <p14:creationId xmlns:p14="http://schemas.microsoft.com/office/powerpoint/2010/main" val="40003346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0D4AB4-9496-4E0E-8C7C-4F2FC4B9D5F1}"/>
              </a:ext>
            </a:extLst>
          </p:cNvPr>
          <p:cNvSpPr/>
          <p:nvPr/>
        </p:nvSpPr>
        <p:spPr>
          <a:xfrm>
            <a:off x="2205033" y="2149494"/>
            <a:ext cx="7523344" cy="2215991"/>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3800">
                <a:ln w="12700">
                  <a:noFill/>
                </a:ln>
                <a:solidFill>
                  <a:srgbClr val="FD6F96"/>
                </a:solidFill>
                <a:effectLst>
                  <a:glow rad="406400">
                    <a:schemeClr val="bg1"/>
                  </a:glow>
                  <a:outerShdw blurRad="38100" dist="19050" dir="2700000" algn="tl" rotWithShape="0">
                    <a:schemeClr val="dk1">
                      <a:alpha val="40000"/>
                    </a:schemeClr>
                  </a:outerShdw>
                </a:effectLst>
                <a:latin typeface="UTM Avenida" panose="02040603050506020204" pitchFamily="18" charset="0"/>
              </a:rPr>
              <a:t>KHỞI ĐỘNG</a:t>
            </a:r>
          </a:p>
        </p:txBody>
      </p:sp>
    </p:spTree>
    <p:extLst>
      <p:ext uri="{BB962C8B-B14F-4D97-AF65-F5344CB8AC3E}">
        <p14:creationId xmlns:p14="http://schemas.microsoft.com/office/powerpoint/2010/main" val="18867580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14:presetBounceEnd="55000">
                                      <p:stCondLst>
                                        <p:cond delay="0"/>
                                      </p:stCondLst>
                                      <p:iterate type="wd">
                                        <p:tmPct val="16000"/>
                                      </p:iterate>
                                      <p:childTnLst>
                                        <p:set>
                                          <p:cBhvr>
                                            <p:cTn id="6" dur="1" fill="hold">
                                              <p:stCondLst>
                                                <p:cond delay="0"/>
                                              </p:stCondLst>
                                            </p:cTn>
                                            <p:tgtEl>
                                              <p:spTgt spid="4"/>
                                            </p:tgtEl>
                                            <p:attrNameLst>
                                              <p:attrName>style.visibility</p:attrName>
                                            </p:attrNameLst>
                                          </p:cBhvr>
                                          <p:to>
                                            <p:strVal val="visible"/>
                                          </p:to>
                                        </p:set>
                                        <p:anim calcmode="lin" valueType="num" p14:bounceEnd="55000">
                                          <p:cBhvr additive="base">
                                            <p:cTn id="7" dur="1000" fill="hold"/>
                                            <p:tgtEl>
                                              <p:spTgt spid="4"/>
                                            </p:tgtEl>
                                            <p:attrNameLst>
                                              <p:attrName>ppt_x</p:attrName>
                                            </p:attrNameLst>
                                          </p:cBhvr>
                                          <p:tavLst>
                                            <p:tav tm="0">
                                              <p:val>
                                                <p:strVal val="1+#ppt_w/2"/>
                                              </p:val>
                                            </p:tav>
                                            <p:tav tm="100000">
                                              <p:val>
                                                <p:strVal val="#ppt_x"/>
                                              </p:val>
                                            </p:tav>
                                          </p:tavLst>
                                        </p:anim>
                                        <p:anim calcmode="lin" valueType="num" p14:bounceEnd="55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stCondLst>
                                        <p:cond delay="0"/>
                                      </p:stCondLst>
                                      <p:iterate type="wd">
                                        <p:tmPct val="16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3C81BE-BDB1-486F-B68C-EDE7F3729494}"/>
              </a:ext>
            </a:extLst>
          </p:cNvPr>
          <p:cNvSpPr/>
          <p:nvPr/>
        </p:nvSpPr>
        <p:spPr>
          <a:xfrm>
            <a:off x="908303" y="610136"/>
            <a:ext cx="10759441" cy="7140416"/>
          </a:xfrm>
          <a:prstGeom prst="rect">
            <a:avLst/>
          </a:prstGeom>
        </p:spPr>
        <p:txBody>
          <a:bodyPr wrap="square">
            <a:spAutoFit/>
          </a:bodyPr>
          <a:lstStyle/>
          <a:p>
            <a:r>
              <a:rPr lang="vi-VN" sz="4000" b="1">
                <a:solidFill>
                  <a:srgbClr val="4B467E"/>
                </a:solidFill>
                <a:latin typeface="Times New Roman" panose="02020603050405020304" pitchFamily="18" charset="0"/>
                <a:cs typeface="Times New Roman" panose="02020603050405020304" pitchFamily="18" charset="0"/>
              </a:rPr>
              <a:t>2. Đặt câu với các từ ngữ sau làm chủ ngữ</a:t>
            </a:r>
            <a:r>
              <a:rPr lang="en-US" sz="4000" b="1">
                <a:solidFill>
                  <a:srgbClr val="4B467E"/>
                </a:solidFill>
                <a:latin typeface="Times New Roman" panose="02020603050405020304" pitchFamily="18" charset="0"/>
                <a:cs typeface="Times New Roman" panose="02020603050405020304" pitchFamily="18" charset="0"/>
              </a:rPr>
              <a:t>:</a:t>
            </a:r>
            <a:endParaRPr lang="vi-VN" sz="4000" b="1">
              <a:solidFill>
                <a:srgbClr val="4B467E"/>
              </a:solidFill>
              <a:latin typeface="Times New Roman" panose="02020603050405020304" pitchFamily="18" charset="0"/>
              <a:cs typeface="Times New Roman" panose="02020603050405020304" pitchFamily="18" charset="0"/>
            </a:endParaRPr>
          </a:p>
          <a:p>
            <a:endParaRPr lang="en-US"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r>
              <a:rPr lang="en-US" sz="4000" b="1">
                <a:solidFill>
                  <a:srgbClr val="4B467E"/>
                </a:solidFill>
                <a:latin typeface="Times New Roman" panose="02020603050405020304" pitchFamily="18" charset="0"/>
                <a:cs typeface="Times New Roman" panose="02020603050405020304" pitchFamily="18" charset="0"/>
              </a:rPr>
              <a:t>		</a:t>
            </a:r>
            <a:r>
              <a:rPr lang="vi-VN" sz="4800" b="1">
                <a:solidFill>
                  <a:srgbClr val="FB034A"/>
                </a:solidFill>
                <a:latin typeface="Times New Roman" panose="02020603050405020304" pitchFamily="18" charset="0"/>
                <a:cs typeface="Times New Roman" panose="02020603050405020304" pitchFamily="18" charset="0"/>
              </a:rPr>
              <a:t>a)  Các chú công nhân</a:t>
            </a:r>
            <a:r>
              <a:rPr lang="en-US" sz="4800" b="1">
                <a:solidFill>
                  <a:srgbClr val="FB034A"/>
                </a:solidFill>
                <a:latin typeface="Times New Roman" panose="02020603050405020304" pitchFamily="18" charset="0"/>
                <a:cs typeface="Times New Roman" panose="02020603050405020304" pitchFamily="18" charset="0"/>
              </a:rPr>
              <a:t> </a:t>
            </a:r>
            <a:r>
              <a:rPr lang="en-US" sz="4800">
                <a:solidFill>
                  <a:srgbClr val="FB034A"/>
                </a:solidFill>
                <a:latin typeface="Times New Roman" panose="02020603050405020304" pitchFamily="18" charset="0"/>
                <a:cs typeface="Times New Roman" panose="02020603050405020304" pitchFamily="18" charset="0"/>
              </a:rPr>
              <a:t>đang</a:t>
            </a:r>
          </a:p>
          <a:p>
            <a:r>
              <a:rPr lang="en-US" sz="4800">
                <a:solidFill>
                  <a:srgbClr val="FB034A"/>
                </a:solidFill>
                <a:latin typeface="Times New Roman" panose="02020603050405020304" pitchFamily="18" charset="0"/>
                <a:cs typeface="Times New Roman" panose="02020603050405020304" pitchFamily="18" charset="0"/>
              </a:rPr>
              <a:t>			khai thác than trong hầm sâu.</a:t>
            </a:r>
            <a:endParaRPr lang="vi-VN" sz="4800">
              <a:solidFill>
                <a:srgbClr val="FB034A"/>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r>
              <a:rPr lang="vi-VN" sz="4000" b="1">
                <a:solidFill>
                  <a:schemeClr val="bg1"/>
                </a:solidFill>
                <a:latin typeface="Times New Roman" panose="02020603050405020304" pitchFamily="18" charset="0"/>
                <a:cs typeface="Times New Roman" panose="02020603050405020304" pitchFamily="18" charset="0"/>
              </a:rPr>
              <a:t>b)  Mẹ em</a:t>
            </a:r>
          </a:p>
          <a:p>
            <a:endParaRPr lang="vi-VN" sz="4000" b="1">
              <a:solidFill>
                <a:schemeClr val="bg1"/>
              </a:solidFill>
              <a:latin typeface="Times New Roman" panose="02020603050405020304" pitchFamily="18" charset="0"/>
              <a:cs typeface="Times New Roman" panose="02020603050405020304" pitchFamily="18" charset="0"/>
            </a:endParaRPr>
          </a:p>
          <a:p>
            <a:r>
              <a:rPr lang="vi-VN" sz="200" b="1">
                <a:solidFill>
                  <a:schemeClr val="bg1"/>
                </a:solidFill>
                <a:latin typeface="Times New Roman" panose="02020603050405020304" pitchFamily="18" charset="0"/>
                <a:cs typeface="Times New Roman" panose="02020603050405020304" pitchFamily="18" charset="0"/>
              </a:rPr>
              <a:t>c)  Chim sơn ca</a:t>
            </a:r>
          </a:p>
          <a:p>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050E67E3-4AE2-4F67-9100-CDF6BB214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3085564"/>
            <a:ext cx="3486150" cy="3486150"/>
          </a:xfrm>
          <a:prstGeom prst="rect">
            <a:avLst/>
          </a:prstGeom>
        </p:spPr>
      </p:pic>
      <p:pic>
        <p:nvPicPr>
          <p:cNvPr id="4" name="Picture 3">
            <a:extLst>
              <a:ext uri="{FF2B5EF4-FFF2-40B4-BE49-F238E27FC236}">
                <a16:creationId xmlns:a16="http://schemas.microsoft.com/office/drawing/2014/main" id="{24FCBB6D-EC65-4948-B91D-FBA73F2303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33263" flipH="1">
            <a:off x="9420820" y="4518380"/>
            <a:ext cx="3725754" cy="3725754"/>
          </a:xfrm>
          <a:prstGeom prst="rect">
            <a:avLst/>
          </a:prstGeom>
        </p:spPr>
      </p:pic>
    </p:spTree>
    <p:extLst>
      <p:ext uri="{BB962C8B-B14F-4D97-AF65-F5344CB8AC3E}">
        <p14:creationId xmlns:p14="http://schemas.microsoft.com/office/powerpoint/2010/main" val="69717649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3C81BE-BDB1-486F-B68C-EDE7F3729494}"/>
              </a:ext>
            </a:extLst>
          </p:cNvPr>
          <p:cNvSpPr/>
          <p:nvPr/>
        </p:nvSpPr>
        <p:spPr>
          <a:xfrm>
            <a:off x="908303" y="610136"/>
            <a:ext cx="10759441" cy="5940088"/>
          </a:xfrm>
          <a:prstGeom prst="rect">
            <a:avLst/>
          </a:prstGeom>
        </p:spPr>
        <p:txBody>
          <a:bodyPr wrap="square">
            <a:spAutoFit/>
          </a:bodyPr>
          <a:lstStyle/>
          <a:p>
            <a:r>
              <a:rPr lang="vi-VN" sz="4000" b="1">
                <a:solidFill>
                  <a:srgbClr val="4B467E"/>
                </a:solidFill>
                <a:latin typeface="Times New Roman" panose="02020603050405020304" pitchFamily="18" charset="0"/>
                <a:cs typeface="Times New Roman" panose="02020603050405020304" pitchFamily="18" charset="0"/>
              </a:rPr>
              <a:t>2. Đặt câu với các từ ngữ sau làm chủ ngữ</a:t>
            </a:r>
            <a:r>
              <a:rPr lang="en-US" sz="4000" b="1">
                <a:solidFill>
                  <a:srgbClr val="4B467E"/>
                </a:solidFill>
                <a:latin typeface="Times New Roman" panose="02020603050405020304" pitchFamily="18" charset="0"/>
                <a:cs typeface="Times New Roman" panose="02020603050405020304" pitchFamily="18" charset="0"/>
              </a:rPr>
              <a:t>:</a:t>
            </a:r>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r>
              <a:rPr lang="vi-VN" sz="200" b="1">
                <a:solidFill>
                  <a:schemeClr val="bg1"/>
                </a:solidFill>
                <a:latin typeface="Times New Roman" panose="02020603050405020304" pitchFamily="18" charset="0"/>
                <a:cs typeface="Times New Roman" panose="02020603050405020304" pitchFamily="18" charset="0"/>
              </a:rPr>
              <a:t>a)  Các chú công nhân</a:t>
            </a:r>
          </a:p>
          <a:p>
            <a:endParaRPr lang="vi-VN" sz="4000" b="1">
              <a:solidFill>
                <a:srgbClr val="4B467E"/>
              </a:solidFill>
              <a:latin typeface="Times New Roman" panose="02020603050405020304" pitchFamily="18" charset="0"/>
              <a:cs typeface="Times New Roman" panose="02020603050405020304" pitchFamily="18" charset="0"/>
            </a:endParaRPr>
          </a:p>
          <a:p>
            <a:r>
              <a:rPr lang="en-US" sz="4000" b="1">
                <a:solidFill>
                  <a:srgbClr val="4B467E"/>
                </a:solidFill>
                <a:latin typeface="Times New Roman" panose="02020603050405020304" pitchFamily="18" charset="0"/>
                <a:cs typeface="Times New Roman" panose="02020603050405020304" pitchFamily="18" charset="0"/>
              </a:rPr>
              <a:t>			</a:t>
            </a:r>
            <a:r>
              <a:rPr lang="vi-VN" sz="4800" b="1">
                <a:solidFill>
                  <a:srgbClr val="FB034A"/>
                </a:solidFill>
                <a:latin typeface="Times New Roman" panose="02020603050405020304" pitchFamily="18" charset="0"/>
                <a:cs typeface="Times New Roman" panose="02020603050405020304" pitchFamily="18" charset="0"/>
              </a:rPr>
              <a:t>b)  Mẹ em</a:t>
            </a:r>
            <a:r>
              <a:rPr lang="en-US" sz="4800" b="1">
                <a:solidFill>
                  <a:srgbClr val="FB034A"/>
                </a:solidFill>
                <a:latin typeface="Times New Roman" panose="02020603050405020304" pitchFamily="18" charset="0"/>
                <a:cs typeface="Times New Roman" panose="02020603050405020304" pitchFamily="18" charset="0"/>
              </a:rPr>
              <a:t> </a:t>
            </a:r>
            <a:r>
              <a:rPr lang="en-US" sz="4800">
                <a:solidFill>
                  <a:srgbClr val="FB034A"/>
                </a:solidFill>
                <a:latin typeface="Times New Roman" panose="02020603050405020304" pitchFamily="18" charset="0"/>
                <a:cs typeface="Times New Roman" panose="02020603050405020304" pitchFamily="18" charset="0"/>
              </a:rPr>
              <a:t>luôn dậy sớm lo </a:t>
            </a:r>
          </a:p>
          <a:p>
            <a:r>
              <a:rPr lang="en-US" sz="4800">
                <a:solidFill>
                  <a:srgbClr val="FB034A"/>
                </a:solidFill>
                <a:latin typeface="Times New Roman" panose="02020603050405020304" pitchFamily="18" charset="0"/>
                <a:cs typeface="Times New Roman" panose="02020603050405020304" pitchFamily="18" charset="0"/>
              </a:rPr>
              <a:t>			bữa sáng cho cả nhà.</a:t>
            </a:r>
            <a:endParaRPr lang="vi-VN" sz="4000">
              <a:solidFill>
                <a:srgbClr val="FB034A"/>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r>
              <a:rPr lang="vi-VN" sz="200" b="1">
                <a:solidFill>
                  <a:schemeClr val="bg1"/>
                </a:solidFill>
                <a:latin typeface="Times New Roman" panose="02020603050405020304" pitchFamily="18" charset="0"/>
                <a:cs typeface="Times New Roman" panose="02020603050405020304" pitchFamily="18" charset="0"/>
              </a:rPr>
              <a:t>c)  Chim sơn ca</a:t>
            </a:r>
          </a:p>
          <a:p>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050E67E3-4AE2-4F67-9100-CDF6BB214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75084" y="866369"/>
            <a:ext cx="5437633" cy="5437633"/>
          </a:xfrm>
          <a:prstGeom prst="rect">
            <a:avLst/>
          </a:prstGeom>
        </p:spPr>
      </p:pic>
      <p:pic>
        <p:nvPicPr>
          <p:cNvPr id="4" name="Picture 3">
            <a:extLst>
              <a:ext uri="{FF2B5EF4-FFF2-40B4-BE49-F238E27FC236}">
                <a16:creationId xmlns:a16="http://schemas.microsoft.com/office/drawing/2014/main" id="{07B3F179-DAD9-4E8F-99C8-59F88BD4FD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33263" flipH="1">
            <a:off x="9420820" y="3698176"/>
            <a:ext cx="3725754" cy="3725754"/>
          </a:xfrm>
          <a:prstGeom prst="rect">
            <a:avLst/>
          </a:prstGeom>
        </p:spPr>
      </p:pic>
    </p:spTree>
    <p:extLst>
      <p:ext uri="{BB962C8B-B14F-4D97-AF65-F5344CB8AC3E}">
        <p14:creationId xmlns:p14="http://schemas.microsoft.com/office/powerpoint/2010/main" val="194131842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3C81BE-BDB1-486F-B68C-EDE7F3729494}"/>
              </a:ext>
            </a:extLst>
          </p:cNvPr>
          <p:cNvSpPr/>
          <p:nvPr/>
        </p:nvSpPr>
        <p:spPr>
          <a:xfrm>
            <a:off x="908303" y="610136"/>
            <a:ext cx="10759441" cy="5355312"/>
          </a:xfrm>
          <a:prstGeom prst="rect">
            <a:avLst/>
          </a:prstGeom>
        </p:spPr>
        <p:txBody>
          <a:bodyPr wrap="square">
            <a:spAutoFit/>
          </a:bodyPr>
          <a:lstStyle/>
          <a:p>
            <a:r>
              <a:rPr lang="vi-VN" sz="4000" b="1">
                <a:solidFill>
                  <a:srgbClr val="4B467E"/>
                </a:solidFill>
                <a:latin typeface="Times New Roman" panose="02020603050405020304" pitchFamily="18" charset="0"/>
                <a:cs typeface="Times New Roman" panose="02020603050405020304" pitchFamily="18" charset="0"/>
              </a:rPr>
              <a:t>2. Đặt câu với các từ ngữ sau làm chủ ngữ</a:t>
            </a:r>
            <a:r>
              <a:rPr lang="en-US" sz="4000" b="1">
                <a:solidFill>
                  <a:srgbClr val="4B467E"/>
                </a:solidFill>
                <a:latin typeface="Times New Roman" panose="02020603050405020304" pitchFamily="18" charset="0"/>
                <a:cs typeface="Times New Roman" panose="02020603050405020304" pitchFamily="18" charset="0"/>
              </a:rPr>
              <a:t>:</a:t>
            </a:r>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r>
              <a:rPr lang="vi-VN" sz="200" b="1">
                <a:solidFill>
                  <a:schemeClr val="bg1"/>
                </a:solidFill>
                <a:latin typeface="Times New Roman" panose="02020603050405020304" pitchFamily="18" charset="0"/>
                <a:cs typeface="Times New Roman" panose="02020603050405020304" pitchFamily="18" charset="0"/>
              </a:rPr>
              <a:t>a)  Các chú công nhân</a:t>
            </a:r>
          </a:p>
          <a:p>
            <a:endParaRPr lang="vi-VN" sz="200" b="1">
              <a:solidFill>
                <a:schemeClr val="bg1"/>
              </a:solidFill>
              <a:latin typeface="Times New Roman" panose="02020603050405020304" pitchFamily="18" charset="0"/>
              <a:cs typeface="Times New Roman" panose="02020603050405020304" pitchFamily="18" charset="0"/>
            </a:endParaRPr>
          </a:p>
          <a:p>
            <a:r>
              <a:rPr lang="vi-VN" sz="200" b="1">
                <a:solidFill>
                  <a:schemeClr val="bg1"/>
                </a:solidFill>
                <a:latin typeface="Times New Roman" panose="02020603050405020304" pitchFamily="18" charset="0"/>
                <a:cs typeface="Times New Roman" panose="02020603050405020304" pitchFamily="18" charset="0"/>
              </a:rPr>
              <a:t>b)  Mẹ em</a:t>
            </a:r>
          </a:p>
          <a:p>
            <a:endParaRPr lang="vi-VN" sz="4000" b="1">
              <a:solidFill>
                <a:srgbClr val="4B467E"/>
              </a:solidFill>
              <a:latin typeface="Times New Roman" panose="02020603050405020304" pitchFamily="18" charset="0"/>
              <a:cs typeface="Times New Roman" panose="02020603050405020304" pitchFamily="18" charset="0"/>
            </a:endParaRPr>
          </a:p>
          <a:p>
            <a:r>
              <a:rPr lang="vi-VN" sz="4800" b="1">
                <a:solidFill>
                  <a:srgbClr val="FB034A"/>
                </a:solidFill>
                <a:latin typeface="Times New Roman" panose="02020603050405020304" pitchFamily="18" charset="0"/>
                <a:cs typeface="Times New Roman" panose="02020603050405020304" pitchFamily="18" charset="0"/>
              </a:rPr>
              <a:t>c)  Chim sơn ca</a:t>
            </a:r>
            <a:r>
              <a:rPr lang="en-US" sz="4800" b="1">
                <a:solidFill>
                  <a:srgbClr val="FB034A"/>
                </a:solidFill>
                <a:latin typeface="Times New Roman" panose="02020603050405020304" pitchFamily="18" charset="0"/>
                <a:cs typeface="Times New Roman" panose="02020603050405020304" pitchFamily="18" charset="0"/>
              </a:rPr>
              <a:t> </a:t>
            </a:r>
            <a:r>
              <a:rPr lang="en-US" sz="4800">
                <a:solidFill>
                  <a:srgbClr val="FB034A"/>
                </a:solidFill>
                <a:latin typeface="Times New Roman" panose="02020603050405020304" pitchFamily="18" charset="0"/>
                <a:cs typeface="Times New Roman" panose="02020603050405020304" pitchFamily="18" charset="0"/>
              </a:rPr>
              <a:t>bay vút </a:t>
            </a:r>
          </a:p>
          <a:p>
            <a:r>
              <a:rPr lang="en-US" sz="4800">
                <a:solidFill>
                  <a:srgbClr val="FB034A"/>
                </a:solidFill>
                <a:latin typeface="Times New Roman" panose="02020603050405020304" pitchFamily="18" charset="0"/>
                <a:cs typeface="Times New Roman" panose="02020603050405020304" pitchFamily="18" charset="0"/>
              </a:rPr>
              <a:t>lên bầu trời xanh thẳm.</a:t>
            </a:r>
            <a:endParaRPr lang="vi-VN" sz="4800">
              <a:solidFill>
                <a:srgbClr val="FB034A"/>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050E67E3-4AE2-4F67-9100-CDF6BB214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9567" y="972579"/>
            <a:ext cx="5522977" cy="5522977"/>
          </a:xfrm>
          <a:prstGeom prst="rect">
            <a:avLst/>
          </a:prstGeom>
        </p:spPr>
      </p:pic>
      <p:pic>
        <p:nvPicPr>
          <p:cNvPr id="4" name="Picture 3">
            <a:extLst>
              <a:ext uri="{FF2B5EF4-FFF2-40B4-BE49-F238E27FC236}">
                <a16:creationId xmlns:a16="http://schemas.microsoft.com/office/drawing/2014/main" id="{50B7DB8E-B768-44AB-9319-24375794C2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466737">
            <a:off x="-753193" y="4440441"/>
            <a:ext cx="3725754" cy="3725754"/>
          </a:xfrm>
          <a:prstGeom prst="rect">
            <a:avLst/>
          </a:prstGeom>
        </p:spPr>
      </p:pic>
    </p:spTree>
    <p:extLst>
      <p:ext uri="{BB962C8B-B14F-4D97-AF65-F5344CB8AC3E}">
        <p14:creationId xmlns:p14="http://schemas.microsoft.com/office/powerpoint/2010/main" val="201847802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2C0C9D-15A9-4D81-90E8-CF026FEFCA5F}"/>
              </a:ext>
            </a:extLst>
          </p:cNvPr>
          <p:cNvPicPr>
            <a:picLocks noChangeAspect="1"/>
          </p:cNvPicPr>
          <p:nvPr/>
        </p:nvPicPr>
        <p:blipFill rotWithShape="1">
          <a:blip r:embed="rId2"/>
          <a:srcRect l="42836" t="34094" r="19375" b="30247"/>
          <a:stretch/>
        </p:blipFill>
        <p:spPr>
          <a:xfrm>
            <a:off x="3144597" y="2286000"/>
            <a:ext cx="7652029" cy="4059665"/>
          </a:xfrm>
          <a:prstGeom prst="rect">
            <a:avLst/>
          </a:prstGeom>
          <a:effectLst>
            <a:softEdge rad="317500"/>
          </a:effectLst>
        </p:spPr>
      </p:pic>
      <p:sp>
        <p:nvSpPr>
          <p:cNvPr id="3" name="Rectangle 2">
            <a:extLst>
              <a:ext uri="{FF2B5EF4-FFF2-40B4-BE49-F238E27FC236}">
                <a16:creationId xmlns:a16="http://schemas.microsoft.com/office/drawing/2014/main" id="{AA397BEE-E08A-448F-A33A-9EBCE28846BD}"/>
              </a:ext>
            </a:extLst>
          </p:cNvPr>
          <p:cNvSpPr/>
          <p:nvPr/>
        </p:nvSpPr>
        <p:spPr>
          <a:xfrm>
            <a:off x="2615829" y="723037"/>
            <a:ext cx="8572500" cy="2308324"/>
          </a:xfrm>
          <a:prstGeom prst="rect">
            <a:avLst/>
          </a:prstGeom>
        </p:spPr>
        <p:txBody>
          <a:bodyPr wrap="square">
            <a:spAutoFit/>
          </a:bodyPr>
          <a:lstStyle/>
          <a:p>
            <a:r>
              <a:rPr lang="vi-VN" sz="3600" b="1">
                <a:solidFill>
                  <a:srgbClr val="166D43"/>
                </a:solidFill>
                <a:latin typeface="Times New Roman" panose="02020603050405020304" pitchFamily="18" charset="0"/>
                <a:cs typeface="Times New Roman" panose="02020603050405020304" pitchFamily="18" charset="0"/>
              </a:rPr>
              <a:t>3. Đặt câu nói về hoạt động của từng nhóm người hoặc vật</a:t>
            </a:r>
            <a:r>
              <a:rPr lang="en-US" sz="3600" b="1">
                <a:solidFill>
                  <a:srgbClr val="166D43"/>
                </a:solidFill>
                <a:latin typeface="Times New Roman" panose="02020603050405020304" pitchFamily="18" charset="0"/>
                <a:cs typeface="Times New Roman" panose="02020603050405020304" pitchFamily="18" charset="0"/>
              </a:rPr>
              <a:t> đ</a:t>
            </a:r>
            <a:r>
              <a:rPr lang="vi-VN" sz="3600" b="1">
                <a:solidFill>
                  <a:srgbClr val="166D43"/>
                </a:solidFill>
                <a:latin typeface="Times New Roman" panose="02020603050405020304" pitchFamily="18" charset="0"/>
                <a:cs typeface="Times New Roman" panose="02020603050405020304" pitchFamily="18" charset="0"/>
              </a:rPr>
              <a:t>ư</a:t>
            </a:r>
            <a:r>
              <a:rPr lang="en-US" sz="3600" b="1">
                <a:solidFill>
                  <a:srgbClr val="166D43"/>
                </a:solidFill>
                <a:latin typeface="Times New Roman" panose="02020603050405020304" pitchFamily="18" charset="0"/>
                <a:cs typeface="Times New Roman" panose="02020603050405020304" pitchFamily="18" charset="0"/>
              </a:rPr>
              <a:t>ợc miêu tả trong</a:t>
            </a:r>
            <a:r>
              <a:rPr lang="vi-VN" sz="3600" b="1">
                <a:solidFill>
                  <a:srgbClr val="166D43"/>
                </a:solidFill>
                <a:latin typeface="Times New Roman" panose="02020603050405020304" pitchFamily="18" charset="0"/>
                <a:cs typeface="Times New Roman" panose="02020603050405020304" pitchFamily="18" charset="0"/>
              </a:rPr>
              <a:t> bức tranh </a:t>
            </a:r>
            <a:r>
              <a:rPr lang="en-US" sz="3600" b="1">
                <a:solidFill>
                  <a:srgbClr val="166D43"/>
                </a:solidFill>
                <a:latin typeface="Times New Roman" panose="02020603050405020304" pitchFamily="18" charset="0"/>
                <a:cs typeface="Times New Roman" panose="02020603050405020304" pitchFamily="18" charset="0"/>
              </a:rPr>
              <a:t>d</a:t>
            </a:r>
            <a:r>
              <a:rPr lang="vi-VN" sz="3600" b="1">
                <a:solidFill>
                  <a:srgbClr val="166D43"/>
                </a:solidFill>
                <a:latin typeface="Times New Roman" panose="02020603050405020304" pitchFamily="18" charset="0"/>
                <a:cs typeface="Times New Roman" panose="02020603050405020304" pitchFamily="18" charset="0"/>
              </a:rPr>
              <a:t>ư</a:t>
            </a:r>
            <a:r>
              <a:rPr lang="en-US" sz="3600" b="1">
                <a:solidFill>
                  <a:srgbClr val="166D43"/>
                </a:solidFill>
                <a:latin typeface="Times New Roman" panose="02020603050405020304" pitchFamily="18" charset="0"/>
                <a:cs typeface="Times New Roman" panose="02020603050405020304" pitchFamily="18" charset="0"/>
              </a:rPr>
              <a:t>ới đây:</a:t>
            </a:r>
            <a:endParaRPr lang="vi-VN" sz="3600" b="1">
              <a:solidFill>
                <a:srgbClr val="166D43"/>
              </a:solidFill>
              <a:latin typeface="Times New Roman" panose="02020603050405020304" pitchFamily="18" charset="0"/>
              <a:cs typeface="Times New Roman" panose="02020603050405020304" pitchFamily="18" charset="0"/>
            </a:endParaRPr>
          </a:p>
          <a:p>
            <a:endParaRPr lang="vi-VN" sz="3600" b="1">
              <a:solidFill>
                <a:srgbClr val="166D4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909082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wd">
                                    <p:tmPct val="12000"/>
                                  </p:iterate>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out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2C0C9D-15A9-4D81-90E8-CF026FEFCA5F}"/>
              </a:ext>
            </a:extLst>
          </p:cNvPr>
          <p:cNvPicPr>
            <a:picLocks noChangeAspect="1"/>
          </p:cNvPicPr>
          <p:nvPr/>
        </p:nvPicPr>
        <p:blipFill rotWithShape="1">
          <a:blip r:embed="rId2"/>
          <a:srcRect l="42836" t="34094" r="19375" b="30247"/>
          <a:stretch/>
        </p:blipFill>
        <p:spPr>
          <a:xfrm>
            <a:off x="3144597" y="2286000"/>
            <a:ext cx="7652029" cy="4059665"/>
          </a:xfrm>
          <a:prstGeom prst="rect">
            <a:avLst/>
          </a:prstGeom>
          <a:effectLst>
            <a:softEdge rad="317500"/>
          </a:effectLst>
        </p:spPr>
      </p:pic>
      <p:sp>
        <p:nvSpPr>
          <p:cNvPr id="3" name="Rectangle 2">
            <a:extLst>
              <a:ext uri="{FF2B5EF4-FFF2-40B4-BE49-F238E27FC236}">
                <a16:creationId xmlns:a16="http://schemas.microsoft.com/office/drawing/2014/main" id="{AA397BEE-E08A-448F-A33A-9EBCE28846BD}"/>
              </a:ext>
            </a:extLst>
          </p:cNvPr>
          <p:cNvSpPr/>
          <p:nvPr/>
        </p:nvSpPr>
        <p:spPr>
          <a:xfrm>
            <a:off x="2615829" y="723037"/>
            <a:ext cx="8572500" cy="2308324"/>
          </a:xfrm>
          <a:prstGeom prst="rect">
            <a:avLst/>
          </a:prstGeom>
        </p:spPr>
        <p:txBody>
          <a:bodyPr wrap="square">
            <a:spAutoFit/>
          </a:bodyPr>
          <a:lstStyle/>
          <a:p>
            <a:r>
              <a:rPr lang="en-US" sz="3600" b="1">
                <a:solidFill>
                  <a:srgbClr val="166D43"/>
                </a:solidFill>
                <a:latin typeface="Times New Roman" panose="02020603050405020304" pitchFamily="18" charset="0"/>
                <a:cs typeface="Times New Roman" panose="02020603050405020304" pitchFamily="18" charset="0"/>
              </a:rPr>
              <a:t>Ví dụ: </a:t>
            </a:r>
            <a:r>
              <a:rPr lang="en-US" sz="3600" b="1">
                <a:solidFill>
                  <a:srgbClr val="FB034A"/>
                </a:solidFill>
                <a:latin typeface="Times New Roman" panose="02020603050405020304" pitchFamily="18" charset="0"/>
                <a:cs typeface="Times New Roman" panose="02020603050405020304" pitchFamily="18" charset="0"/>
              </a:rPr>
              <a:t>Trên những con đường làng quen thuộc, </a:t>
            </a:r>
            <a:r>
              <a:rPr lang="en-US" sz="3600" b="1">
                <a:solidFill>
                  <a:srgbClr val="4B467E"/>
                </a:solidFill>
                <a:latin typeface="Times New Roman" panose="02020603050405020304" pitchFamily="18" charset="0"/>
                <a:cs typeface="Times New Roman" panose="02020603050405020304" pitchFamily="18" charset="0"/>
              </a:rPr>
              <a:t>các bạn học sinh</a:t>
            </a:r>
            <a:r>
              <a:rPr lang="en-US" sz="3600" b="1">
                <a:solidFill>
                  <a:srgbClr val="FB034A"/>
                </a:solidFill>
                <a:latin typeface="Times New Roman" panose="02020603050405020304" pitchFamily="18" charset="0"/>
                <a:cs typeface="Times New Roman" panose="02020603050405020304" pitchFamily="18" charset="0"/>
              </a:rPr>
              <a:t> tung tăng cắp sách tới trường.</a:t>
            </a:r>
            <a:endParaRPr lang="vi-VN" sz="3600" b="1">
              <a:solidFill>
                <a:srgbClr val="FB034A"/>
              </a:solidFill>
              <a:latin typeface="Times New Roman" panose="02020603050405020304" pitchFamily="18" charset="0"/>
              <a:cs typeface="Times New Roman" panose="02020603050405020304" pitchFamily="18" charset="0"/>
            </a:endParaRPr>
          </a:p>
          <a:p>
            <a:endParaRPr lang="vi-VN" sz="3600" b="1">
              <a:solidFill>
                <a:srgbClr val="166D4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618293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iterate type="wd">
                                    <p:tmPct val="12000"/>
                                  </p:iterate>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0D4AB4-9496-4E0E-8C7C-4F2FC4B9D5F1}"/>
              </a:ext>
            </a:extLst>
          </p:cNvPr>
          <p:cNvSpPr/>
          <p:nvPr/>
        </p:nvSpPr>
        <p:spPr>
          <a:xfrm>
            <a:off x="2629296" y="354321"/>
            <a:ext cx="9857672" cy="5170646"/>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3800">
                <a:ln w="12700">
                  <a:noFill/>
                </a:ln>
                <a:solidFill>
                  <a:srgbClr val="FD6F96"/>
                </a:solidFill>
                <a:effectLst>
                  <a:glow rad="406400">
                    <a:schemeClr val="bg1"/>
                  </a:glow>
                  <a:outerShdw blurRad="38100" dist="19050" dir="2700000" algn="tl" rotWithShape="0">
                    <a:schemeClr val="dk1">
                      <a:alpha val="40000"/>
                    </a:schemeClr>
                  </a:outerShdw>
                </a:effectLst>
                <a:latin typeface="UTM Avenida" panose="02040603050506020204" pitchFamily="18" charset="0"/>
              </a:rPr>
              <a:t>dặn dò</a:t>
            </a:r>
          </a:p>
          <a:p>
            <a:r>
              <a:rPr lang="en-US" sz="9600">
                <a:ln w="12700">
                  <a:noFill/>
                </a:ln>
                <a:solidFill>
                  <a:srgbClr val="FD6F96"/>
                </a:solidFill>
                <a:effectLst>
                  <a:glow rad="406400">
                    <a:schemeClr val="bg1"/>
                  </a:glow>
                  <a:outerShdw blurRad="38100" dist="19050" dir="2700000" algn="tl" rotWithShape="0">
                    <a:schemeClr val="dk1">
                      <a:alpha val="40000"/>
                    </a:schemeClr>
                  </a:outerShdw>
                </a:effectLst>
                <a:latin typeface="UTM Avenida" panose="02040603050506020204" pitchFamily="18" charset="0"/>
              </a:rPr>
              <a:t>Xem lại bài</a:t>
            </a:r>
          </a:p>
          <a:p>
            <a:r>
              <a:rPr lang="en-US" sz="9600">
                <a:ln w="12700">
                  <a:noFill/>
                </a:ln>
                <a:solidFill>
                  <a:srgbClr val="FD6F96"/>
                </a:solidFill>
                <a:effectLst>
                  <a:glow rad="406400">
                    <a:schemeClr val="bg1"/>
                  </a:glow>
                  <a:outerShdw blurRad="38100" dist="19050" dir="2700000" algn="tl" rotWithShape="0">
                    <a:schemeClr val="dk1">
                      <a:alpha val="40000"/>
                    </a:schemeClr>
                  </a:outerShdw>
                </a:effectLst>
                <a:latin typeface="UTM Avenida" panose="02040603050506020204" pitchFamily="18" charset="0"/>
              </a:rPr>
              <a:t>Chuẩn bị bài sau</a:t>
            </a:r>
            <a:endParaRPr lang="en-US" sz="13800">
              <a:ln w="12700">
                <a:noFill/>
              </a:ln>
              <a:solidFill>
                <a:srgbClr val="FD6F96"/>
              </a:solidFill>
              <a:effectLst>
                <a:glow rad="406400">
                  <a:schemeClr val="bg1"/>
                </a:glow>
                <a:outerShdw blurRad="38100" dist="19050" dir="2700000" algn="tl" rotWithShape="0">
                  <a:schemeClr val="dk1">
                    <a:alpha val="40000"/>
                  </a:schemeClr>
                </a:outerShdw>
              </a:effectLst>
              <a:latin typeface="UTM Avenida" panose="02040603050506020204" pitchFamily="18" charset="0"/>
            </a:endParaRPr>
          </a:p>
        </p:txBody>
      </p:sp>
    </p:spTree>
    <p:extLst>
      <p:ext uri="{BB962C8B-B14F-4D97-AF65-F5344CB8AC3E}">
        <p14:creationId xmlns:p14="http://schemas.microsoft.com/office/powerpoint/2010/main" val="412803819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14:presetBounceEnd="55000">
                                      <p:stCondLst>
                                        <p:cond delay="0"/>
                                      </p:stCondLst>
                                      <p:iterate type="wd">
                                        <p:tmPct val="16000"/>
                                      </p:iterate>
                                      <p:childTnLst>
                                        <p:set>
                                          <p:cBhvr>
                                            <p:cTn id="6" dur="1" fill="hold">
                                              <p:stCondLst>
                                                <p:cond delay="0"/>
                                              </p:stCondLst>
                                            </p:cTn>
                                            <p:tgtEl>
                                              <p:spTgt spid="4"/>
                                            </p:tgtEl>
                                            <p:attrNameLst>
                                              <p:attrName>style.visibility</p:attrName>
                                            </p:attrNameLst>
                                          </p:cBhvr>
                                          <p:to>
                                            <p:strVal val="visible"/>
                                          </p:to>
                                        </p:set>
                                        <p:anim calcmode="lin" valueType="num" p14:bounceEnd="55000">
                                          <p:cBhvr additive="base">
                                            <p:cTn id="7" dur="1000" fill="hold"/>
                                            <p:tgtEl>
                                              <p:spTgt spid="4"/>
                                            </p:tgtEl>
                                            <p:attrNameLst>
                                              <p:attrName>ppt_x</p:attrName>
                                            </p:attrNameLst>
                                          </p:cBhvr>
                                          <p:tavLst>
                                            <p:tav tm="0">
                                              <p:val>
                                                <p:strVal val="1+#ppt_w/2"/>
                                              </p:val>
                                            </p:tav>
                                            <p:tav tm="100000">
                                              <p:val>
                                                <p:strVal val="#ppt_x"/>
                                              </p:val>
                                            </p:tav>
                                          </p:tavLst>
                                        </p:anim>
                                        <p:anim calcmode="lin" valueType="num" p14:bounceEnd="55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stCondLst>
                                        <p:cond delay="0"/>
                                      </p:stCondLst>
                                      <p:iterate type="wd">
                                        <p:tmPct val="16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D20255-4E2B-4769-BCBE-FA9C9E0A819B}"/>
              </a:ext>
            </a:extLst>
          </p:cNvPr>
          <p:cNvSpPr/>
          <p:nvPr/>
        </p:nvSpPr>
        <p:spPr>
          <a:xfrm>
            <a:off x="1167164" y="1853937"/>
            <a:ext cx="9857672" cy="2215991"/>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3800">
                <a:ln w="12700">
                  <a:noFill/>
                </a:ln>
                <a:solidFill>
                  <a:srgbClr val="FD6F96"/>
                </a:solidFill>
                <a:effectLst>
                  <a:glow rad="406400">
                    <a:schemeClr val="bg1"/>
                  </a:glow>
                  <a:outerShdw blurRad="38100" dist="19050" dir="2700000" algn="tl" rotWithShape="0">
                    <a:schemeClr val="dk1">
                      <a:alpha val="40000"/>
                    </a:schemeClr>
                  </a:outerShdw>
                </a:effectLst>
                <a:latin typeface="UTM Avenida" panose="02040603050506020204" pitchFamily="18" charset="0"/>
              </a:rPr>
              <a:t>tạm biệt!</a:t>
            </a:r>
          </a:p>
        </p:txBody>
      </p:sp>
      <p:pic>
        <p:nvPicPr>
          <p:cNvPr id="4" name="Picture 3">
            <a:extLst>
              <a:ext uri="{FF2B5EF4-FFF2-40B4-BE49-F238E27FC236}">
                <a16:creationId xmlns:a16="http://schemas.microsoft.com/office/drawing/2014/main" id="{BE8566F6-95E9-4E63-B193-C6F7B4507C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31597">
            <a:off x="9571241" y="3354865"/>
            <a:ext cx="3601682" cy="3601682"/>
          </a:xfrm>
          <a:prstGeom prst="rect">
            <a:avLst/>
          </a:prstGeom>
        </p:spPr>
      </p:pic>
    </p:spTree>
    <p:extLst>
      <p:ext uri="{BB962C8B-B14F-4D97-AF65-F5344CB8AC3E}">
        <p14:creationId xmlns:p14="http://schemas.microsoft.com/office/powerpoint/2010/main" val="203505349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14:presetBounceEnd="55000">
                                      <p:stCondLst>
                                        <p:cond delay="0"/>
                                      </p:stCondLst>
                                      <p:iterate type="wd">
                                        <p:tmPct val="16000"/>
                                      </p:iterate>
                                      <p:childTnLst>
                                        <p:set>
                                          <p:cBhvr>
                                            <p:cTn id="6" dur="1" fill="hold">
                                              <p:stCondLst>
                                                <p:cond delay="0"/>
                                              </p:stCondLst>
                                            </p:cTn>
                                            <p:tgtEl>
                                              <p:spTgt spid="2"/>
                                            </p:tgtEl>
                                            <p:attrNameLst>
                                              <p:attrName>style.visibility</p:attrName>
                                            </p:attrNameLst>
                                          </p:cBhvr>
                                          <p:to>
                                            <p:strVal val="visible"/>
                                          </p:to>
                                        </p:set>
                                        <p:anim calcmode="lin" valueType="num" p14:bounceEnd="55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55000">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stCondLst>
                                        <p:cond delay="0"/>
                                      </p:stCondLst>
                                      <p:iterate type="wd">
                                        <p:tmPct val="16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302599-93B0-4FC6-975B-D902FEEB3293}"/>
              </a:ext>
            </a:extLst>
          </p:cNvPr>
          <p:cNvSpPr/>
          <p:nvPr/>
        </p:nvSpPr>
        <p:spPr>
          <a:xfrm>
            <a:off x="1045174" y="0"/>
            <a:ext cx="9857672" cy="1569660"/>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9600">
                <a:ln w="12700">
                  <a:noFill/>
                </a:ln>
                <a:solidFill>
                  <a:srgbClr val="FD6F96"/>
                </a:solidFill>
                <a:effectLst>
                  <a:glow rad="406400">
                    <a:schemeClr val="bg1"/>
                  </a:glow>
                  <a:outerShdw blurRad="38100" dist="19050" dir="2700000" algn="tl" rotWithShape="0">
                    <a:schemeClr val="dk1">
                      <a:alpha val="40000"/>
                    </a:schemeClr>
                  </a:outerShdw>
                </a:effectLst>
                <a:latin typeface="UTM Avenida" panose="02040603050506020204" pitchFamily="18" charset="0"/>
              </a:rPr>
              <a:t>NHANH MẮT NHANH MIỆNG</a:t>
            </a:r>
          </a:p>
        </p:txBody>
      </p:sp>
      <p:pic>
        <p:nvPicPr>
          <p:cNvPr id="4" name="Picture 3">
            <a:extLst>
              <a:ext uri="{FF2B5EF4-FFF2-40B4-BE49-F238E27FC236}">
                <a16:creationId xmlns:a16="http://schemas.microsoft.com/office/drawing/2014/main" id="{B30669F8-3942-4C5B-9F48-12607F0266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9781" y="1378931"/>
            <a:ext cx="3823197" cy="3823197"/>
          </a:xfrm>
          <a:prstGeom prst="rect">
            <a:avLst/>
          </a:prstGeom>
        </p:spPr>
      </p:pic>
      <p:pic>
        <p:nvPicPr>
          <p:cNvPr id="6" name="Picture 5">
            <a:extLst>
              <a:ext uri="{FF2B5EF4-FFF2-40B4-BE49-F238E27FC236}">
                <a16:creationId xmlns:a16="http://schemas.microsoft.com/office/drawing/2014/main" id="{4474F137-9727-4ECE-9528-AECF5CCFF9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216" y="2604367"/>
            <a:ext cx="4818017" cy="4818017"/>
          </a:xfrm>
          <a:prstGeom prst="rect">
            <a:avLst/>
          </a:prstGeom>
        </p:spPr>
      </p:pic>
      <p:pic>
        <p:nvPicPr>
          <p:cNvPr id="10" name="Picture 9">
            <a:extLst>
              <a:ext uri="{FF2B5EF4-FFF2-40B4-BE49-F238E27FC236}">
                <a16:creationId xmlns:a16="http://schemas.microsoft.com/office/drawing/2014/main" id="{C64528B6-F93A-4ED0-A451-6D913D1677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75623" y="2564970"/>
            <a:ext cx="3966076" cy="3966076"/>
          </a:xfrm>
          <a:prstGeom prst="rect">
            <a:avLst/>
          </a:prstGeom>
        </p:spPr>
      </p:pic>
      <p:pic>
        <p:nvPicPr>
          <p:cNvPr id="12" name="Picture 11">
            <a:extLst>
              <a:ext uri="{FF2B5EF4-FFF2-40B4-BE49-F238E27FC236}">
                <a16:creationId xmlns:a16="http://schemas.microsoft.com/office/drawing/2014/main" id="{51977B92-A29D-4666-9548-A3F397F150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91103" y="1489644"/>
            <a:ext cx="5041402" cy="5041402"/>
          </a:xfrm>
          <a:prstGeom prst="rect">
            <a:avLst/>
          </a:prstGeom>
        </p:spPr>
      </p:pic>
      <p:pic>
        <p:nvPicPr>
          <p:cNvPr id="14" name="Picture 13">
            <a:extLst>
              <a:ext uri="{FF2B5EF4-FFF2-40B4-BE49-F238E27FC236}">
                <a16:creationId xmlns:a16="http://schemas.microsoft.com/office/drawing/2014/main" id="{FC9216AE-FD32-4255-B711-AAC6D4EA4E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81262" y="3067077"/>
            <a:ext cx="4152128" cy="4152128"/>
          </a:xfrm>
          <a:prstGeom prst="rect">
            <a:avLst/>
          </a:prstGeom>
        </p:spPr>
      </p:pic>
      <p:pic>
        <p:nvPicPr>
          <p:cNvPr id="16" name="Picture 15">
            <a:extLst>
              <a:ext uri="{FF2B5EF4-FFF2-40B4-BE49-F238E27FC236}">
                <a16:creationId xmlns:a16="http://schemas.microsoft.com/office/drawing/2014/main" id="{6EE00053-7501-4746-9576-6ED77BEBB9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75623" y="1428213"/>
            <a:ext cx="2337202" cy="2337202"/>
          </a:xfrm>
          <a:prstGeom prst="rect">
            <a:avLst/>
          </a:prstGeom>
        </p:spPr>
      </p:pic>
      <p:pic>
        <p:nvPicPr>
          <p:cNvPr id="18" name="Picture 17">
            <a:extLst>
              <a:ext uri="{FF2B5EF4-FFF2-40B4-BE49-F238E27FC236}">
                <a16:creationId xmlns:a16="http://schemas.microsoft.com/office/drawing/2014/main" id="{3C8A03B9-AD78-4582-8575-4F9FB9E10E1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807420" y="1655872"/>
            <a:ext cx="3656969" cy="3656969"/>
          </a:xfrm>
          <a:prstGeom prst="rect">
            <a:avLst/>
          </a:prstGeom>
        </p:spPr>
      </p:pic>
      <p:pic>
        <p:nvPicPr>
          <p:cNvPr id="20" name="Picture 19">
            <a:extLst>
              <a:ext uri="{FF2B5EF4-FFF2-40B4-BE49-F238E27FC236}">
                <a16:creationId xmlns:a16="http://schemas.microsoft.com/office/drawing/2014/main" id="{CDE45773-1C4A-4D74-80F8-89D589267E9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25011" y="3715437"/>
            <a:ext cx="3898204" cy="3898204"/>
          </a:xfrm>
          <a:prstGeom prst="rect">
            <a:avLst/>
          </a:prstGeom>
        </p:spPr>
      </p:pic>
      <p:pic>
        <p:nvPicPr>
          <p:cNvPr id="22" name="Picture 21">
            <a:extLst>
              <a:ext uri="{FF2B5EF4-FFF2-40B4-BE49-F238E27FC236}">
                <a16:creationId xmlns:a16="http://schemas.microsoft.com/office/drawing/2014/main" id="{35E804A7-D502-4DF2-8F5C-21E7D446C0D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5982" y="4010502"/>
            <a:ext cx="3270701" cy="3270701"/>
          </a:xfrm>
          <a:prstGeom prst="rect">
            <a:avLst/>
          </a:prstGeom>
        </p:spPr>
      </p:pic>
      <p:sp>
        <p:nvSpPr>
          <p:cNvPr id="23" name="Rectangle 22">
            <a:extLst>
              <a:ext uri="{FF2B5EF4-FFF2-40B4-BE49-F238E27FC236}">
                <a16:creationId xmlns:a16="http://schemas.microsoft.com/office/drawing/2014/main" id="{1D6AB748-DB5B-47CE-8226-CE000D2D5538}"/>
              </a:ext>
            </a:extLst>
          </p:cNvPr>
          <p:cNvSpPr/>
          <p:nvPr/>
        </p:nvSpPr>
        <p:spPr>
          <a:xfrm>
            <a:off x="892481" y="3690408"/>
            <a:ext cx="782586" cy="400110"/>
          </a:xfrm>
          <a:prstGeom prst="rect">
            <a:avLst/>
          </a:prstGeom>
          <a:noFill/>
        </p:spPr>
        <p:txBody>
          <a:bodyPr wrap="square" lIns="91440" tIns="45720" rIns="91440" bIns="45720">
            <a:spAutoFit/>
          </a:bodyPr>
          <a:lstStyle/>
          <a:p>
            <a:pPr algn="ctr"/>
            <a:r>
              <a:rPr lang="en-US" sz="2000" b="1" cap="none" spc="0">
                <a:ln w="0"/>
                <a:solidFill>
                  <a:srgbClr val="F3DFCD"/>
                </a:solidFill>
                <a:latin typeface="Times New Roman" panose="02020603050405020304" pitchFamily="18" charset="0"/>
                <a:cs typeface="Times New Roman" panose="02020603050405020304" pitchFamily="18" charset="0"/>
              </a:rPr>
              <a:t>Minh</a:t>
            </a:r>
          </a:p>
        </p:txBody>
      </p:sp>
      <p:sp>
        <p:nvSpPr>
          <p:cNvPr id="24" name="Rectangle 23">
            <a:extLst>
              <a:ext uri="{FF2B5EF4-FFF2-40B4-BE49-F238E27FC236}">
                <a16:creationId xmlns:a16="http://schemas.microsoft.com/office/drawing/2014/main" id="{28A049B2-F592-43E4-AE5B-DA921468DD4F}"/>
              </a:ext>
            </a:extLst>
          </p:cNvPr>
          <p:cNvSpPr/>
          <p:nvPr/>
        </p:nvSpPr>
        <p:spPr>
          <a:xfrm>
            <a:off x="3485676" y="1605649"/>
            <a:ext cx="748923" cy="461665"/>
          </a:xfrm>
          <a:prstGeom prst="rect">
            <a:avLst/>
          </a:prstGeom>
          <a:noFill/>
        </p:spPr>
        <p:txBody>
          <a:bodyPr wrap="none" lIns="91440" tIns="45720" rIns="91440" bIns="45720">
            <a:spAutoFit/>
          </a:bodyPr>
          <a:lstStyle/>
          <a:p>
            <a:pPr algn="ctr"/>
            <a:r>
              <a:rPr lang="en-US" sz="2400" b="1" cap="none" spc="0">
                <a:ln w="0"/>
                <a:solidFill>
                  <a:srgbClr val="BCAB2E"/>
                </a:solidFill>
                <a:latin typeface="Times New Roman" panose="02020603050405020304" pitchFamily="18" charset="0"/>
                <a:cs typeface="Times New Roman" panose="02020603050405020304" pitchFamily="18" charset="0"/>
              </a:rPr>
              <a:t>Quy</a:t>
            </a:r>
          </a:p>
        </p:txBody>
      </p:sp>
      <p:sp>
        <p:nvSpPr>
          <p:cNvPr id="25" name="Rectangle 24">
            <a:extLst>
              <a:ext uri="{FF2B5EF4-FFF2-40B4-BE49-F238E27FC236}">
                <a16:creationId xmlns:a16="http://schemas.microsoft.com/office/drawing/2014/main" id="{92C563FE-3368-4FD5-9F22-B8CD52BB2DA4}"/>
              </a:ext>
            </a:extLst>
          </p:cNvPr>
          <p:cNvSpPr/>
          <p:nvPr/>
        </p:nvSpPr>
        <p:spPr>
          <a:xfrm>
            <a:off x="6442876" y="1784717"/>
            <a:ext cx="663964" cy="461665"/>
          </a:xfrm>
          <a:prstGeom prst="rect">
            <a:avLst/>
          </a:prstGeom>
          <a:noFill/>
        </p:spPr>
        <p:txBody>
          <a:bodyPr wrap="none" lIns="91440" tIns="45720" rIns="91440" bIns="45720">
            <a:spAutoFit/>
          </a:bodyPr>
          <a:lstStyle/>
          <a:p>
            <a:pPr algn="ctr"/>
            <a:r>
              <a:rPr lang="en-US" sz="2400" b="1" cap="none" spc="0">
                <a:ln w="0"/>
                <a:solidFill>
                  <a:srgbClr val="83766B"/>
                </a:solidFill>
                <a:latin typeface="Times New Roman" panose="02020603050405020304" pitchFamily="18" charset="0"/>
                <a:cs typeface="Times New Roman" panose="02020603050405020304" pitchFamily="18" charset="0"/>
              </a:rPr>
              <a:t>Chi</a:t>
            </a:r>
          </a:p>
        </p:txBody>
      </p:sp>
      <p:sp>
        <p:nvSpPr>
          <p:cNvPr id="26" name="Rectangle 25">
            <a:extLst>
              <a:ext uri="{FF2B5EF4-FFF2-40B4-BE49-F238E27FC236}">
                <a16:creationId xmlns:a16="http://schemas.microsoft.com/office/drawing/2014/main" id="{06F868F1-882D-4C47-87D7-8EEC8EC50F3F}"/>
              </a:ext>
            </a:extLst>
          </p:cNvPr>
          <p:cNvSpPr/>
          <p:nvPr/>
        </p:nvSpPr>
        <p:spPr>
          <a:xfrm>
            <a:off x="6629497" y="3993310"/>
            <a:ext cx="646331" cy="461665"/>
          </a:xfrm>
          <a:prstGeom prst="rect">
            <a:avLst/>
          </a:prstGeom>
          <a:noFill/>
        </p:spPr>
        <p:txBody>
          <a:bodyPr wrap="none" lIns="91440" tIns="45720" rIns="91440" bIns="45720">
            <a:spAutoFit/>
          </a:bodyPr>
          <a:lstStyle/>
          <a:p>
            <a:pPr algn="ctr"/>
            <a:r>
              <a:rPr lang="en-US" sz="2400" b="1" cap="none" spc="0">
                <a:ln w="0"/>
                <a:solidFill>
                  <a:schemeClr val="accent1">
                    <a:lumMod val="50000"/>
                  </a:schemeClr>
                </a:solidFill>
                <a:latin typeface="Times New Roman" panose="02020603050405020304" pitchFamily="18" charset="0"/>
                <a:cs typeface="Times New Roman" panose="02020603050405020304" pitchFamily="18" charset="0"/>
              </a:rPr>
              <a:t>Thi</a:t>
            </a:r>
          </a:p>
        </p:txBody>
      </p:sp>
      <p:sp>
        <p:nvSpPr>
          <p:cNvPr id="27" name="Rectangle 26">
            <a:extLst>
              <a:ext uri="{FF2B5EF4-FFF2-40B4-BE49-F238E27FC236}">
                <a16:creationId xmlns:a16="http://schemas.microsoft.com/office/drawing/2014/main" id="{20E91651-FFAB-4C0E-BA4C-470C4702B9F2}"/>
              </a:ext>
            </a:extLst>
          </p:cNvPr>
          <p:cNvSpPr/>
          <p:nvPr/>
        </p:nvSpPr>
        <p:spPr>
          <a:xfrm>
            <a:off x="4062965" y="4627191"/>
            <a:ext cx="748923" cy="461665"/>
          </a:xfrm>
          <a:prstGeom prst="rect">
            <a:avLst/>
          </a:prstGeom>
          <a:noFill/>
        </p:spPr>
        <p:txBody>
          <a:bodyPr wrap="none" lIns="91440" tIns="45720" rIns="91440" bIns="45720">
            <a:spAutoFit/>
          </a:bodyPr>
          <a:lstStyle/>
          <a:p>
            <a:pPr algn="ctr"/>
            <a:r>
              <a:rPr lang="en-US" sz="2400" b="1" cap="none" spc="0">
                <a:ln w="0"/>
                <a:solidFill>
                  <a:schemeClr val="accent1">
                    <a:lumMod val="50000"/>
                  </a:schemeClr>
                </a:solidFill>
                <a:latin typeface="Times New Roman" panose="02020603050405020304" pitchFamily="18" charset="0"/>
                <a:cs typeface="Times New Roman" panose="02020603050405020304" pitchFamily="18" charset="0"/>
              </a:rPr>
              <a:t>Huy</a:t>
            </a:r>
          </a:p>
        </p:txBody>
      </p:sp>
      <p:sp>
        <p:nvSpPr>
          <p:cNvPr id="28" name="Rectangle 27">
            <a:extLst>
              <a:ext uri="{FF2B5EF4-FFF2-40B4-BE49-F238E27FC236}">
                <a16:creationId xmlns:a16="http://schemas.microsoft.com/office/drawing/2014/main" id="{D8BBBD81-6DDF-476F-BAB3-34F161B09C03}"/>
              </a:ext>
            </a:extLst>
          </p:cNvPr>
          <p:cNvSpPr/>
          <p:nvPr/>
        </p:nvSpPr>
        <p:spPr>
          <a:xfrm>
            <a:off x="2274195" y="4937388"/>
            <a:ext cx="784189" cy="461665"/>
          </a:xfrm>
          <a:prstGeom prst="rect">
            <a:avLst/>
          </a:prstGeom>
          <a:noFill/>
        </p:spPr>
        <p:txBody>
          <a:bodyPr wrap="none" lIns="91440" tIns="45720" rIns="91440" bIns="45720">
            <a:spAutoFit/>
          </a:bodyPr>
          <a:lstStyle/>
          <a:p>
            <a:pPr algn="ctr"/>
            <a:r>
              <a:rPr lang="en-US" sz="2400" b="1">
                <a:ln w="0"/>
                <a:solidFill>
                  <a:srgbClr val="795521"/>
                </a:solidFill>
                <a:latin typeface="Times New Roman" panose="02020603050405020304" pitchFamily="18" charset="0"/>
                <a:cs typeface="Times New Roman" panose="02020603050405020304" pitchFamily="18" charset="0"/>
              </a:rPr>
              <a:t>Sinh</a:t>
            </a:r>
            <a:endParaRPr lang="en-US" sz="2400" b="1" cap="none" spc="0">
              <a:ln w="0"/>
              <a:solidFill>
                <a:srgbClr val="795521"/>
              </a:solidFill>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102626FE-5C53-48DD-9F7F-0AC94C92251C}"/>
              </a:ext>
            </a:extLst>
          </p:cNvPr>
          <p:cNvSpPr/>
          <p:nvPr/>
        </p:nvSpPr>
        <p:spPr>
          <a:xfrm>
            <a:off x="9880260" y="1338827"/>
            <a:ext cx="663964" cy="461665"/>
          </a:xfrm>
          <a:prstGeom prst="rect">
            <a:avLst/>
          </a:prstGeom>
          <a:noFill/>
        </p:spPr>
        <p:txBody>
          <a:bodyPr wrap="none" lIns="91440" tIns="45720" rIns="91440" bIns="45720">
            <a:spAutoFit/>
          </a:bodyPr>
          <a:lstStyle/>
          <a:p>
            <a:pPr algn="ctr"/>
            <a:r>
              <a:rPr lang="en-US" sz="2400" b="1" cap="none" spc="0">
                <a:ln w="0"/>
                <a:solidFill>
                  <a:srgbClr val="7CACA9"/>
                </a:solidFill>
                <a:latin typeface="Times New Roman" panose="02020603050405020304" pitchFamily="18" charset="0"/>
                <a:cs typeface="Times New Roman" panose="02020603050405020304" pitchFamily="18" charset="0"/>
              </a:rPr>
              <a:t>Nhi</a:t>
            </a:r>
          </a:p>
        </p:txBody>
      </p:sp>
      <p:sp>
        <p:nvSpPr>
          <p:cNvPr id="30" name="Rectangle 29">
            <a:extLst>
              <a:ext uri="{FF2B5EF4-FFF2-40B4-BE49-F238E27FC236}">
                <a16:creationId xmlns:a16="http://schemas.microsoft.com/office/drawing/2014/main" id="{98AF1775-9609-4DC3-A050-04B517043356}"/>
              </a:ext>
            </a:extLst>
          </p:cNvPr>
          <p:cNvSpPr/>
          <p:nvPr/>
        </p:nvSpPr>
        <p:spPr>
          <a:xfrm>
            <a:off x="10779390" y="3814784"/>
            <a:ext cx="851516" cy="461665"/>
          </a:xfrm>
          <a:prstGeom prst="rect">
            <a:avLst/>
          </a:prstGeom>
          <a:noFill/>
        </p:spPr>
        <p:txBody>
          <a:bodyPr wrap="none" lIns="91440" tIns="45720" rIns="91440" bIns="45720">
            <a:spAutoFit/>
          </a:bodyPr>
          <a:lstStyle/>
          <a:p>
            <a:pPr algn="ctr"/>
            <a:r>
              <a:rPr lang="en-US" sz="2400" b="1" cap="none" spc="0">
                <a:ln w="0"/>
                <a:solidFill>
                  <a:srgbClr val="9EACC2"/>
                </a:solidFill>
                <a:latin typeface="Times New Roman" panose="02020603050405020304" pitchFamily="18" charset="0"/>
                <a:cs typeface="Times New Roman" panose="02020603050405020304" pitchFamily="18" charset="0"/>
              </a:rPr>
              <a:t>Hinh</a:t>
            </a:r>
          </a:p>
        </p:txBody>
      </p:sp>
      <p:sp>
        <p:nvSpPr>
          <p:cNvPr id="31" name="Rectangle 30">
            <a:extLst>
              <a:ext uri="{FF2B5EF4-FFF2-40B4-BE49-F238E27FC236}">
                <a16:creationId xmlns:a16="http://schemas.microsoft.com/office/drawing/2014/main" id="{EC038024-E9E9-4624-9E96-9C25DB17221E}"/>
              </a:ext>
            </a:extLst>
          </p:cNvPr>
          <p:cNvSpPr/>
          <p:nvPr/>
        </p:nvSpPr>
        <p:spPr>
          <a:xfrm>
            <a:off x="8731252" y="4165526"/>
            <a:ext cx="579774" cy="584775"/>
          </a:xfrm>
          <a:prstGeom prst="rect">
            <a:avLst/>
          </a:prstGeom>
          <a:noFill/>
        </p:spPr>
        <p:txBody>
          <a:bodyPr wrap="none" lIns="91440" tIns="45720" rIns="91440" bIns="45720">
            <a:spAutoFit/>
          </a:bodyPr>
          <a:lstStyle/>
          <a:p>
            <a:pPr algn="ctr"/>
            <a:r>
              <a:rPr lang="en-US" sz="3200" b="1" cap="none" spc="0">
                <a:ln w="0"/>
                <a:solidFill>
                  <a:srgbClr val="984173"/>
                </a:solidFill>
                <a:latin typeface="Times New Roman" panose="02020603050405020304" pitchFamily="18" charset="0"/>
                <a:cs typeface="Times New Roman" panose="02020603050405020304" pitchFamily="18" charset="0"/>
              </a:rPr>
              <a:t>Vi</a:t>
            </a:r>
          </a:p>
        </p:txBody>
      </p:sp>
      <p:sp>
        <p:nvSpPr>
          <p:cNvPr id="32" name="Rectangle 31">
            <a:extLst>
              <a:ext uri="{FF2B5EF4-FFF2-40B4-BE49-F238E27FC236}">
                <a16:creationId xmlns:a16="http://schemas.microsoft.com/office/drawing/2014/main" id="{869B616C-0FBF-40DE-A96A-365D0049C1B4}"/>
              </a:ext>
            </a:extLst>
          </p:cNvPr>
          <p:cNvSpPr/>
          <p:nvPr/>
        </p:nvSpPr>
        <p:spPr>
          <a:xfrm>
            <a:off x="2775896" y="4773"/>
            <a:ext cx="7294638" cy="1569660"/>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9600">
                <a:ln w="12700">
                  <a:noFill/>
                </a:ln>
                <a:solidFill>
                  <a:srgbClr val="FD6F96"/>
                </a:solidFill>
                <a:effectLst>
                  <a:glow rad="406400">
                    <a:schemeClr val="bg1"/>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Ai đạp xe?</a:t>
            </a:r>
          </a:p>
        </p:txBody>
      </p:sp>
      <p:sp>
        <p:nvSpPr>
          <p:cNvPr id="33" name="Rectangle 32">
            <a:extLst>
              <a:ext uri="{FF2B5EF4-FFF2-40B4-BE49-F238E27FC236}">
                <a16:creationId xmlns:a16="http://schemas.microsoft.com/office/drawing/2014/main" id="{2BF95B85-6A64-497B-8C02-3C3B53673E6E}"/>
              </a:ext>
            </a:extLst>
          </p:cNvPr>
          <p:cNvSpPr/>
          <p:nvPr/>
        </p:nvSpPr>
        <p:spPr>
          <a:xfrm>
            <a:off x="2448681" y="24515"/>
            <a:ext cx="7294638" cy="1569660"/>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9600">
                <a:ln w="12700">
                  <a:noFill/>
                </a:ln>
                <a:solidFill>
                  <a:srgbClr val="FD6F96"/>
                </a:solidFill>
                <a:effectLst>
                  <a:glow rad="406400">
                    <a:schemeClr val="bg1"/>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Ai gánh cỏ?</a:t>
            </a:r>
          </a:p>
        </p:txBody>
      </p:sp>
      <p:sp>
        <p:nvSpPr>
          <p:cNvPr id="34" name="Rectangle 33">
            <a:extLst>
              <a:ext uri="{FF2B5EF4-FFF2-40B4-BE49-F238E27FC236}">
                <a16:creationId xmlns:a16="http://schemas.microsoft.com/office/drawing/2014/main" id="{2D533868-2B26-417A-9E7B-9BB79FCD8D7C}"/>
              </a:ext>
            </a:extLst>
          </p:cNvPr>
          <p:cNvSpPr/>
          <p:nvPr/>
        </p:nvSpPr>
        <p:spPr>
          <a:xfrm>
            <a:off x="2448681" y="171951"/>
            <a:ext cx="7294638" cy="1569660"/>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9600">
                <a:ln w="12700">
                  <a:noFill/>
                </a:ln>
                <a:solidFill>
                  <a:srgbClr val="FD6F96"/>
                </a:solidFill>
                <a:effectLst>
                  <a:glow rad="406400">
                    <a:schemeClr val="bg1"/>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Ai dắt con?</a:t>
            </a:r>
          </a:p>
        </p:txBody>
      </p:sp>
    </p:spTree>
    <p:extLst>
      <p:ext uri="{BB962C8B-B14F-4D97-AF65-F5344CB8AC3E}">
        <p14:creationId xmlns:p14="http://schemas.microsoft.com/office/powerpoint/2010/main" val="79857367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Horizontal)">
                                      <p:cBhvr>
                                        <p:cTn id="7" dur="500"/>
                                        <p:tgtEl>
                                          <p:spTgt spid="12"/>
                                        </p:tgtEl>
                                      </p:cBhvr>
                                    </p:animEffect>
                                  </p:childTnLst>
                                </p:cTn>
                              </p:par>
                              <p:par>
                                <p:cTn id="8" presetID="16" presetClass="entr" presetSubtype="42"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outHorizontal)">
                                      <p:cBhvr>
                                        <p:cTn id="10" dur="500"/>
                                        <p:tgtEl>
                                          <p:spTgt spid="18"/>
                                        </p:tgtEl>
                                      </p:cBhvr>
                                    </p:animEffect>
                                  </p:childTnLst>
                                </p:cTn>
                              </p:par>
                              <p:par>
                                <p:cTn id="11" presetID="16" presetClass="entr" presetSubtype="42"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outHorizontal)">
                                      <p:cBhvr>
                                        <p:cTn id="13" dur="500"/>
                                        <p:tgtEl>
                                          <p:spTgt spid="4"/>
                                        </p:tgtEl>
                                      </p:cBhvr>
                                    </p:animEffect>
                                  </p:childTnLst>
                                </p:cTn>
                              </p:par>
                              <p:par>
                                <p:cTn id="14" presetID="16" presetClass="entr" presetSubtype="42"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outHorizontal)">
                                      <p:cBhvr>
                                        <p:cTn id="16" dur="500"/>
                                        <p:tgtEl>
                                          <p:spTgt spid="16"/>
                                        </p:tgtEl>
                                      </p:cBhvr>
                                    </p:animEffect>
                                  </p:childTnLst>
                                </p:cTn>
                              </p:par>
                              <p:par>
                                <p:cTn id="17" presetID="16" presetClass="entr" presetSubtype="42"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outHorizontal)">
                                      <p:cBhvr>
                                        <p:cTn id="19" dur="500"/>
                                        <p:tgtEl>
                                          <p:spTgt spid="14"/>
                                        </p:tgtEl>
                                      </p:cBhvr>
                                    </p:animEffect>
                                  </p:childTnLst>
                                </p:cTn>
                              </p:par>
                              <p:par>
                                <p:cTn id="20" presetID="16" presetClass="entr" presetSubtype="42"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outHorizontal)">
                                      <p:cBhvr>
                                        <p:cTn id="22" dur="500"/>
                                        <p:tgtEl>
                                          <p:spTgt spid="10"/>
                                        </p:tgtEl>
                                      </p:cBhvr>
                                    </p:animEffect>
                                  </p:childTnLst>
                                </p:cTn>
                              </p:par>
                              <p:par>
                                <p:cTn id="23" presetID="16" presetClass="entr" presetSubtype="42"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outHorizontal)">
                                      <p:cBhvr>
                                        <p:cTn id="25" dur="500"/>
                                        <p:tgtEl>
                                          <p:spTgt spid="20"/>
                                        </p:tgtEl>
                                      </p:cBhvr>
                                    </p:animEffect>
                                  </p:childTnLst>
                                </p:cTn>
                              </p:par>
                              <p:par>
                                <p:cTn id="26" presetID="16" presetClass="entr" presetSubtype="42"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outHorizontal)">
                                      <p:cBhvr>
                                        <p:cTn id="28" dur="500"/>
                                        <p:tgtEl>
                                          <p:spTgt spid="22"/>
                                        </p:tgtEl>
                                      </p:cBhvr>
                                    </p:animEffect>
                                  </p:childTnLst>
                                </p:cTn>
                              </p:par>
                              <p:par>
                                <p:cTn id="29" presetID="16" presetClass="entr" presetSubtype="21"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par>
                          <p:cTn id="32" fill="hold">
                            <p:stCondLst>
                              <p:cond delay="500"/>
                            </p:stCondLst>
                            <p:childTnLst>
                              <p:par>
                                <p:cTn id="33" presetID="16" presetClass="entr" presetSubtype="37"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outVertical)">
                                      <p:cBhvr>
                                        <p:cTn id="35" dur="500"/>
                                        <p:tgtEl>
                                          <p:spTgt spid="23"/>
                                        </p:tgtEl>
                                      </p:cBhvr>
                                    </p:animEffect>
                                  </p:childTnLst>
                                </p:cTn>
                              </p:par>
                              <p:par>
                                <p:cTn id="36" presetID="16" presetClass="entr" presetSubtype="37"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barn(outVertical)">
                                      <p:cBhvr>
                                        <p:cTn id="38" dur="500"/>
                                        <p:tgtEl>
                                          <p:spTgt spid="28"/>
                                        </p:tgtEl>
                                      </p:cBhvr>
                                    </p:animEffect>
                                  </p:childTnLst>
                                </p:cTn>
                              </p:par>
                              <p:par>
                                <p:cTn id="39" presetID="16" presetClass="entr" presetSubtype="37"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outVertical)">
                                      <p:cBhvr>
                                        <p:cTn id="41" dur="500"/>
                                        <p:tgtEl>
                                          <p:spTgt spid="27"/>
                                        </p:tgtEl>
                                      </p:cBhvr>
                                    </p:animEffect>
                                  </p:childTnLst>
                                </p:cTn>
                              </p:par>
                              <p:par>
                                <p:cTn id="42" presetID="16" presetClass="entr" presetSubtype="37"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barn(outVertical)">
                                      <p:cBhvr>
                                        <p:cTn id="44" dur="500"/>
                                        <p:tgtEl>
                                          <p:spTgt spid="24"/>
                                        </p:tgtEl>
                                      </p:cBhvr>
                                    </p:animEffect>
                                  </p:childTnLst>
                                </p:cTn>
                              </p:par>
                              <p:par>
                                <p:cTn id="45" presetID="16" presetClass="entr" presetSubtype="37"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outVertical)">
                                      <p:cBhvr>
                                        <p:cTn id="47" dur="500"/>
                                        <p:tgtEl>
                                          <p:spTgt spid="25"/>
                                        </p:tgtEl>
                                      </p:cBhvr>
                                    </p:animEffect>
                                  </p:childTnLst>
                                </p:cTn>
                              </p:par>
                              <p:par>
                                <p:cTn id="48" presetID="16" presetClass="entr" presetSubtype="37"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arn(outVertical)">
                                      <p:cBhvr>
                                        <p:cTn id="50" dur="500"/>
                                        <p:tgtEl>
                                          <p:spTgt spid="26"/>
                                        </p:tgtEl>
                                      </p:cBhvr>
                                    </p:animEffect>
                                  </p:childTnLst>
                                </p:cTn>
                              </p:par>
                              <p:par>
                                <p:cTn id="51" presetID="16" presetClass="entr" presetSubtype="37"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barn(outVertical)">
                                      <p:cBhvr>
                                        <p:cTn id="53" dur="500"/>
                                        <p:tgtEl>
                                          <p:spTgt spid="29"/>
                                        </p:tgtEl>
                                      </p:cBhvr>
                                    </p:animEffect>
                                  </p:childTnLst>
                                </p:cTn>
                              </p:par>
                              <p:par>
                                <p:cTn id="54" presetID="16" presetClass="entr" presetSubtype="37"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barn(outVertical)">
                                      <p:cBhvr>
                                        <p:cTn id="56" dur="500"/>
                                        <p:tgtEl>
                                          <p:spTgt spid="30"/>
                                        </p:tgtEl>
                                      </p:cBhvr>
                                    </p:animEffect>
                                  </p:childTnLst>
                                </p:cTn>
                              </p:par>
                              <p:par>
                                <p:cTn id="57" presetID="16" presetClass="entr" presetSubtype="37"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barn(outVertical)">
                                      <p:cBhvr>
                                        <p:cTn id="59" dur="500"/>
                                        <p:tgtEl>
                                          <p:spTgt spid="31"/>
                                        </p:tgtEl>
                                      </p:cBhvr>
                                    </p:animEffect>
                                  </p:childTnLst>
                                </p:cTn>
                              </p:par>
                              <p:par>
                                <p:cTn id="60" presetID="16" presetClass="entr" presetSubtype="42" fill="hold" grpId="0" nodeType="withEffect">
                                  <p:stCondLst>
                                    <p:cond delay="0"/>
                                  </p:stCondLst>
                                  <p:iterate type="wd">
                                    <p:tmPct val="10000"/>
                                  </p:iterate>
                                  <p:childTnLst>
                                    <p:set>
                                      <p:cBhvr>
                                        <p:cTn id="61" dur="1" fill="hold">
                                          <p:stCondLst>
                                            <p:cond delay="0"/>
                                          </p:stCondLst>
                                        </p:cTn>
                                        <p:tgtEl>
                                          <p:spTgt spid="2"/>
                                        </p:tgtEl>
                                        <p:attrNameLst>
                                          <p:attrName>style.visibility</p:attrName>
                                        </p:attrNameLst>
                                      </p:cBhvr>
                                      <p:to>
                                        <p:strVal val="visible"/>
                                      </p:to>
                                    </p:set>
                                    <p:animEffect transition="in" filter="barn(outHorizontal)">
                                      <p:cBhvr>
                                        <p:cTn id="62" dur="500"/>
                                        <p:tgtEl>
                                          <p:spTgt spid="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37" fill="hold" grpId="0" nodeType="clickEffect">
                                  <p:stCondLst>
                                    <p:cond delay="0"/>
                                  </p:stCondLst>
                                  <p:iterate type="wd">
                                    <p:tmPct val="10000"/>
                                  </p:iterate>
                                  <p:childTnLst>
                                    <p:set>
                                      <p:cBhvr>
                                        <p:cTn id="66" dur="1" fill="hold">
                                          <p:stCondLst>
                                            <p:cond delay="0"/>
                                          </p:stCondLst>
                                        </p:cTn>
                                        <p:tgtEl>
                                          <p:spTgt spid="32"/>
                                        </p:tgtEl>
                                        <p:attrNameLst>
                                          <p:attrName>style.visibility</p:attrName>
                                        </p:attrNameLst>
                                      </p:cBhvr>
                                      <p:to>
                                        <p:strVal val="visible"/>
                                      </p:to>
                                    </p:set>
                                    <p:animEffect transition="in" filter="barn(outVertical)">
                                      <p:cBhvr>
                                        <p:cTn id="67" dur="500"/>
                                        <p:tgtEl>
                                          <p:spTgt spid="32"/>
                                        </p:tgtEl>
                                      </p:cBhvr>
                                    </p:animEffect>
                                  </p:childTnLst>
                                </p:cTn>
                              </p:par>
                              <p:par>
                                <p:cTn id="68" presetID="3" presetClass="exit" presetSubtype="10" fill="hold" grpId="1" nodeType="withEffect">
                                  <p:stCondLst>
                                    <p:cond delay="0"/>
                                  </p:stCondLst>
                                  <p:iterate type="wd">
                                    <p:tmPct val="0"/>
                                  </p:iterate>
                                  <p:childTnLst>
                                    <p:animEffect transition="out" filter="blinds(horizontal)">
                                      <p:cBhvr>
                                        <p:cTn id="69" dur="500"/>
                                        <p:tgtEl>
                                          <p:spTgt spid="2"/>
                                        </p:tgtEl>
                                      </p:cBhvr>
                                    </p:animEffect>
                                    <p:set>
                                      <p:cBhvr>
                                        <p:cTn id="70" dur="1" fill="hold">
                                          <p:stCondLst>
                                            <p:cond delay="499"/>
                                          </p:stCondLst>
                                        </p:cTn>
                                        <p:tgtEl>
                                          <p:spTgt spid="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6" presetClass="entr" presetSubtype="37" fill="hold" grpId="0" nodeType="clickEffect">
                                  <p:stCondLst>
                                    <p:cond delay="0"/>
                                  </p:stCondLst>
                                  <p:iterate type="wd">
                                    <p:tmPct val="10000"/>
                                  </p:iterate>
                                  <p:childTnLst>
                                    <p:set>
                                      <p:cBhvr>
                                        <p:cTn id="74" dur="1" fill="hold">
                                          <p:stCondLst>
                                            <p:cond delay="0"/>
                                          </p:stCondLst>
                                        </p:cTn>
                                        <p:tgtEl>
                                          <p:spTgt spid="33"/>
                                        </p:tgtEl>
                                        <p:attrNameLst>
                                          <p:attrName>style.visibility</p:attrName>
                                        </p:attrNameLst>
                                      </p:cBhvr>
                                      <p:to>
                                        <p:strVal val="visible"/>
                                      </p:to>
                                    </p:set>
                                    <p:animEffect transition="in" filter="barn(outVertical)">
                                      <p:cBhvr>
                                        <p:cTn id="75" dur="500"/>
                                        <p:tgtEl>
                                          <p:spTgt spid="33"/>
                                        </p:tgtEl>
                                      </p:cBhvr>
                                    </p:animEffect>
                                  </p:childTnLst>
                                </p:cTn>
                              </p:par>
                              <p:par>
                                <p:cTn id="76" presetID="3" presetClass="exit" presetSubtype="10" fill="hold" grpId="1" nodeType="withEffect">
                                  <p:stCondLst>
                                    <p:cond delay="0"/>
                                  </p:stCondLst>
                                  <p:iterate type="wd">
                                    <p:tmPct val="0"/>
                                  </p:iterate>
                                  <p:childTnLst>
                                    <p:animEffect transition="out" filter="blinds(horizontal)">
                                      <p:cBhvr>
                                        <p:cTn id="77" dur="500"/>
                                        <p:tgtEl>
                                          <p:spTgt spid="32"/>
                                        </p:tgtEl>
                                      </p:cBhvr>
                                    </p:animEffect>
                                    <p:set>
                                      <p:cBhvr>
                                        <p:cTn id="78" dur="1" fill="hold">
                                          <p:stCondLst>
                                            <p:cond delay="499"/>
                                          </p:stCondLst>
                                        </p:cTn>
                                        <p:tgtEl>
                                          <p:spTgt spid="32"/>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iterate type="wd">
                                    <p:tmPct val="10000"/>
                                  </p:iterate>
                                  <p:childTnLst>
                                    <p:set>
                                      <p:cBhvr>
                                        <p:cTn id="82" dur="1" fill="hold">
                                          <p:stCondLst>
                                            <p:cond delay="0"/>
                                          </p:stCondLst>
                                        </p:cTn>
                                        <p:tgtEl>
                                          <p:spTgt spid="34"/>
                                        </p:tgtEl>
                                        <p:attrNameLst>
                                          <p:attrName>style.visibility</p:attrName>
                                        </p:attrNameLst>
                                      </p:cBhvr>
                                      <p:to>
                                        <p:strVal val="visible"/>
                                      </p:to>
                                    </p:set>
                                    <p:animEffect transition="in" filter="barn(outVertical)">
                                      <p:cBhvr>
                                        <p:cTn id="83" dur="500"/>
                                        <p:tgtEl>
                                          <p:spTgt spid="34"/>
                                        </p:tgtEl>
                                      </p:cBhvr>
                                    </p:animEffect>
                                  </p:childTnLst>
                                </p:cTn>
                              </p:par>
                              <p:par>
                                <p:cTn id="84" presetID="3" presetClass="exit" presetSubtype="10" fill="hold" grpId="1" nodeType="withEffect">
                                  <p:stCondLst>
                                    <p:cond delay="0"/>
                                  </p:stCondLst>
                                  <p:iterate type="wd">
                                    <p:tmPct val="0"/>
                                  </p:iterate>
                                  <p:childTnLst>
                                    <p:animEffect transition="out" filter="blinds(horizontal)">
                                      <p:cBhvr>
                                        <p:cTn id="85" dur="500"/>
                                        <p:tgtEl>
                                          <p:spTgt spid="33"/>
                                        </p:tgtEl>
                                      </p:cBhvr>
                                    </p:animEffect>
                                    <p:set>
                                      <p:cBhvr>
                                        <p:cTn id="86"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3" grpId="0"/>
      <p:bldP spid="24" grpId="0"/>
      <p:bldP spid="25" grpId="0"/>
      <p:bldP spid="26" grpId="0"/>
      <p:bldP spid="27" grpId="0"/>
      <p:bldP spid="28" grpId="0"/>
      <p:bldP spid="29" grpId="0"/>
      <p:bldP spid="30" grpId="0"/>
      <p:bldP spid="31" grpId="0"/>
      <p:bldP spid="32" grpId="0"/>
      <p:bldP spid="32" grpId="1"/>
      <p:bldP spid="33" grpId="0"/>
      <p:bldP spid="33" grpId="1"/>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477788C-D595-4927-84F8-81E7DEE1F9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5089" y="1244546"/>
            <a:ext cx="6096528" cy="3371380"/>
          </a:xfrm>
          <a:prstGeom prst="rect">
            <a:avLst/>
          </a:prstGeom>
        </p:spPr>
      </p:pic>
      <p:pic>
        <p:nvPicPr>
          <p:cNvPr id="17" name="Picture 16">
            <a:extLst>
              <a:ext uri="{FF2B5EF4-FFF2-40B4-BE49-F238E27FC236}">
                <a16:creationId xmlns:a16="http://schemas.microsoft.com/office/drawing/2014/main" id="{0FC55E7A-6E59-4E9C-9937-87C449B11F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416" y="1567662"/>
            <a:ext cx="5828281" cy="2725148"/>
          </a:xfrm>
          <a:prstGeom prst="rect">
            <a:avLst/>
          </a:prstGeom>
        </p:spPr>
      </p:pic>
      <p:pic>
        <p:nvPicPr>
          <p:cNvPr id="19" name="Picture 18">
            <a:extLst>
              <a:ext uri="{FF2B5EF4-FFF2-40B4-BE49-F238E27FC236}">
                <a16:creationId xmlns:a16="http://schemas.microsoft.com/office/drawing/2014/main" id="{427E1D2C-5CEB-41C0-BEF5-71D1ADD287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659" y="237467"/>
            <a:ext cx="4529721" cy="1505843"/>
          </a:xfrm>
          <a:prstGeom prst="rect">
            <a:avLst/>
          </a:prstGeom>
        </p:spPr>
      </p:pic>
    </p:spTree>
    <p:extLst>
      <p:ext uri="{BB962C8B-B14F-4D97-AF65-F5344CB8AC3E}">
        <p14:creationId xmlns:p14="http://schemas.microsoft.com/office/powerpoint/2010/main" val="41752050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50" presetClass="entr" presetSubtype="0" decel="10000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strVal val="#ppt_w+.3"/>
                                          </p:val>
                                        </p:tav>
                                        <p:tav tm="100000">
                                          <p:val>
                                            <p:strVal val="#ppt_w"/>
                                          </p:val>
                                        </p:tav>
                                      </p:tavLst>
                                    </p:anim>
                                    <p:anim calcmode="lin" valueType="num">
                                      <p:cBhvr>
                                        <p:cTn id="14" dur="1000" fill="hold"/>
                                        <p:tgtEl>
                                          <p:spTgt spid="17"/>
                                        </p:tgtEl>
                                        <p:attrNameLst>
                                          <p:attrName>ppt_h</p:attrName>
                                        </p:attrNameLst>
                                      </p:cBhvr>
                                      <p:tavLst>
                                        <p:tav tm="0">
                                          <p:val>
                                            <p:strVal val="#ppt_h"/>
                                          </p:val>
                                        </p:tav>
                                        <p:tav tm="100000">
                                          <p:val>
                                            <p:strVal val="#ppt_h"/>
                                          </p:val>
                                        </p:tav>
                                      </p:tavLst>
                                    </p:anim>
                                    <p:animEffect transition="in" filter="fade">
                                      <p:cBhvr>
                                        <p:cTn id="15" dur="1000"/>
                                        <p:tgtEl>
                                          <p:spTgt spid="17"/>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1000" fill="hold"/>
                                        <p:tgtEl>
                                          <p:spTgt spid="15"/>
                                        </p:tgtEl>
                                        <p:attrNameLst>
                                          <p:attrName>ppt_w</p:attrName>
                                        </p:attrNameLst>
                                      </p:cBhvr>
                                      <p:tavLst>
                                        <p:tav tm="0">
                                          <p:val>
                                            <p:strVal val="#ppt_w+.3"/>
                                          </p:val>
                                        </p:tav>
                                        <p:tav tm="100000">
                                          <p:val>
                                            <p:strVal val="#ppt_w"/>
                                          </p:val>
                                        </p:tav>
                                      </p:tavLst>
                                    </p:anim>
                                    <p:anim calcmode="lin" valueType="num">
                                      <p:cBhvr>
                                        <p:cTn id="19" dur="1000" fill="hold"/>
                                        <p:tgtEl>
                                          <p:spTgt spid="15"/>
                                        </p:tgtEl>
                                        <p:attrNameLst>
                                          <p:attrName>ppt_h</p:attrName>
                                        </p:attrNameLst>
                                      </p:cBhvr>
                                      <p:tavLst>
                                        <p:tav tm="0">
                                          <p:val>
                                            <p:strVal val="#ppt_h"/>
                                          </p:val>
                                        </p:tav>
                                        <p:tav tm="100000">
                                          <p:val>
                                            <p:strVal val="#ppt_h"/>
                                          </p:val>
                                        </p:tav>
                                      </p:tavLst>
                                    </p:anim>
                                    <p:animEffect transition="in" filter="fade">
                                      <p:cBhvr>
                                        <p:cTn id="2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0D4AB4-9496-4E0E-8C7C-4F2FC4B9D5F1}"/>
              </a:ext>
            </a:extLst>
          </p:cNvPr>
          <p:cNvSpPr/>
          <p:nvPr/>
        </p:nvSpPr>
        <p:spPr>
          <a:xfrm>
            <a:off x="2334328" y="1436262"/>
            <a:ext cx="7523344" cy="3693319"/>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3800">
                <a:ln w="12700">
                  <a:noFill/>
                </a:ln>
                <a:solidFill>
                  <a:srgbClr val="FD6F96"/>
                </a:solidFill>
                <a:effectLst>
                  <a:glow rad="406400">
                    <a:schemeClr val="bg1"/>
                  </a:glow>
                  <a:outerShdw blurRad="38100" dist="19050" dir="2700000" algn="tl" rotWithShape="0">
                    <a:schemeClr val="dk1">
                      <a:alpha val="40000"/>
                    </a:schemeClr>
                  </a:outerShdw>
                </a:effectLst>
                <a:latin typeface="UTM Avenida" panose="02040603050506020204" pitchFamily="18" charset="0"/>
              </a:rPr>
              <a:t>KHÁM PHÁ</a:t>
            </a:r>
          </a:p>
          <a:p>
            <a:pPr algn="ctr"/>
            <a:r>
              <a:rPr lang="en-US" sz="9600">
                <a:ln w="12700">
                  <a:noFill/>
                </a:ln>
                <a:solidFill>
                  <a:srgbClr val="6F69AC"/>
                </a:solidFill>
                <a:effectLst>
                  <a:glow rad="406400">
                    <a:schemeClr val="bg1"/>
                  </a:glow>
                  <a:outerShdw blurRad="38100" dist="19050" dir="2700000" algn="tl" rotWithShape="0">
                    <a:schemeClr val="dk1">
                      <a:alpha val="40000"/>
                    </a:schemeClr>
                  </a:outerShdw>
                </a:effectLst>
                <a:latin typeface="UTM Avenida" panose="02040603050506020204" pitchFamily="18" charset="0"/>
              </a:rPr>
              <a:t>NHẬN XÉT</a:t>
            </a:r>
          </a:p>
        </p:txBody>
      </p:sp>
    </p:spTree>
    <p:extLst>
      <p:ext uri="{BB962C8B-B14F-4D97-AF65-F5344CB8AC3E}">
        <p14:creationId xmlns:p14="http://schemas.microsoft.com/office/powerpoint/2010/main" val="259007054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14:presetBounceEnd="55000">
                                      <p:stCondLst>
                                        <p:cond delay="0"/>
                                      </p:stCondLst>
                                      <p:iterate type="wd">
                                        <p:tmPct val="16000"/>
                                      </p:iterate>
                                      <p:childTnLst>
                                        <p:set>
                                          <p:cBhvr>
                                            <p:cTn id="6" dur="1" fill="hold">
                                              <p:stCondLst>
                                                <p:cond delay="0"/>
                                              </p:stCondLst>
                                            </p:cTn>
                                            <p:tgtEl>
                                              <p:spTgt spid="4"/>
                                            </p:tgtEl>
                                            <p:attrNameLst>
                                              <p:attrName>style.visibility</p:attrName>
                                            </p:attrNameLst>
                                          </p:cBhvr>
                                          <p:to>
                                            <p:strVal val="visible"/>
                                          </p:to>
                                        </p:set>
                                        <p:anim calcmode="lin" valueType="num" p14:bounceEnd="55000">
                                          <p:cBhvr additive="base">
                                            <p:cTn id="7" dur="1000" fill="hold"/>
                                            <p:tgtEl>
                                              <p:spTgt spid="4"/>
                                            </p:tgtEl>
                                            <p:attrNameLst>
                                              <p:attrName>ppt_x</p:attrName>
                                            </p:attrNameLst>
                                          </p:cBhvr>
                                          <p:tavLst>
                                            <p:tav tm="0">
                                              <p:val>
                                                <p:strVal val="1+#ppt_w/2"/>
                                              </p:val>
                                            </p:tav>
                                            <p:tav tm="100000">
                                              <p:val>
                                                <p:strVal val="#ppt_x"/>
                                              </p:val>
                                            </p:tav>
                                          </p:tavLst>
                                        </p:anim>
                                        <p:anim calcmode="lin" valueType="num" p14:bounceEnd="55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stCondLst>
                                        <p:cond delay="0"/>
                                      </p:stCondLst>
                                      <p:iterate type="wd">
                                        <p:tmPct val="16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2219E36-4990-4C4F-96A2-76BF303F37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663" y="3883313"/>
            <a:ext cx="3752850" cy="3752850"/>
          </a:xfrm>
          <a:prstGeom prst="rect">
            <a:avLst/>
          </a:prstGeom>
        </p:spPr>
      </p:pic>
      <p:pic>
        <p:nvPicPr>
          <p:cNvPr id="12" name="Picture 11">
            <a:extLst>
              <a:ext uri="{FF2B5EF4-FFF2-40B4-BE49-F238E27FC236}">
                <a16:creationId xmlns:a16="http://schemas.microsoft.com/office/drawing/2014/main" id="{9502E201-67E4-4BBA-841A-74C885186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762" y="3669893"/>
            <a:ext cx="3752850" cy="3752850"/>
          </a:xfrm>
          <a:prstGeom prst="rect">
            <a:avLst/>
          </a:prstGeom>
        </p:spPr>
      </p:pic>
      <p:sp>
        <p:nvSpPr>
          <p:cNvPr id="2" name="Rectangle 1">
            <a:extLst>
              <a:ext uri="{FF2B5EF4-FFF2-40B4-BE49-F238E27FC236}">
                <a16:creationId xmlns:a16="http://schemas.microsoft.com/office/drawing/2014/main" id="{98997192-222B-44A8-AB9F-A74CC44C6441}"/>
              </a:ext>
            </a:extLst>
          </p:cNvPr>
          <p:cNvSpPr/>
          <p:nvPr/>
        </p:nvSpPr>
        <p:spPr>
          <a:xfrm>
            <a:off x="438912" y="343883"/>
            <a:ext cx="11301983" cy="3539430"/>
          </a:xfrm>
          <a:prstGeom prst="rect">
            <a:avLst/>
          </a:prstGeom>
          <a:solidFill>
            <a:schemeClr val="bg1"/>
          </a:solidFill>
        </p:spPr>
        <p:txBody>
          <a:bodyPr wrap="square">
            <a:spAutoFit/>
          </a:bodyPr>
          <a:lstStyle/>
          <a:p>
            <a:r>
              <a:rPr lang="vi-VN" sz="3200">
                <a:solidFill>
                  <a:srgbClr val="FC2462"/>
                </a:solidFill>
                <a:latin typeface="Times New Roman" panose="02020603050405020304" pitchFamily="18" charset="0"/>
                <a:cs typeface="Times New Roman" panose="02020603050405020304" pitchFamily="18" charset="0"/>
              </a:rPr>
              <a:t>Đọc đoạn văn </a:t>
            </a:r>
            <a:r>
              <a:rPr lang="en-US" sz="3200">
                <a:solidFill>
                  <a:srgbClr val="FC2462"/>
                </a:solidFill>
                <a:latin typeface="Times New Roman" panose="02020603050405020304" pitchFamily="18" charset="0"/>
                <a:cs typeface="Times New Roman" panose="02020603050405020304" pitchFamily="18" charset="0"/>
              </a:rPr>
              <a:t>sau và t</a:t>
            </a:r>
            <a:r>
              <a:rPr lang="vi-VN" sz="3200">
                <a:solidFill>
                  <a:srgbClr val="FC2462"/>
                </a:solidFill>
                <a:latin typeface="Times New Roman" panose="02020603050405020304" pitchFamily="18" charset="0"/>
                <a:cs typeface="Times New Roman" panose="02020603050405020304" pitchFamily="18" charset="0"/>
              </a:rPr>
              <a:t>rả lời các câu hỏi</a:t>
            </a:r>
            <a:r>
              <a:rPr lang="en-US" sz="3200">
                <a:solidFill>
                  <a:srgbClr val="FC2462"/>
                </a:solidFill>
                <a:latin typeface="Times New Roman" panose="02020603050405020304" pitchFamily="18" charset="0"/>
                <a:cs typeface="Times New Roman" panose="02020603050405020304" pitchFamily="18" charset="0"/>
              </a:rPr>
              <a:t>:</a:t>
            </a:r>
            <a:endParaRPr lang="vi-VN" sz="3200">
              <a:solidFill>
                <a:srgbClr val="FC2462"/>
              </a:solidFill>
              <a:latin typeface="Times New Roman" panose="02020603050405020304" pitchFamily="18" charset="0"/>
              <a:cs typeface="Times New Roman" panose="02020603050405020304" pitchFamily="18" charset="0"/>
            </a:endParaRPr>
          </a:p>
          <a:p>
            <a:r>
              <a:rPr lang="vi-VN" sz="3200">
                <a:solidFill>
                  <a:srgbClr val="423D6F"/>
                </a:solidFill>
                <a:latin typeface="Times New Roman" panose="02020603050405020304" pitchFamily="18" charset="0"/>
                <a:cs typeface="Times New Roman" panose="02020603050405020304" pitchFamily="18" charset="0"/>
              </a:rPr>
              <a:t>      Một đàn ngỗng vươn dài cổ, chúi mỏ về phía trước, định đớp bọn trẻ. Hùng đút vội khẩu súng gỗ vào túi quần, chạy biến. Thắng mếu máo nấp vào sau lưng Tiến. Tiến không có súng, cũng chẳng có kiếm. Em liền nhặt một cành xoan, xua đàn ngỗng ra xa. Đàn ngỗng kêu quàng quạc, vươn cổ chạy miết.</a:t>
            </a:r>
          </a:p>
          <a:p>
            <a:pPr algn="r"/>
            <a:r>
              <a:rPr lang="vi-VN" sz="3200" i="1">
                <a:solidFill>
                  <a:srgbClr val="423D6F"/>
                </a:solidFill>
                <a:latin typeface="Times New Roman" panose="02020603050405020304" pitchFamily="18" charset="0"/>
                <a:cs typeface="Times New Roman" panose="02020603050405020304" pitchFamily="18" charset="0"/>
              </a:rPr>
              <a:t>Theo</a:t>
            </a:r>
            <a:r>
              <a:rPr lang="vi-VN" sz="3200" b="1">
                <a:solidFill>
                  <a:srgbClr val="423D6F"/>
                </a:solidFill>
                <a:latin typeface="Times New Roman" panose="02020603050405020304" pitchFamily="18" charset="0"/>
                <a:cs typeface="Times New Roman" panose="02020603050405020304" pitchFamily="18" charset="0"/>
              </a:rPr>
              <a:t> TIẾNG VIỆT 2, 1988</a:t>
            </a:r>
            <a:endParaRPr lang="vi-VN" sz="3200">
              <a:solidFill>
                <a:srgbClr val="423D6F"/>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813587C-88CA-42CE-B79E-5E31A4AB0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254" y="3238217"/>
            <a:ext cx="4616201" cy="4616201"/>
          </a:xfrm>
          <a:prstGeom prst="rect">
            <a:avLst/>
          </a:prstGeom>
        </p:spPr>
      </p:pic>
      <mc:AlternateContent xmlns:mc="http://schemas.openxmlformats.org/markup-compatibility/2006">
        <mc:Choice xmlns:pslz="http://schemas.microsoft.com/office/powerpoint/2016/slidezoom" Requires="pslz">
          <p:graphicFrame>
            <p:nvGraphicFramePr>
              <p:cNvPr id="9" name="Slide Zoom 8">
                <a:extLst>
                  <a:ext uri="{FF2B5EF4-FFF2-40B4-BE49-F238E27FC236}">
                    <a16:creationId xmlns:a16="http://schemas.microsoft.com/office/drawing/2014/main" id="{77839F97-54B5-4B7C-AADC-CCFE8830C9F4}"/>
                  </a:ext>
                </a:extLst>
              </p:cNvPr>
              <p:cNvGraphicFramePr>
                <a:graphicFrameLocks noChangeAspect="1"/>
              </p:cNvGraphicFramePr>
              <p:nvPr>
                <p:extLst>
                  <p:ext uri="{D42A27DB-BD31-4B8C-83A1-F6EECF244321}">
                    <p14:modId xmlns:p14="http://schemas.microsoft.com/office/powerpoint/2010/main" val="3266591195"/>
                  </p:ext>
                </p:extLst>
              </p:nvPr>
            </p:nvGraphicFramePr>
            <p:xfrm>
              <a:off x="7567003" y="4677293"/>
              <a:ext cx="1544936" cy="869024"/>
            </p:xfrm>
            <a:graphic>
              <a:graphicData uri="http://schemas.microsoft.com/office/powerpoint/2016/slidezoom">
                <pslz:sldZm>
                  <pslz:sldZmObj sldId="8366" cId="2985672098">
                    <pslz:zmPr id="{A6708D8B-0EF3-49C8-B8CA-C5D695A9929D}" returnToParent="0" transitionDur="1000">
                      <p166:blipFill xmlns:p166="http://schemas.microsoft.com/office/powerpoint/2016/6/main">
                        <a:blip r:embed="rId4"/>
                        <a:stretch>
                          <a:fillRect/>
                        </a:stretch>
                      </p166:blipFill>
                      <p166:spPr xmlns:p166="http://schemas.microsoft.com/office/powerpoint/2016/6/main">
                        <a:xfrm>
                          <a:off x="0" y="0"/>
                          <a:ext cx="1544936" cy="869024"/>
                        </a:xfrm>
                        <a:prstGeom prst="rect">
                          <a:avLst/>
                        </a:prstGeom>
                        <a:ln w="3175">
                          <a:solidFill>
                            <a:prstClr val="ltGray"/>
                          </a:solidFill>
                        </a:ln>
                      </p166:spPr>
                    </pslz:zmPr>
                  </pslz:sldZmObj>
                </pslz:sldZm>
              </a:graphicData>
            </a:graphic>
          </p:graphicFrame>
        </mc:Choice>
        <mc:Fallback>
          <p:pic>
            <p:nvPicPr>
              <p:cNvPr id="9" name="Slide Zoom 8">
                <a:hlinkClick r:id="rId5" action="ppaction://hlinksldjump"/>
                <a:extLst>
                  <a:ext uri="{FF2B5EF4-FFF2-40B4-BE49-F238E27FC236}">
                    <a16:creationId xmlns:a16="http://schemas.microsoft.com/office/drawing/2014/main" id="{77839F97-54B5-4B7C-AADC-CCFE8830C9F4}"/>
                  </a:ext>
                </a:extLst>
              </p:cNvPr>
              <p:cNvPicPr>
                <a:picLocks noGrp="1" noRot="1" noChangeAspect="1" noMove="1" noResize="1" noEditPoints="1" noAdjustHandles="1" noChangeArrowheads="1" noChangeShapeType="1"/>
              </p:cNvPicPr>
              <p:nvPr/>
            </p:nvPicPr>
            <p:blipFill>
              <a:blip r:embed="rId4"/>
              <a:stretch>
                <a:fillRect/>
              </a:stretch>
            </p:blipFill>
            <p:spPr>
              <a:xfrm>
                <a:off x="7567003" y="4677293"/>
                <a:ext cx="1544936" cy="869024"/>
              </a:xfrm>
              <a:prstGeom prst="rect">
                <a:avLst/>
              </a:prstGeom>
              <a:ln w="3175">
                <a:solidFill>
                  <a:prstClr val="ltGray"/>
                </a:solidFill>
              </a:ln>
            </p:spPr>
          </p:pic>
        </mc:Fallback>
      </mc:AlternateContent>
      <p:sp>
        <p:nvSpPr>
          <p:cNvPr id="10" name="Rectangle 9">
            <a:extLst>
              <a:ext uri="{FF2B5EF4-FFF2-40B4-BE49-F238E27FC236}">
                <a16:creationId xmlns:a16="http://schemas.microsoft.com/office/drawing/2014/main" id="{DBF7EAE3-B4AB-4F4F-AB6A-82DFAB5B25BF}"/>
              </a:ext>
            </a:extLst>
          </p:cNvPr>
          <p:cNvSpPr/>
          <p:nvPr/>
        </p:nvSpPr>
        <p:spPr>
          <a:xfrm>
            <a:off x="5772150" y="2343150"/>
            <a:ext cx="857250" cy="495300"/>
          </a:xfrm>
          <a:prstGeom prst="rect">
            <a:avLst/>
          </a:prstGeom>
          <a:noFill/>
          <a:ln w="28575">
            <a:solidFill>
              <a:srgbClr val="FF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470CFCA-E78E-482F-9455-DFA6D80A6D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9438" y="4445967"/>
            <a:ext cx="2200699" cy="2200699"/>
          </a:xfrm>
          <a:prstGeom prst="rect">
            <a:avLst/>
          </a:prstGeom>
        </p:spPr>
      </p:pic>
    </p:spTree>
    <p:extLst>
      <p:ext uri="{BB962C8B-B14F-4D97-AF65-F5344CB8AC3E}">
        <p14:creationId xmlns:p14="http://schemas.microsoft.com/office/powerpoint/2010/main" val="357881853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6" presetClass="entr" presetSubtype="21"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9"/>
                                        </p:tgtEl>
                                        <p:attrNameLst>
                                          <p:attrName>r</p:attrName>
                                        </p:attrNameLst>
                                      </p:cBhvr>
                                    </p:animRot>
                                    <p:animRot by="-240000">
                                      <p:cBhvr>
                                        <p:cTn id="33" dur="200" fill="hold">
                                          <p:stCondLst>
                                            <p:cond delay="200"/>
                                          </p:stCondLst>
                                        </p:cTn>
                                        <p:tgtEl>
                                          <p:spTgt spid="9"/>
                                        </p:tgtEl>
                                        <p:attrNameLst>
                                          <p:attrName>r</p:attrName>
                                        </p:attrNameLst>
                                      </p:cBhvr>
                                    </p:animRot>
                                    <p:animRot by="240000">
                                      <p:cBhvr>
                                        <p:cTn id="34" dur="200" fill="hold">
                                          <p:stCondLst>
                                            <p:cond delay="400"/>
                                          </p:stCondLst>
                                        </p:cTn>
                                        <p:tgtEl>
                                          <p:spTgt spid="9"/>
                                        </p:tgtEl>
                                        <p:attrNameLst>
                                          <p:attrName>r</p:attrName>
                                        </p:attrNameLst>
                                      </p:cBhvr>
                                    </p:animRot>
                                    <p:animRot by="-240000">
                                      <p:cBhvr>
                                        <p:cTn id="35" dur="200" fill="hold">
                                          <p:stCondLst>
                                            <p:cond delay="600"/>
                                          </p:stCondLst>
                                        </p:cTn>
                                        <p:tgtEl>
                                          <p:spTgt spid="9"/>
                                        </p:tgtEl>
                                        <p:attrNameLst>
                                          <p:attrName>r</p:attrName>
                                        </p:attrNameLst>
                                      </p:cBhvr>
                                    </p:animRot>
                                    <p:animRot by="120000">
                                      <p:cBhvr>
                                        <p:cTn id="36"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F9430A-503A-4BAE-80FC-81B58BB523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090" y="0"/>
            <a:ext cx="10795819" cy="6882337"/>
          </a:xfrm>
          <a:prstGeom prst="rect">
            <a:avLst/>
          </a:prstGeom>
        </p:spPr>
      </p:pic>
      <p:sp>
        <p:nvSpPr>
          <p:cNvPr id="3" name="Rectangle 2">
            <a:extLst>
              <a:ext uri="{FF2B5EF4-FFF2-40B4-BE49-F238E27FC236}">
                <a16:creationId xmlns:a16="http://schemas.microsoft.com/office/drawing/2014/main" id="{49AB0598-2B2D-468F-9F3B-6375B01B1B11}"/>
              </a:ext>
            </a:extLst>
          </p:cNvPr>
          <p:cNvSpPr/>
          <p:nvPr/>
        </p:nvSpPr>
        <p:spPr>
          <a:xfrm>
            <a:off x="7972265" y="5658916"/>
            <a:ext cx="2781531" cy="923330"/>
          </a:xfrm>
          <a:prstGeom prst="rect">
            <a:avLst/>
          </a:prstGeom>
          <a:solidFill>
            <a:srgbClr val="2D3B21"/>
          </a:solidFill>
          <a:ln>
            <a:solidFill>
              <a:srgbClr val="E6DDD6"/>
            </a:solidFill>
          </a:ln>
          <a:effectLst>
            <a:glow rad="101600">
              <a:schemeClr val="accent4">
                <a:satMod val="175000"/>
                <a:alpha val="40000"/>
              </a:schemeClr>
            </a:glow>
          </a:effectLst>
        </p:spPr>
        <p:txBody>
          <a:bodyPr wrap="none" lIns="91440" tIns="45720" rIns="91440" bIns="45720">
            <a:spAutoFit/>
          </a:bodyPr>
          <a:lstStyle/>
          <a:p>
            <a:pPr algn="ctr"/>
            <a:r>
              <a:rPr lang="en-US" sz="5400" b="1" cap="none" spc="0">
                <a:ln w="0"/>
                <a:solidFill>
                  <a:srgbClr val="EAD9B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cây xoan</a:t>
            </a:r>
          </a:p>
        </p:txBody>
      </p:sp>
    </p:spTree>
    <p:extLst>
      <p:ext uri="{BB962C8B-B14F-4D97-AF65-F5344CB8AC3E}">
        <p14:creationId xmlns:p14="http://schemas.microsoft.com/office/powerpoint/2010/main" val="298567209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CF6"/>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997192-222B-44A8-AB9F-A74CC44C6441}"/>
              </a:ext>
            </a:extLst>
          </p:cNvPr>
          <p:cNvSpPr/>
          <p:nvPr/>
        </p:nvSpPr>
        <p:spPr>
          <a:xfrm>
            <a:off x="438912" y="343883"/>
            <a:ext cx="11301983" cy="3539430"/>
          </a:xfrm>
          <a:prstGeom prst="rect">
            <a:avLst/>
          </a:prstGeom>
          <a:solidFill>
            <a:schemeClr val="bg1"/>
          </a:solidFill>
        </p:spPr>
        <p:txBody>
          <a:bodyPr wrap="square">
            <a:spAutoFit/>
          </a:bodyPr>
          <a:lstStyle/>
          <a:p>
            <a:r>
              <a:rPr lang="vi-VN" sz="3200">
                <a:solidFill>
                  <a:srgbClr val="FC2462"/>
                </a:solidFill>
                <a:latin typeface="Times New Roman" panose="02020603050405020304" pitchFamily="18" charset="0"/>
                <a:cs typeface="Times New Roman" panose="02020603050405020304" pitchFamily="18" charset="0"/>
              </a:rPr>
              <a:t>Đọc đoạn văn </a:t>
            </a:r>
            <a:r>
              <a:rPr lang="en-US" sz="3200">
                <a:solidFill>
                  <a:srgbClr val="FC2462"/>
                </a:solidFill>
                <a:latin typeface="Times New Roman" panose="02020603050405020304" pitchFamily="18" charset="0"/>
                <a:cs typeface="Times New Roman" panose="02020603050405020304" pitchFamily="18" charset="0"/>
              </a:rPr>
              <a:t>sau và t</a:t>
            </a:r>
            <a:r>
              <a:rPr lang="vi-VN" sz="3200">
                <a:solidFill>
                  <a:srgbClr val="FC2462"/>
                </a:solidFill>
                <a:latin typeface="Times New Roman" panose="02020603050405020304" pitchFamily="18" charset="0"/>
                <a:cs typeface="Times New Roman" panose="02020603050405020304" pitchFamily="18" charset="0"/>
              </a:rPr>
              <a:t>rả lời các câu hỏi</a:t>
            </a:r>
            <a:r>
              <a:rPr lang="en-US" sz="3200">
                <a:solidFill>
                  <a:srgbClr val="FC2462"/>
                </a:solidFill>
                <a:latin typeface="Times New Roman" panose="02020603050405020304" pitchFamily="18" charset="0"/>
                <a:cs typeface="Times New Roman" panose="02020603050405020304" pitchFamily="18" charset="0"/>
              </a:rPr>
              <a:t>:</a:t>
            </a:r>
            <a:endParaRPr lang="vi-VN" sz="3200">
              <a:solidFill>
                <a:srgbClr val="FC2462"/>
              </a:solidFill>
              <a:latin typeface="Times New Roman" panose="02020603050405020304" pitchFamily="18" charset="0"/>
              <a:cs typeface="Times New Roman" panose="02020603050405020304" pitchFamily="18" charset="0"/>
            </a:endParaRPr>
          </a:p>
          <a:p>
            <a:r>
              <a:rPr lang="vi-VN" sz="3200">
                <a:solidFill>
                  <a:srgbClr val="423D6F"/>
                </a:solidFill>
                <a:latin typeface="Times New Roman" panose="02020603050405020304" pitchFamily="18" charset="0"/>
                <a:cs typeface="Times New Roman" panose="02020603050405020304" pitchFamily="18" charset="0"/>
              </a:rPr>
              <a:t>      Một đàn ngỗng vươn dài cổ, chúi mỏ về phía trước, định đớp bọn trẻ. Hùng đút vội khẩu súng gỗ vào túi quần, chạy biến. Thắng mếu máo nấp vào sau lưng Tiến. Tiến không có súng, cũng chẳng có kiếm. Em liền nhặt một cành xoan, xua đàn ngỗng ra xa. Đàn ngỗng kêu quàng quạc, vươn cổ chạy miết.</a:t>
            </a:r>
          </a:p>
          <a:p>
            <a:pPr algn="r"/>
            <a:r>
              <a:rPr lang="vi-VN" sz="3200" i="1">
                <a:solidFill>
                  <a:srgbClr val="423D6F"/>
                </a:solidFill>
                <a:latin typeface="Times New Roman" panose="02020603050405020304" pitchFamily="18" charset="0"/>
                <a:cs typeface="Times New Roman" panose="02020603050405020304" pitchFamily="18" charset="0"/>
              </a:rPr>
              <a:t>Theo</a:t>
            </a:r>
            <a:r>
              <a:rPr lang="vi-VN" sz="3200" b="1">
                <a:solidFill>
                  <a:srgbClr val="423D6F"/>
                </a:solidFill>
                <a:latin typeface="Times New Roman" panose="02020603050405020304" pitchFamily="18" charset="0"/>
                <a:cs typeface="Times New Roman" panose="02020603050405020304" pitchFamily="18" charset="0"/>
              </a:rPr>
              <a:t> TIẾNG VIỆT 2, 1988</a:t>
            </a:r>
            <a:endParaRPr lang="vi-VN" sz="3200">
              <a:solidFill>
                <a:srgbClr val="423D6F"/>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7335693-B9EC-4D9C-B1C8-A936B28454C8}"/>
              </a:ext>
            </a:extLst>
          </p:cNvPr>
          <p:cNvSpPr/>
          <p:nvPr/>
        </p:nvSpPr>
        <p:spPr>
          <a:xfrm>
            <a:off x="1119436" y="3865094"/>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1. Tìm các câu kể Ai làm gì? trong đoạn văn trên. </a:t>
            </a:r>
          </a:p>
        </p:txBody>
      </p:sp>
      <p:cxnSp>
        <p:nvCxnSpPr>
          <p:cNvPr id="6" name="Straight Connector 5">
            <a:extLst>
              <a:ext uri="{FF2B5EF4-FFF2-40B4-BE49-F238E27FC236}">
                <a16:creationId xmlns:a16="http://schemas.microsoft.com/office/drawing/2014/main" id="{96929D9E-4C0E-42CE-9684-E2161743FC1E}"/>
              </a:ext>
            </a:extLst>
          </p:cNvPr>
          <p:cNvCxnSpPr/>
          <p:nvPr/>
        </p:nvCxnSpPr>
        <p:spPr>
          <a:xfrm>
            <a:off x="1175658" y="1320800"/>
            <a:ext cx="9840685"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46B186-9DC7-499E-848B-E96CDB0BBC8A}"/>
              </a:ext>
            </a:extLst>
          </p:cNvPr>
          <p:cNvCxnSpPr>
            <a:cxnSpLocks/>
          </p:cNvCxnSpPr>
          <p:nvPr/>
        </p:nvCxnSpPr>
        <p:spPr>
          <a:xfrm>
            <a:off x="551544" y="1828800"/>
            <a:ext cx="1132113"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8EFE0C58-B2C1-4A27-9F97-B95C324319CB}"/>
              </a:ext>
            </a:extLst>
          </p:cNvPr>
          <p:cNvSpPr/>
          <p:nvPr/>
        </p:nvSpPr>
        <p:spPr>
          <a:xfrm>
            <a:off x="793916" y="986974"/>
            <a:ext cx="326524" cy="326524"/>
          </a:xfrm>
          <a:prstGeom prst="ellipse">
            <a:avLst/>
          </a:prstGeom>
          <a:solidFill>
            <a:srgbClr val="FC2462"/>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1</a:t>
            </a:r>
          </a:p>
        </p:txBody>
      </p:sp>
      <p:cxnSp>
        <p:nvCxnSpPr>
          <p:cNvPr id="12" name="Straight Connector 11">
            <a:extLst>
              <a:ext uri="{FF2B5EF4-FFF2-40B4-BE49-F238E27FC236}">
                <a16:creationId xmlns:a16="http://schemas.microsoft.com/office/drawing/2014/main" id="{B6D9502D-071E-4B02-8E25-3F1A459A2B72}"/>
              </a:ext>
            </a:extLst>
          </p:cNvPr>
          <p:cNvCxnSpPr>
            <a:cxnSpLocks/>
          </p:cNvCxnSpPr>
          <p:nvPr/>
        </p:nvCxnSpPr>
        <p:spPr>
          <a:xfrm>
            <a:off x="1900210" y="1828800"/>
            <a:ext cx="8259790"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9BA52369-80DC-4182-BDCE-C3EB60C51C15}"/>
              </a:ext>
            </a:extLst>
          </p:cNvPr>
          <p:cNvSpPr/>
          <p:nvPr/>
        </p:nvSpPr>
        <p:spPr>
          <a:xfrm>
            <a:off x="1725458" y="1698220"/>
            <a:ext cx="326524" cy="326524"/>
          </a:xfrm>
          <a:prstGeom prst="ellipse">
            <a:avLst/>
          </a:prstGeom>
          <a:solidFill>
            <a:srgbClr val="FC2462"/>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2</a:t>
            </a:r>
          </a:p>
        </p:txBody>
      </p:sp>
      <p:sp>
        <p:nvSpPr>
          <p:cNvPr id="15" name="Oval 14">
            <a:extLst>
              <a:ext uri="{FF2B5EF4-FFF2-40B4-BE49-F238E27FC236}">
                <a16:creationId xmlns:a16="http://schemas.microsoft.com/office/drawing/2014/main" id="{61D86A0B-939B-4AB7-AB68-A7D1F6BC2584}"/>
              </a:ext>
            </a:extLst>
          </p:cNvPr>
          <p:cNvSpPr/>
          <p:nvPr/>
        </p:nvSpPr>
        <p:spPr>
          <a:xfrm>
            <a:off x="10182980" y="1754441"/>
            <a:ext cx="326524" cy="326524"/>
          </a:xfrm>
          <a:prstGeom prst="ellipse">
            <a:avLst/>
          </a:prstGeom>
          <a:solidFill>
            <a:srgbClr val="FC2462"/>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3</a:t>
            </a:r>
          </a:p>
        </p:txBody>
      </p:sp>
      <p:cxnSp>
        <p:nvCxnSpPr>
          <p:cNvPr id="16" name="Straight Connector 15">
            <a:extLst>
              <a:ext uri="{FF2B5EF4-FFF2-40B4-BE49-F238E27FC236}">
                <a16:creationId xmlns:a16="http://schemas.microsoft.com/office/drawing/2014/main" id="{A5E78660-D0F3-4A0E-B006-B1744174C55E}"/>
              </a:ext>
            </a:extLst>
          </p:cNvPr>
          <p:cNvCxnSpPr>
            <a:cxnSpLocks/>
          </p:cNvCxnSpPr>
          <p:nvPr/>
        </p:nvCxnSpPr>
        <p:spPr>
          <a:xfrm>
            <a:off x="10479314" y="1828800"/>
            <a:ext cx="1005840"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2609278-7B80-4709-AA75-10172A700562}"/>
              </a:ext>
            </a:extLst>
          </p:cNvPr>
          <p:cNvCxnSpPr>
            <a:cxnSpLocks/>
          </p:cNvCxnSpPr>
          <p:nvPr/>
        </p:nvCxnSpPr>
        <p:spPr>
          <a:xfrm>
            <a:off x="551544" y="2307771"/>
            <a:ext cx="5138056"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31DFDCB-E0BD-414C-812B-5D594516FE20}"/>
              </a:ext>
            </a:extLst>
          </p:cNvPr>
          <p:cNvSpPr/>
          <p:nvPr/>
        </p:nvSpPr>
        <p:spPr>
          <a:xfrm>
            <a:off x="1736948" y="2285587"/>
            <a:ext cx="326524" cy="326524"/>
          </a:xfrm>
          <a:prstGeom prst="ellipse">
            <a:avLst/>
          </a:prstGeom>
          <a:solidFill>
            <a:srgbClr val="FC2462"/>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4</a:t>
            </a:r>
          </a:p>
        </p:txBody>
      </p:sp>
      <p:cxnSp>
        <p:nvCxnSpPr>
          <p:cNvPr id="22" name="Straight Connector 21">
            <a:extLst>
              <a:ext uri="{FF2B5EF4-FFF2-40B4-BE49-F238E27FC236}">
                <a16:creationId xmlns:a16="http://schemas.microsoft.com/office/drawing/2014/main" id="{849101D7-A70C-4C6B-93FA-3A27F72E534D}"/>
              </a:ext>
            </a:extLst>
          </p:cNvPr>
          <p:cNvCxnSpPr>
            <a:cxnSpLocks/>
          </p:cNvCxnSpPr>
          <p:nvPr/>
        </p:nvCxnSpPr>
        <p:spPr>
          <a:xfrm>
            <a:off x="2051982" y="2801257"/>
            <a:ext cx="8108018"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069EEC5D-00C7-41C7-8122-1786751646E2}"/>
              </a:ext>
            </a:extLst>
          </p:cNvPr>
          <p:cNvSpPr/>
          <p:nvPr/>
        </p:nvSpPr>
        <p:spPr>
          <a:xfrm>
            <a:off x="9996738" y="2300563"/>
            <a:ext cx="326524" cy="326524"/>
          </a:xfrm>
          <a:prstGeom prst="ellipse">
            <a:avLst/>
          </a:prstGeom>
          <a:solidFill>
            <a:srgbClr val="FC2462"/>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5</a:t>
            </a:r>
          </a:p>
        </p:txBody>
      </p:sp>
      <p:cxnSp>
        <p:nvCxnSpPr>
          <p:cNvPr id="25" name="Straight Connector 24">
            <a:extLst>
              <a:ext uri="{FF2B5EF4-FFF2-40B4-BE49-F238E27FC236}">
                <a16:creationId xmlns:a16="http://schemas.microsoft.com/office/drawing/2014/main" id="{8596D50E-D5F8-4F96-829A-8AEB5E795847}"/>
              </a:ext>
            </a:extLst>
          </p:cNvPr>
          <p:cNvCxnSpPr>
            <a:cxnSpLocks/>
          </p:cNvCxnSpPr>
          <p:nvPr/>
        </p:nvCxnSpPr>
        <p:spPr>
          <a:xfrm>
            <a:off x="551544" y="3323771"/>
            <a:ext cx="6850742"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178975A-C2A1-455F-BD53-AE09B81578F4}"/>
              </a:ext>
            </a:extLst>
          </p:cNvPr>
          <p:cNvCxnSpPr>
            <a:cxnSpLocks/>
          </p:cNvCxnSpPr>
          <p:nvPr/>
        </p:nvCxnSpPr>
        <p:spPr>
          <a:xfrm>
            <a:off x="10346242" y="2801257"/>
            <a:ext cx="635992"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1C3C41C3-8706-496F-98D1-3BD29708DAA2}"/>
              </a:ext>
            </a:extLst>
          </p:cNvPr>
          <p:cNvSpPr/>
          <p:nvPr/>
        </p:nvSpPr>
        <p:spPr>
          <a:xfrm>
            <a:off x="1119436" y="4720177"/>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2. Xác định chủ ngữ trong mỗi câu vừa tìm được.</a:t>
            </a:r>
          </a:p>
        </p:txBody>
      </p:sp>
      <p:sp>
        <p:nvSpPr>
          <p:cNvPr id="18" name="Rectangle 17">
            <a:extLst>
              <a:ext uri="{FF2B5EF4-FFF2-40B4-BE49-F238E27FC236}">
                <a16:creationId xmlns:a16="http://schemas.microsoft.com/office/drawing/2014/main" id="{41CC7134-27FE-4E90-845F-B888D3A23FB2}"/>
              </a:ext>
            </a:extLst>
          </p:cNvPr>
          <p:cNvSpPr/>
          <p:nvPr/>
        </p:nvSpPr>
        <p:spPr>
          <a:xfrm>
            <a:off x="1119436" y="5575261"/>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3. Nêu ý nghĩa của chủ ngữ.</a:t>
            </a:r>
          </a:p>
        </p:txBody>
      </p:sp>
      <p:sp>
        <p:nvSpPr>
          <p:cNvPr id="19" name="Speech Bubble: Oval 18">
            <a:extLst>
              <a:ext uri="{FF2B5EF4-FFF2-40B4-BE49-F238E27FC236}">
                <a16:creationId xmlns:a16="http://schemas.microsoft.com/office/drawing/2014/main" id="{0477010E-9A1E-4381-AA0D-FDC7D4FA0053}"/>
              </a:ext>
            </a:extLst>
          </p:cNvPr>
          <p:cNvSpPr/>
          <p:nvPr/>
        </p:nvSpPr>
        <p:spPr>
          <a:xfrm>
            <a:off x="7705610" y="7550214"/>
            <a:ext cx="6733907" cy="955635"/>
          </a:xfrm>
          <a:prstGeom prst="wedgeEllipseCallout">
            <a:avLst>
              <a:gd name="adj1" fmla="val -62792"/>
              <a:gd name="adj2" fmla="val -95555"/>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E6E6E6"/>
                </a:solidFill>
                <a:effectLst/>
                <a:latin typeface="Times New Roman" panose="02020603050405020304" pitchFamily="18" charset="0"/>
                <a:cs typeface="Times New Roman" panose="02020603050405020304" pitchFamily="18" charset="0"/>
              </a:rPr>
              <a:t>Chủ ngữ chỉ con vật</a:t>
            </a:r>
          </a:p>
        </p:txBody>
      </p:sp>
    </p:spTree>
    <p:extLst>
      <p:ext uri="{BB962C8B-B14F-4D97-AF65-F5344CB8AC3E}">
        <p14:creationId xmlns:p14="http://schemas.microsoft.com/office/powerpoint/2010/main" val="6602432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28000" decel="72000"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6" presetClass="entr" presetSubtype="37"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par>
                                <p:cTn id="19" presetID="16" presetClass="entr" presetSubtype="37"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out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16" presetClass="entr" presetSubtype="37"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out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childTnLst>
                          </p:cTn>
                        </p:par>
                        <p:par>
                          <p:cTn id="38" fill="hold">
                            <p:stCondLst>
                              <p:cond delay="500"/>
                            </p:stCondLst>
                            <p:childTnLst>
                              <p:par>
                                <p:cTn id="39" presetID="16" presetClass="entr" presetSubtype="37"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outVertical)">
                                      <p:cBhvr>
                                        <p:cTn id="41" dur="500"/>
                                        <p:tgtEl>
                                          <p:spTgt spid="16"/>
                                        </p:tgtEl>
                                      </p:cBhvr>
                                    </p:animEffect>
                                  </p:childTnLst>
                                </p:cTn>
                              </p:par>
                            </p:childTnLst>
                          </p:cTn>
                        </p:par>
                        <p:par>
                          <p:cTn id="42" fill="hold">
                            <p:stCondLst>
                              <p:cond delay="1000"/>
                            </p:stCondLst>
                            <p:childTnLst>
                              <p:par>
                                <p:cTn id="43" presetID="16" presetClass="entr" presetSubtype="37"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arn(outVertic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500" fill="hold"/>
                                        <p:tgtEl>
                                          <p:spTgt spid="21"/>
                                        </p:tgtEl>
                                        <p:attrNameLst>
                                          <p:attrName>ppt_x</p:attrName>
                                        </p:attrNameLst>
                                      </p:cBhvr>
                                      <p:tavLst>
                                        <p:tav tm="0">
                                          <p:val>
                                            <p:strVal val="#ppt_x"/>
                                          </p:val>
                                        </p:tav>
                                        <p:tav tm="100000">
                                          <p:val>
                                            <p:strVal val="#ppt_x"/>
                                          </p:val>
                                        </p:tav>
                                      </p:tavLst>
                                    </p:anim>
                                    <p:anim calcmode="lin" valueType="num">
                                      <p:cBhvr additive="base">
                                        <p:cTn id="51" dur="500" fill="hold"/>
                                        <p:tgtEl>
                                          <p:spTgt spid="21"/>
                                        </p:tgtEl>
                                        <p:attrNameLst>
                                          <p:attrName>ppt_y</p:attrName>
                                        </p:attrNameLst>
                                      </p:cBhvr>
                                      <p:tavLst>
                                        <p:tav tm="0">
                                          <p:val>
                                            <p:strVal val="1+#ppt_h/2"/>
                                          </p:val>
                                        </p:tav>
                                        <p:tav tm="100000">
                                          <p:val>
                                            <p:strVal val="#ppt_y"/>
                                          </p:val>
                                        </p:tav>
                                      </p:tavLst>
                                    </p:anim>
                                  </p:childTnLst>
                                </p:cTn>
                              </p:par>
                            </p:childTnLst>
                          </p:cTn>
                        </p:par>
                        <p:par>
                          <p:cTn id="52" fill="hold">
                            <p:stCondLst>
                              <p:cond delay="500"/>
                            </p:stCondLst>
                            <p:childTnLst>
                              <p:par>
                                <p:cTn id="53" presetID="16" presetClass="entr" presetSubtype="37" fill="hold"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arn(outVertical)">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additive="base">
                                        <p:cTn id="60" dur="500" fill="hold"/>
                                        <p:tgtEl>
                                          <p:spTgt spid="24"/>
                                        </p:tgtEl>
                                        <p:attrNameLst>
                                          <p:attrName>ppt_x</p:attrName>
                                        </p:attrNameLst>
                                      </p:cBhvr>
                                      <p:tavLst>
                                        <p:tav tm="0">
                                          <p:val>
                                            <p:strVal val="#ppt_x"/>
                                          </p:val>
                                        </p:tav>
                                        <p:tav tm="100000">
                                          <p:val>
                                            <p:strVal val="#ppt_x"/>
                                          </p:val>
                                        </p:tav>
                                      </p:tavLst>
                                    </p:anim>
                                    <p:anim calcmode="lin" valueType="num">
                                      <p:cBhvr additive="base">
                                        <p:cTn id="61" dur="500" fill="hold"/>
                                        <p:tgtEl>
                                          <p:spTgt spid="24"/>
                                        </p:tgtEl>
                                        <p:attrNameLst>
                                          <p:attrName>ppt_y</p:attrName>
                                        </p:attrNameLst>
                                      </p:cBhvr>
                                      <p:tavLst>
                                        <p:tav tm="0">
                                          <p:val>
                                            <p:strVal val="1+#ppt_h/2"/>
                                          </p:val>
                                        </p:tav>
                                        <p:tav tm="100000">
                                          <p:val>
                                            <p:strVal val="#ppt_y"/>
                                          </p:val>
                                        </p:tav>
                                      </p:tavLst>
                                    </p:anim>
                                  </p:childTnLst>
                                </p:cTn>
                              </p:par>
                            </p:childTnLst>
                          </p:cTn>
                        </p:par>
                        <p:par>
                          <p:cTn id="62" fill="hold">
                            <p:stCondLst>
                              <p:cond delay="500"/>
                            </p:stCondLst>
                            <p:childTnLst>
                              <p:par>
                                <p:cTn id="63" presetID="16" presetClass="entr" presetSubtype="37" fill="hold" nodeType="after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barn(outVertical)">
                                      <p:cBhvr>
                                        <p:cTn id="65" dur="500"/>
                                        <p:tgtEl>
                                          <p:spTgt spid="27"/>
                                        </p:tgtEl>
                                      </p:cBhvr>
                                    </p:animEffect>
                                  </p:childTnLst>
                                </p:cTn>
                              </p:par>
                            </p:childTnLst>
                          </p:cTn>
                        </p:par>
                        <p:par>
                          <p:cTn id="66" fill="hold">
                            <p:stCondLst>
                              <p:cond delay="1000"/>
                            </p:stCondLst>
                            <p:childTnLst>
                              <p:par>
                                <p:cTn id="67" presetID="16" presetClass="entr" presetSubtype="37" fill="hold" nodeType="after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barn(outVertical)">
                                      <p:cBhvr>
                                        <p:cTn id="69" dur="500"/>
                                        <p:tgtEl>
                                          <p:spTgt spid="25"/>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8" accel="28000" decel="72000" fill="hold" grpId="0" nodeType="clickEffect">
                                  <p:stCondLst>
                                    <p:cond delay="0"/>
                                  </p:stCondLst>
                                  <p:iterate type="wd">
                                    <p:tmPct val="10000"/>
                                  </p:iterate>
                                  <p:childTnLst>
                                    <p:set>
                                      <p:cBhvr>
                                        <p:cTn id="73" dur="1" fill="hold">
                                          <p:stCondLst>
                                            <p:cond delay="0"/>
                                          </p:stCondLst>
                                        </p:cTn>
                                        <p:tgtEl>
                                          <p:spTgt spid="29"/>
                                        </p:tgtEl>
                                        <p:attrNameLst>
                                          <p:attrName>style.visibility</p:attrName>
                                        </p:attrNameLst>
                                      </p:cBhvr>
                                      <p:to>
                                        <p:strVal val="visible"/>
                                      </p:to>
                                    </p:set>
                                    <p:anim calcmode="lin" valueType="num">
                                      <p:cBhvr additive="base">
                                        <p:cTn id="74" dur="500" fill="hold"/>
                                        <p:tgtEl>
                                          <p:spTgt spid="29"/>
                                        </p:tgtEl>
                                        <p:attrNameLst>
                                          <p:attrName>ppt_x</p:attrName>
                                        </p:attrNameLst>
                                      </p:cBhvr>
                                      <p:tavLst>
                                        <p:tav tm="0">
                                          <p:val>
                                            <p:strVal val="0-#ppt_w/2"/>
                                          </p:val>
                                        </p:tav>
                                        <p:tav tm="100000">
                                          <p:val>
                                            <p:strVal val="#ppt_x"/>
                                          </p:val>
                                        </p:tav>
                                      </p:tavLst>
                                    </p:anim>
                                    <p:anim calcmode="lin" valueType="num">
                                      <p:cBhvr additive="base">
                                        <p:cTn id="75"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8" accel="28000" decel="72000" fill="hold" grpId="0" nodeType="clickEffect">
                                  <p:stCondLst>
                                    <p:cond delay="0"/>
                                  </p:stCondLst>
                                  <p:iterate type="wd">
                                    <p:tmPct val="10000"/>
                                  </p:iterate>
                                  <p:childTnLst>
                                    <p:set>
                                      <p:cBhvr>
                                        <p:cTn id="79" dur="1" fill="hold">
                                          <p:stCondLst>
                                            <p:cond delay="0"/>
                                          </p:stCondLst>
                                        </p:cTn>
                                        <p:tgtEl>
                                          <p:spTgt spid="18"/>
                                        </p:tgtEl>
                                        <p:attrNameLst>
                                          <p:attrName>style.visibility</p:attrName>
                                        </p:attrNameLst>
                                      </p:cBhvr>
                                      <p:to>
                                        <p:strVal val="visible"/>
                                      </p:to>
                                    </p:set>
                                    <p:anim calcmode="lin" valueType="num">
                                      <p:cBhvr additive="base">
                                        <p:cTn id="80" dur="500" fill="hold"/>
                                        <p:tgtEl>
                                          <p:spTgt spid="18"/>
                                        </p:tgtEl>
                                        <p:attrNameLst>
                                          <p:attrName>ppt_x</p:attrName>
                                        </p:attrNameLst>
                                      </p:cBhvr>
                                      <p:tavLst>
                                        <p:tav tm="0">
                                          <p:val>
                                            <p:strVal val="0-#ppt_w/2"/>
                                          </p:val>
                                        </p:tav>
                                        <p:tav tm="100000">
                                          <p:val>
                                            <p:strVal val="#ppt_x"/>
                                          </p:val>
                                        </p:tav>
                                      </p:tavLst>
                                    </p:anim>
                                    <p:anim calcmode="lin" valueType="num">
                                      <p:cBhvr additive="base">
                                        <p:cTn id="81"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4" grpId="0" animBg="1"/>
      <p:bldP spid="15" grpId="0" animBg="1"/>
      <p:bldP spid="21" grpId="0" animBg="1"/>
      <p:bldP spid="24" grpId="0" animBg="1"/>
      <p:bldP spid="29"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997192-222B-44A8-AB9F-A74CC44C6441}"/>
              </a:ext>
            </a:extLst>
          </p:cNvPr>
          <p:cNvSpPr/>
          <p:nvPr/>
        </p:nvSpPr>
        <p:spPr>
          <a:xfrm>
            <a:off x="438912" y="343883"/>
            <a:ext cx="11301983" cy="3785652"/>
          </a:xfrm>
          <a:prstGeom prst="rect">
            <a:avLst/>
          </a:prstGeom>
          <a:solidFill>
            <a:schemeClr val="bg1"/>
          </a:solidFill>
        </p:spPr>
        <p:txBody>
          <a:bodyPr wrap="square">
            <a:spAutoFit/>
          </a:bodyPr>
          <a:lstStyle/>
          <a:p>
            <a:r>
              <a:rPr lang="vi-VN" sz="3200">
                <a:solidFill>
                  <a:schemeClr val="bg1"/>
                </a:solidFill>
                <a:latin typeface="Times New Roman" panose="02020603050405020304" pitchFamily="18" charset="0"/>
                <a:cs typeface="Times New Roman" panose="02020603050405020304" pitchFamily="18" charset="0"/>
              </a:rPr>
              <a:t>Đọc đoạn văn </a:t>
            </a:r>
            <a:r>
              <a:rPr lang="en-US" sz="3200">
                <a:solidFill>
                  <a:schemeClr val="bg1"/>
                </a:solidFill>
                <a:latin typeface="Times New Roman" panose="02020603050405020304" pitchFamily="18" charset="0"/>
                <a:cs typeface="Times New Roman" panose="02020603050405020304" pitchFamily="18" charset="0"/>
              </a:rPr>
              <a:t>sau và t</a:t>
            </a:r>
            <a:r>
              <a:rPr lang="vi-VN" sz="3200">
                <a:solidFill>
                  <a:schemeClr val="bg1"/>
                </a:solidFill>
                <a:latin typeface="Times New Roman" panose="02020603050405020304" pitchFamily="18" charset="0"/>
                <a:cs typeface="Times New Roman" panose="02020603050405020304" pitchFamily="18" charset="0"/>
              </a:rPr>
              <a:t>rả lời các câu hỏi</a:t>
            </a:r>
            <a:r>
              <a:rPr lang="en-US" sz="3200">
                <a:solidFill>
                  <a:schemeClr val="bg1"/>
                </a:solidFill>
                <a:latin typeface="Times New Roman" panose="02020603050405020304" pitchFamily="18" charset="0"/>
                <a:cs typeface="Times New Roman" panose="02020603050405020304" pitchFamily="18" charset="0"/>
              </a:rPr>
              <a:t>:</a:t>
            </a:r>
            <a:endParaRPr lang="vi-VN" sz="3200">
              <a:solidFill>
                <a:schemeClr val="bg1"/>
              </a:solidFill>
              <a:latin typeface="Times New Roman" panose="02020603050405020304" pitchFamily="18" charset="0"/>
              <a:cs typeface="Times New Roman" panose="02020603050405020304" pitchFamily="18" charset="0"/>
            </a:endParaRPr>
          </a:p>
          <a:p>
            <a:r>
              <a:rPr lang="vi-VN" sz="4000" b="1">
                <a:solidFill>
                  <a:srgbClr val="328E6D"/>
                </a:solidFill>
                <a:latin typeface="Times New Roman" panose="02020603050405020304" pitchFamily="18" charset="0"/>
                <a:cs typeface="Times New Roman" panose="02020603050405020304" pitchFamily="18" charset="0"/>
              </a:rPr>
              <a:t>Một đàn ngỗng</a:t>
            </a:r>
            <a:r>
              <a:rPr lang="vi-VN" sz="4000">
                <a:solidFill>
                  <a:srgbClr val="328E6D"/>
                </a:solidFill>
                <a:latin typeface="Times New Roman" panose="02020603050405020304" pitchFamily="18" charset="0"/>
                <a:cs typeface="Times New Roman" panose="02020603050405020304" pitchFamily="18" charset="0"/>
              </a:rPr>
              <a:t> </a:t>
            </a:r>
            <a:r>
              <a:rPr lang="vi-VN" sz="4000">
                <a:solidFill>
                  <a:srgbClr val="423D6F"/>
                </a:solidFill>
                <a:latin typeface="Times New Roman" panose="02020603050405020304" pitchFamily="18" charset="0"/>
                <a:cs typeface="Times New Roman" panose="02020603050405020304" pitchFamily="18" charset="0"/>
              </a:rPr>
              <a:t>vươn dài cổ, chúi mỏ về phía trước, định đớp bọn trẻ.</a:t>
            </a:r>
            <a:r>
              <a:rPr lang="vi-VN" sz="4000">
                <a:latin typeface="Times New Roman" panose="02020603050405020304" pitchFamily="18" charset="0"/>
                <a:cs typeface="Times New Roman" panose="02020603050405020304" pitchFamily="18" charset="0"/>
              </a:rPr>
              <a:t> </a:t>
            </a:r>
            <a:r>
              <a:rPr lang="en-US" sz="3200">
                <a:solidFill>
                  <a:schemeClr val="bg1"/>
                </a:solidFill>
                <a:latin typeface="Times New Roman" panose="02020603050405020304" pitchFamily="18" charset="0"/>
                <a:cs typeface="Times New Roman" panose="02020603050405020304" pitchFamily="18" charset="0"/>
              </a:rPr>
              <a:t>Hùng đút</a:t>
            </a:r>
            <a:r>
              <a:rPr lang="vi-VN" sz="3200">
                <a:solidFill>
                  <a:schemeClr val="bg1"/>
                </a:solidFill>
                <a:latin typeface="Times New Roman" panose="02020603050405020304" pitchFamily="18" charset="0"/>
                <a:cs typeface="Times New Roman" panose="02020603050405020304" pitchFamily="18" charset="0"/>
              </a:rPr>
              <a:t> vội khẩu súng gỗ vào túi quần, chạy biến. Thắng mếu máo nấp vào sau lưng Tiến. Tiến không có súng, cũng chẳng có kiếm. Em liền nhặt một cành xoan, xua đàn ngỗng ra xa. Đàn ngỗng kêu quàng quạc, vươn cổ chạy</a:t>
            </a:r>
            <a:r>
              <a:rPr lang="en-US" sz="3200">
                <a:solidFill>
                  <a:schemeClr val="bg1"/>
                </a:solidFill>
                <a:latin typeface="Times New Roman" panose="02020603050405020304" pitchFamily="18" charset="0"/>
                <a:cs typeface="Times New Roman" panose="02020603050405020304" pitchFamily="18" charset="0"/>
              </a:rPr>
              <a:t> </a:t>
            </a:r>
            <a:r>
              <a:rPr lang="vi-VN" sz="3200">
                <a:solidFill>
                  <a:schemeClr val="bg1"/>
                </a:solidFill>
                <a:latin typeface="Times New Roman" panose="02020603050405020304" pitchFamily="18" charset="0"/>
                <a:cs typeface="Times New Roman" panose="02020603050405020304" pitchFamily="18" charset="0"/>
              </a:rPr>
              <a:t> miết.</a:t>
            </a:r>
          </a:p>
          <a:p>
            <a:pPr algn="r"/>
            <a:r>
              <a:rPr lang="vi-VN" sz="3200" i="1">
                <a:solidFill>
                  <a:schemeClr val="bg1"/>
                </a:solidFill>
                <a:latin typeface="Times New Roman" panose="02020603050405020304" pitchFamily="18" charset="0"/>
                <a:cs typeface="Times New Roman" panose="02020603050405020304" pitchFamily="18" charset="0"/>
              </a:rPr>
              <a:t>Theo</a:t>
            </a:r>
            <a:r>
              <a:rPr lang="vi-VN" sz="3200" b="1">
                <a:solidFill>
                  <a:schemeClr val="bg1"/>
                </a:solidFill>
                <a:latin typeface="Times New Roman" panose="02020603050405020304" pitchFamily="18" charset="0"/>
                <a:cs typeface="Times New Roman" panose="02020603050405020304" pitchFamily="18" charset="0"/>
              </a:rPr>
              <a:t> TIẾNG VIỆT 2, 1988</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7335693-B9EC-4D9C-B1C8-A936B28454C8}"/>
              </a:ext>
            </a:extLst>
          </p:cNvPr>
          <p:cNvSpPr/>
          <p:nvPr/>
        </p:nvSpPr>
        <p:spPr>
          <a:xfrm>
            <a:off x="1053541" y="-827735"/>
            <a:ext cx="9953128" cy="123111"/>
          </a:xfrm>
          <a:prstGeom prst="rect">
            <a:avLst/>
          </a:prstGeom>
        </p:spPr>
        <p:txBody>
          <a:bodyPr wrap="square">
            <a:spAutoFit/>
          </a:bodyPr>
          <a:lstStyle/>
          <a:p>
            <a:r>
              <a:rPr lang="en-US" sz="200" b="1">
                <a:solidFill>
                  <a:srgbClr val="FC2462"/>
                </a:solidFill>
                <a:latin typeface="Times New Roman" panose="02020603050405020304" pitchFamily="18" charset="0"/>
                <a:cs typeface="Times New Roman" panose="02020603050405020304" pitchFamily="18" charset="0"/>
              </a:rPr>
              <a:t>1. Tìm các câu kể Ai làm gì? trong đoạn văn trên. </a:t>
            </a:r>
          </a:p>
        </p:txBody>
      </p:sp>
      <p:cxnSp>
        <p:nvCxnSpPr>
          <p:cNvPr id="6" name="Straight Connector 5">
            <a:extLst>
              <a:ext uri="{FF2B5EF4-FFF2-40B4-BE49-F238E27FC236}">
                <a16:creationId xmlns:a16="http://schemas.microsoft.com/office/drawing/2014/main" id="{96929D9E-4C0E-42CE-9684-E2161743FC1E}"/>
              </a:ext>
            </a:extLst>
          </p:cNvPr>
          <p:cNvCxnSpPr>
            <a:cxnSpLocks/>
          </p:cNvCxnSpPr>
          <p:nvPr/>
        </p:nvCxnSpPr>
        <p:spPr>
          <a:xfrm>
            <a:off x="1577524" y="-209062"/>
            <a:ext cx="647724"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46B186-9DC7-499E-848B-E96CDB0BBC8A}"/>
              </a:ext>
            </a:extLst>
          </p:cNvPr>
          <p:cNvCxnSpPr>
            <a:cxnSpLocks/>
          </p:cNvCxnSpPr>
          <p:nvPr/>
        </p:nvCxnSpPr>
        <p:spPr>
          <a:xfrm>
            <a:off x="1577524" y="-228600"/>
            <a:ext cx="1132113"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8EFE0C58-B2C1-4A27-9F97-B95C324319CB}"/>
              </a:ext>
            </a:extLst>
          </p:cNvPr>
          <p:cNvSpPr/>
          <p:nvPr/>
        </p:nvSpPr>
        <p:spPr>
          <a:xfrm>
            <a:off x="-472176" y="793543"/>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1</a:t>
            </a:r>
          </a:p>
        </p:txBody>
      </p:sp>
      <p:cxnSp>
        <p:nvCxnSpPr>
          <p:cNvPr id="12" name="Straight Connector 11">
            <a:extLst>
              <a:ext uri="{FF2B5EF4-FFF2-40B4-BE49-F238E27FC236}">
                <a16:creationId xmlns:a16="http://schemas.microsoft.com/office/drawing/2014/main" id="{B6D9502D-071E-4B02-8E25-3F1A459A2B72}"/>
              </a:ext>
            </a:extLst>
          </p:cNvPr>
          <p:cNvCxnSpPr>
            <a:cxnSpLocks/>
          </p:cNvCxnSpPr>
          <p:nvPr/>
        </p:nvCxnSpPr>
        <p:spPr>
          <a:xfrm>
            <a:off x="1683657" y="-158262"/>
            <a:ext cx="825979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9BA52369-80DC-4182-BDCE-C3EB60C51C15}"/>
              </a:ext>
            </a:extLst>
          </p:cNvPr>
          <p:cNvSpPr/>
          <p:nvPr/>
        </p:nvSpPr>
        <p:spPr>
          <a:xfrm>
            <a:off x="-472176" y="125860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2</a:t>
            </a:r>
          </a:p>
        </p:txBody>
      </p:sp>
      <p:sp>
        <p:nvSpPr>
          <p:cNvPr id="15" name="Oval 14">
            <a:extLst>
              <a:ext uri="{FF2B5EF4-FFF2-40B4-BE49-F238E27FC236}">
                <a16:creationId xmlns:a16="http://schemas.microsoft.com/office/drawing/2014/main" id="{61D86A0B-939B-4AB7-AB68-A7D1F6BC2584}"/>
              </a:ext>
            </a:extLst>
          </p:cNvPr>
          <p:cNvSpPr/>
          <p:nvPr/>
        </p:nvSpPr>
        <p:spPr>
          <a:xfrm>
            <a:off x="-472176" y="2240767"/>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3</a:t>
            </a:r>
          </a:p>
        </p:txBody>
      </p:sp>
      <p:cxnSp>
        <p:nvCxnSpPr>
          <p:cNvPr id="16" name="Straight Connector 15">
            <a:extLst>
              <a:ext uri="{FF2B5EF4-FFF2-40B4-BE49-F238E27FC236}">
                <a16:creationId xmlns:a16="http://schemas.microsoft.com/office/drawing/2014/main" id="{A5E78660-D0F3-4A0E-B006-B1744174C55E}"/>
              </a:ext>
            </a:extLst>
          </p:cNvPr>
          <p:cNvCxnSpPr>
            <a:cxnSpLocks/>
          </p:cNvCxnSpPr>
          <p:nvPr/>
        </p:nvCxnSpPr>
        <p:spPr>
          <a:xfrm>
            <a:off x="3473995" y="-156308"/>
            <a:ext cx="100584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2609278-7B80-4709-AA75-10172A700562}"/>
              </a:ext>
            </a:extLst>
          </p:cNvPr>
          <p:cNvCxnSpPr>
            <a:cxnSpLocks/>
          </p:cNvCxnSpPr>
          <p:nvPr/>
        </p:nvCxnSpPr>
        <p:spPr>
          <a:xfrm>
            <a:off x="1119436" y="-158262"/>
            <a:ext cx="5138056"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31DFDCB-E0BD-414C-812B-5D594516FE20}"/>
              </a:ext>
            </a:extLst>
          </p:cNvPr>
          <p:cNvSpPr/>
          <p:nvPr/>
        </p:nvSpPr>
        <p:spPr>
          <a:xfrm>
            <a:off x="-472176" y="173383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4</a:t>
            </a:r>
          </a:p>
        </p:txBody>
      </p:sp>
      <p:cxnSp>
        <p:nvCxnSpPr>
          <p:cNvPr id="22" name="Straight Connector 21">
            <a:extLst>
              <a:ext uri="{FF2B5EF4-FFF2-40B4-BE49-F238E27FC236}">
                <a16:creationId xmlns:a16="http://schemas.microsoft.com/office/drawing/2014/main" id="{849101D7-A70C-4C6B-93FA-3A27F72E534D}"/>
              </a:ext>
            </a:extLst>
          </p:cNvPr>
          <p:cNvCxnSpPr>
            <a:cxnSpLocks/>
          </p:cNvCxnSpPr>
          <p:nvPr/>
        </p:nvCxnSpPr>
        <p:spPr>
          <a:xfrm>
            <a:off x="761349" y="-100205"/>
            <a:ext cx="8108018"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069EEC5D-00C7-41C7-8122-1786751646E2}"/>
              </a:ext>
            </a:extLst>
          </p:cNvPr>
          <p:cNvSpPr/>
          <p:nvPr/>
        </p:nvSpPr>
        <p:spPr>
          <a:xfrm>
            <a:off x="-472176" y="2747699"/>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5</a:t>
            </a:r>
          </a:p>
        </p:txBody>
      </p:sp>
      <p:cxnSp>
        <p:nvCxnSpPr>
          <p:cNvPr id="25" name="Straight Connector 24">
            <a:extLst>
              <a:ext uri="{FF2B5EF4-FFF2-40B4-BE49-F238E27FC236}">
                <a16:creationId xmlns:a16="http://schemas.microsoft.com/office/drawing/2014/main" id="{8596D50E-D5F8-4F96-829A-8AEB5E795847}"/>
              </a:ext>
            </a:extLst>
          </p:cNvPr>
          <p:cNvCxnSpPr>
            <a:cxnSpLocks/>
          </p:cNvCxnSpPr>
          <p:nvPr/>
        </p:nvCxnSpPr>
        <p:spPr>
          <a:xfrm>
            <a:off x="957178" y="-158262"/>
            <a:ext cx="685074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178975A-C2A1-455F-BD53-AE09B81578F4}"/>
              </a:ext>
            </a:extLst>
          </p:cNvPr>
          <p:cNvCxnSpPr>
            <a:cxnSpLocks/>
          </p:cNvCxnSpPr>
          <p:nvPr/>
        </p:nvCxnSpPr>
        <p:spPr>
          <a:xfrm>
            <a:off x="8077827" y="-158262"/>
            <a:ext cx="63599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1C3C41C3-8706-496F-98D1-3BD29708DAA2}"/>
              </a:ext>
            </a:extLst>
          </p:cNvPr>
          <p:cNvSpPr/>
          <p:nvPr/>
        </p:nvSpPr>
        <p:spPr>
          <a:xfrm>
            <a:off x="1119436" y="4798154"/>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2. Xác định chủ ngữ trong mỗi câu vừa tìm được.</a:t>
            </a:r>
          </a:p>
        </p:txBody>
      </p:sp>
      <p:sp>
        <p:nvSpPr>
          <p:cNvPr id="34" name="Rectangle 33">
            <a:extLst>
              <a:ext uri="{FF2B5EF4-FFF2-40B4-BE49-F238E27FC236}">
                <a16:creationId xmlns:a16="http://schemas.microsoft.com/office/drawing/2014/main" id="{5BFD73F1-5A76-4F59-9488-5378801192D6}"/>
              </a:ext>
            </a:extLst>
          </p:cNvPr>
          <p:cNvSpPr/>
          <p:nvPr/>
        </p:nvSpPr>
        <p:spPr>
          <a:xfrm>
            <a:off x="1119436" y="5575261"/>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3. Nêu ý nghĩa của chủ ngữ.</a:t>
            </a:r>
          </a:p>
        </p:txBody>
      </p:sp>
      <p:pic>
        <p:nvPicPr>
          <p:cNvPr id="37" name="Picture 36">
            <a:extLst>
              <a:ext uri="{FF2B5EF4-FFF2-40B4-BE49-F238E27FC236}">
                <a16:creationId xmlns:a16="http://schemas.microsoft.com/office/drawing/2014/main" id="{97820522-A3E1-49F1-8E09-9C721C2668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1493145" y="-543805"/>
            <a:ext cx="9193516" cy="5662504"/>
          </a:xfrm>
          <a:prstGeom prst="rect">
            <a:avLst/>
          </a:prstGeom>
        </p:spPr>
      </p:pic>
      <p:sp>
        <p:nvSpPr>
          <p:cNvPr id="38" name="Rectangle 37">
            <a:extLst>
              <a:ext uri="{FF2B5EF4-FFF2-40B4-BE49-F238E27FC236}">
                <a16:creationId xmlns:a16="http://schemas.microsoft.com/office/drawing/2014/main" id="{38F08D94-AE0C-4D97-8B28-50B92388AC54}"/>
              </a:ext>
            </a:extLst>
          </p:cNvPr>
          <p:cNvSpPr/>
          <p:nvPr/>
        </p:nvSpPr>
        <p:spPr>
          <a:xfrm>
            <a:off x="3510825" y="2404029"/>
            <a:ext cx="5038559" cy="1600438"/>
          </a:xfrm>
          <a:prstGeom prst="rect">
            <a:avLst/>
          </a:prstGeom>
        </p:spPr>
        <p:txBody>
          <a:bodyPr wrap="none">
            <a:spAutoFit/>
          </a:bodyPr>
          <a:lstStyle/>
          <a:p>
            <a:pPr algn="ctr"/>
            <a:r>
              <a:rPr lang="en-US" sz="4400" b="1">
                <a:solidFill>
                  <a:srgbClr val="FF5B5B"/>
                </a:solidFill>
                <a:latin typeface="Times New Roman" panose="02020603050405020304" pitchFamily="18" charset="0"/>
                <a:cs typeface="Times New Roman" panose="02020603050405020304" pitchFamily="18" charset="0"/>
              </a:rPr>
              <a:t>Chủ ngữ chỉ con vật</a:t>
            </a:r>
          </a:p>
          <a:p>
            <a:pPr algn="ctr"/>
            <a:r>
              <a:rPr lang="en-US" sz="4400" b="1">
                <a:solidFill>
                  <a:srgbClr val="514B87"/>
                </a:solidFill>
                <a:latin typeface="Times New Roman" panose="02020603050405020304" pitchFamily="18" charset="0"/>
                <a:cs typeface="Times New Roman" panose="02020603050405020304" pitchFamily="18" charset="0"/>
              </a:rPr>
              <a:t>Là </a:t>
            </a:r>
            <a:r>
              <a:rPr lang="en-US" sz="5400" b="1">
                <a:solidFill>
                  <a:srgbClr val="514B87"/>
                </a:solidFill>
                <a:latin typeface="Times New Roman" panose="02020603050405020304" pitchFamily="18" charset="0"/>
                <a:cs typeface="Times New Roman" panose="02020603050405020304" pitchFamily="18" charset="0"/>
              </a:rPr>
              <a:t>cụm danh từ</a:t>
            </a:r>
            <a:endParaRPr lang="en-US" sz="4400" b="1">
              <a:solidFill>
                <a:srgbClr val="514B8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689613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outVertical)">
                                      <p:cBhvr>
                                        <p:cTn id="7" dur="500"/>
                                        <p:tgtEl>
                                          <p:spTgt spid="37"/>
                                        </p:tgtEl>
                                      </p:cBhvr>
                                    </p:animEffect>
                                  </p:childTnLst>
                                </p:cTn>
                              </p:par>
                              <p:par>
                                <p:cTn id="8" presetID="16" presetClass="entr" presetSubtype="42" fill="hold" nodeType="withEffect">
                                  <p:stCondLst>
                                    <p:cond delay="0"/>
                                  </p:stCondLst>
                                  <p:childTnLst>
                                    <p:set>
                                      <p:cBhvr>
                                        <p:cTn id="9" dur="1" fill="hold">
                                          <p:stCondLst>
                                            <p:cond delay="0"/>
                                          </p:stCondLst>
                                        </p:cTn>
                                        <p:tgtEl>
                                          <p:spTgt spid="38">
                                            <p:txEl>
                                              <p:pRg st="0" end="0"/>
                                            </p:txEl>
                                          </p:spTgt>
                                        </p:tgtEl>
                                        <p:attrNameLst>
                                          <p:attrName>style.visibility</p:attrName>
                                        </p:attrNameLst>
                                      </p:cBhvr>
                                      <p:to>
                                        <p:strVal val="visible"/>
                                      </p:to>
                                    </p:set>
                                    <p:animEffect transition="in" filter="barn(outHorizontal)">
                                      <p:cBhvr>
                                        <p:cTn id="10" dur="500"/>
                                        <p:tgtEl>
                                          <p:spTgt spid="3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nodeType="clickEffect">
                                  <p:stCondLst>
                                    <p:cond delay="0"/>
                                  </p:stCondLst>
                                  <p:childTnLst>
                                    <p:set>
                                      <p:cBhvr>
                                        <p:cTn id="14" dur="1" fill="hold">
                                          <p:stCondLst>
                                            <p:cond delay="0"/>
                                          </p:stCondLst>
                                        </p:cTn>
                                        <p:tgtEl>
                                          <p:spTgt spid="38">
                                            <p:txEl>
                                              <p:pRg st="1" end="1"/>
                                            </p:txEl>
                                          </p:spTgt>
                                        </p:tgtEl>
                                        <p:attrNameLst>
                                          <p:attrName>style.visibility</p:attrName>
                                        </p:attrNameLst>
                                      </p:cBhvr>
                                      <p:to>
                                        <p:strVal val="visible"/>
                                      </p:to>
                                    </p:set>
                                    <p:animEffect transition="in" filter="barn(inHorizontal)">
                                      <p:cBhvr>
                                        <p:cTn id="15"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气泡水彩"/>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1050</TotalTime>
  <Words>1630</Words>
  <Application>Microsoft Office PowerPoint</Application>
  <PresentationFormat>Widescreen</PresentationFormat>
  <Paragraphs>177</Paragraphs>
  <Slides>26</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微软雅黑</vt:lpstr>
      <vt:lpstr>Calibri</vt:lpstr>
      <vt:lpstr>等线</vt:lpstr>
      <vt:lpstr>#9Slide03 Arima Madurai ExtraBo</vt:lpstr>
      <vt:lpstr>UTM Avenida</vt:lpstr>
      <vt:lpstr>Arial</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Manager>
  <Company>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K</dc:subject>
  <dc:creator>KTUTS</dc:creator>
  <cp:keywords>Thy Tho</cp:keywords>
  <dc:description>U</dc:description>
  <cp:lastModifiedBy>Admin</cp:lastModifiedBy>
  <cp:revision>84</cp:revision>
  <dcterms:created xsi:type="dcterms:W3CDTF">2018-09-07T09:35:39Z</dcterms:created>
  <dcterms:modified xsi:type="dcterms:W3CDTF">2022-01-07T17:50:12Z</dcterms:modified>
  <cp:category>T</cp:category>
  <cp:version>N03</cp:version>
</cp:coreProperties>
</file>