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75" r:id="rId2"/>
    <p:sldId id="272" r:id="rId3"/>
    <p:sldId id="280" r:id="rId4"/>
    <p:sldId id="283" r:id="rId5"/>
    <p:sldId id="259" r:id="rId6"/>
    <p:sldId id="276" r:id="rId7"/>
    <p:sldId id="277" r:id="rId8"/>
    <p:sldId id="263" r:id="rId9"/>
    <p:sldId id="260" r:id="rId10"/>
    <p:sldId id="279" r:id="rId11"/>
    <p:sldId id="288" r:id="rId12"/>
    <p:sldId id="262" r:id="rId13"/>
    <p:sldId id="265" r:id="rId14"/>
    <p:sldId id="286" r:id="rId15"/>
    <p:sldId id="287" r:id="rId16"/>
    <p:sldId id="284" r:id="rId17"/>
    <p:sldId id="264" r:id="rId18"/>
    <p:sldId id="291" r:id="rId19"/>
    <p:sldId id="290" r:id="rId20"/>
    <p:sldId id="293" r:id="rId21"/>
    <p:sldId id="285" r:id="rId22"/>
    <p:sldId id="261" r:id="rId23"/>
    <p:sldId id="295" r:id="rId24"/>
    <p:sldId id="309" r:id="rId25"/>
    <p:sldId id="308" r:id="rId26"/>
    <p:sldId id="297" r:id="rId27"/>
    <p:sldId id="299" r:id="rId28"/>
    <p:sldId id="301" r:id="rId29"/>
    <p:sldId id="303" r:id="rId30"/>
    <p:sldId id="306" r:id="rId31"/>
    <p:sldId id="307" r:id="rId32"/>
    <p:sldId id="267" r:id="rId33"/>
    <p:sldId id="266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等线" panose="020B0604020202020204" charset="-122"/>
      <p:regular r:id="rId41"/>
      <p:bold r:id="rId42"/>
    </p:embeddedFont>
  </p:embeddedFontLst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8F"/>
    <a:srgbClr val="42A4E6"/>
    <a:srgbClr val="1B83C3"/>
    <a:srgbClr val="146190"/>
    <a:srgbClr val="0B3651"/>
    <a:srgbClr val="444242"/>
    <a:srgbClr val="EF874B"/>
    <a:srgbClr val="3AA933"/>
    <a:srgbClr val="3BA934"/>
    <a:srgbClr val="A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12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9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89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1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1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3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62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06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85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3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323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3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1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78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21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94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03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9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29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34.jpg"/><Relationship Id="rId4" Type="http://schemas.openxmlformats.org/officeDocument/2006/relationships/image" Target="../media/image3.emf"/><Relationship Id="rId9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34.jpg"/><Relationship Id="rId4" Type="http://schemas.openxmlformats.org/officeDocument/2006/relationships/image" Target="../media/image3.emf"/><Relationship Id="rId9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34.jpg"/><Relationship Id="rId4" Type="http://schemas.openxmlformats.org/officeDocument/2006/relationships/image" Target="../media/image3.emf"/><Relationship Id="rId9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50" y="984761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752BDAA-B3EC-45DC-AE18-1EA2F4D4D7D2}"/>
              </a:ext>
            </a:extLst>
          </p:cNvPr>
          <p:cNvSpPr txBox="1"/>
          <p:nvPr/>
        </p:nvSpPr>
        <p:spPr>
          <a:xfrm>
            <a:off x="5150805" y="2854313"/>
            <a:ext cx="5556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KHỞI</a:t>
            </a:r>
            <a:r>
              <a:rPr kumimoji="0" lang="en-US" altLang="zh-CN" sz="6600" b="1" i="0" u="none" strike="noStrike" kern="1200" cap="none" spc="0" normalizeH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xmlns="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(thế kỉ 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(thế kỉ 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(thế kỉ III)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6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zh-CN" altLang="en-US" sz="36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122534" y="5877458"/>
            <a:ext cx="1155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</a:t>
            </a:r>
            <a:r>
              <a:rPr lang="en-US" altLang="zh-CN" sz="32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00 là thế kỉ hai mươi mốt (thế kỉ XXI)</a:t>
            </a:r>
            <a:endParaRPr lang="zh-CN" altLang="en-US" sz="32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2DEC03-5ABE-40B0-81ED-1087A45E2EA9}"/>
              </a:ext>
            </a:extLst>
          </p:cNvPr>
          <p:cNvSpPr txBox="1"/>
          <p:nvPr/>
        </p:nvSpPr>
        <p:spPr>
          <a:xfrm>
            <a:off x="4343757" y="1161325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hi số tự nhiên">
            <a:extLst>
              <a:ext uri="{FF2B5EF4-FFF2-40B4-BE49-F238E27FC236}">
                <a16:creationId xmlns:a16="http://schemas.microsoft.com/office/drawing/2014/main" xmlns="" id="{C974A7AD-B779-41F2-A57F-B10131CC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92" y="2005550"/>
            <a:ext cx="9787214" cy="30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xmlns="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xmlns="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xmlns="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xmlns="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xmlns="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xmlns="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xmlns="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xmlns="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xmlns="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xmlns="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xmlns="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xmlns="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8A67A953-7482-45F7-8EC9-5133283FFE0B}"/>
              </a:ext>
            </a:extLst>
          </p:cNvPr>
          <p:cNvSpPr txBox="1"/>
          <p:nvPr/>
        </p:nvSpPr>
        <p:spPr>
          <a:xfrm>
            <a:off x="1839909" y="1991561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ln w="22225">
                <a:noFill/>
              </a:ln>
              <a:solidFill>
                <a:srgbClr val="1C88D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F9255F32-92C2-43CA-86DE-C298DDB1DA0A}"/>
              </a:ext>
            </a:extLst>
          </p:cNvPr>
          <p:cNvSpPr txBox="1"/>
          <p:nvPr/>
        </p:nvSpPr>
        <p:spPr>
          <a:xfrm>
            <a:off x="2032474" y="1990786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C502B82F-6B51-437D-A88B-E28562F0B121}"/>
                </a:ext>
              </a:extLst>
            </p:cNvPr>
            <p:cNvSpPr txBox="1"/>
            <p:nvPr/>
          </p:nvSpPr>
          <p:spPr>
            <a:xfrm rot="186639">
              <a:off x="3645479" y="1488959"/>
              <a:ext cx="5304772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5039" y="1516843"/>
            <a:ext cx="49069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AC44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đề, suy nghĩ và làm bài thật tốt em nhé!</a:t>
            </a:r>
            <a:endParaRPr lang="en-US" sz="6000" b="1" cap="none" spc="0">
              <a:ln w="0"/>
              <a:solidFill>
                <a:srgbClr val="AC44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-60721" y="-49930"/>
            <a:ext cx="2205740" cy="2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507017" y="1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236941" y="712739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b="1" cap="none" spc="0" dirty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5352" y="1374968"/>
            <a:ext cx="3695242" cy="29474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	   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…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60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cap="none" spc="0" dirty="0">
              <a:ln w="0"/>
              <a:solidFill>
                <a:srgbClr val="0B36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6EE17E-EB86-4F98-82B6-F82FABDA10D9}"/>
              </a:ext>
            </a:extLst>
          </p:cNvPr>
          <p:cNvSpPr txBox="1"/>
          <p:nvPr/>
        </p:nvSpPr>
        <p:spPr>
          <a:xfrm>
            <a:off x="4528426" y="1399116"/>
            <a:ext cx="2646878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...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CD4040-01DA-4870-86B2-A32C56761126}"/>
                  </a:ext>
                </a:extLst>
              </p:cNvPr>
              <p:cNvSpPr txBox="1"/>
              <p:nvPr/>
            </p:nvSpPr>
            <p:spPr>
              <a:xfrm>
                <a:off x="6693637" y="1314025"/>
                <a:ext cx="4709944" cy="1949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1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D4040-01DA-4870-86B2-A32C5676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37" y="1314025"/>
                <a:ext cx="4709944" cy="1949188"/>
              </a:xfrm>
              <a:prstGeom prst="rect">
                <a:avLst/>
              </a:prstGeom>
              <a:blipFill>
                <a:blip r:embed="rId7"/>
                <a:stretch>
                  <a:fillRect r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1284DFB-BCC1-49CE-B6CA-0422F2C205AE}"/>
              </a:ext>
            </a:extLst>
          </p:cNvPr>
          <p:cNvSpPr/>
          <p:nvPr/>
        </p:nvSpPr>
        <p:spPr>
          <a:xfrm>
            <a:off x="298735" y="3392936"/>
            <a:ext cx="4118435" cy="29474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	 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100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cap="none" spc="0" dirty="0">
              <a:ln w="0"/>
              <a:solidFill>
                <a:srgbClr val="0B36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4233394-032F-4812-9EA1-A4A4D31DF028}"/>
              </a:ext>
            </a:extLst>
          </p:cNvPr>
          <p:cNvSpPr txBox="1"/>
          <p:nvPr/>
        </p:nvSpPr>
        <p:spPr>
          <a:xfrm>
            <a:off x="4575877" y="3457081"/>
            <a:ext cx="2836033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...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86EC7A7-1635-4E39-BBB8-E551EEDBF8E9}"/>
                  </a:ext>
                </a:extLst>
              </p:cNvPr>
              <p:cNvSpPr txBox="1"/>
              <p:nvPr/>
            </p:nvSpPr>
            <p:spPr>
              <a:xfrm>
                <a:off x="7635685" y="3168144"/>
                <a:ext cx="3204723" cy="2787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6EC7A7-1635-4E39-BBB8-E551EEDBF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85" y="3168144"/>
                <a:ext cx="3204723" cy="2787301"/>
              </a:xfrm>
              <a:prstGeom prst="rect">
                <a:avLst/>
              </a:prstGeom>
              <a:blipFill>
                <a:blip r:embed="rId8"/>
                <a:stretch>
                  <a:fillRect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(tr25)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507017" y="1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064476" y="818052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cap="none" spc="0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b="1" cap="none" spc="0" dirty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9165" y="1374968"/>
            <a:ext cx="3467616" cy="29474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	   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60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cap="none" spc="0" dirty="0">
              <a:ln w="0"/>
              <a:solidFill>
                <a:srgbClr val="0B36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6EE17E-EB86-4F98-82B6-F82FABDA10D9}"/>
              </a:ext>
            </a:extLst>
          </p:cNvPr>
          <p:cNvSpPr txBox="1"/>
          <p:nvPr/>
        </p:nvSpPr>
        <p:spPr>
          <a:xfrm>
            <a:off x="4528426" y="1399116"/>
            <a:ext cx="282641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CD4040-01DA-4870-86B2-A32C56761126}"/>
                  </a:ext>
                </a:extLst>
              </p:cNvPr>
              <p:cNvSpPr txBox="1"/>
              <p:nvPr/>
            </p:nvSpPr>
            <p:spPr>
              <a:xfrm>
                <a:off x="6693637" y="1314025"/>
                <a:ext cx="4709944" cy="1949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1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D4040-01DA-4870-86B2-A32C5676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37" y="1314025"/>
                <a:ext cx="4709944" cy="1949188"/>
              </a:xfrm>
              <a:prstGeom prst="rect">
                <a:avLst/>
              </a:prstGeom>
              <a:blipFill>
                <a:blip r:embed="rId7"/>
                <a:stretch>
                  <a:fillRect r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1284DFB-BCC1-49CE-B6CA-0422F2C205AE}"/>
              </a:ext>
            </a:extLst>
          </p:cNvPr>
          <p:cNvSpPr/>
          <p:nvPr/>
        </p:nvSpPr>
        <p:spPr>
          <a:xfrm>
            <a:off x="478271" y="3392936"/>
            <a:ext cx="3759362" cy="29474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	 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100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cap="none" spc="0" dirty="0">
              <a:ln w="0"/>
              <a:solidFill>
                <a:srgbClr val="0B36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4233394-032F-4812-9EA1-A4A4D31DF028}"/>
              </a:ext>
            </a:extLst>
          </p:cNvPr>
          <p:cNvSpPr txBox="1"/>
          <p:nvPr/>
        </p:nvSpPr>
        <p:spPr>
          <a:xfrm>
            <a:off x="4575877" y="3457081"/>
            <a:ext cx="3015569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86EC7A7-1635-4E39-BBB8-E551EEDBF8E9}"/>
                  </a:ext>
                </a:extLst>
              </p:cNvPr>
              <p:cNvSpPr txBox="1"/>
              <p:nvPr/>
            </p:nvSpPr>
            <p:spPr>
              <a:xfrm>
                <a:off x="7705415" y="3168144"/>
                <a:ext cx="3065263" cy="2787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6EC7A7-1635-4E39-BBB8-E551EEDBF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415" y="3168144"/>
                <a:ext cx="3065263" cy="2787301"/>
              </a:xfrm>
              <a:prstGeom prst="rect">
                <a:avLst/>
              </a:prstGeom>
              <a:blipFill>
                <a:blip r:embed="rId8"/>
                <a:stretch>
                  <a:fillRect r="-3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(tr25)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4E24D80-9A2F-4F44-AE81-CFAF85898F7F}"/>
              </a:ext>
            </a:extLst>
          </p:cNvPr>
          <p:cNvSpPr txBox="1"/>
          <p:nvPr/>
        </p:nvSpPr>
        <p:spPr>
          <a:xfrm rot="16200000">
            <a:off x="4969469" y="-304799"/>
            <a:ext cx="2123658" cy="74675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9" y="1290795"/>
            <a:ext cx="12002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sinh năm 1890. Bác Hồ sinh vào thế kỉ nào?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975" y="1965967"/>
            <a:ext cx="1175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Bác Hồ sinh năm 1890. Bác Hồ sinh vào thế kỉ XIX.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xmlns="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xmlns="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  <p:sp>
        <p:nvSpPr>
          <p:cNvPr id="18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493380" y="609656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 (tr25)</a:t>
            </a:r>
            <a:endParaRPr lang="zh-CN" altLang="en-US" sz="4400" b="1" dirty="0">
              <a:ln w="25400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2" grpId="0"/>
      <p:bldP spid="3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005" y="1350888"/>
            <a:ext cx="116899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ctr">
              <a:buAutoNum type="alphaLcParenR"/>
            </a:pP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1911. </a:t>
            </a:r>
          </a:p>
          <a:p>
            <a:pPr algn="ctr"/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n w="0"/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83781" y="2786316"/>
            <a:ext cx="2592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</a:t>
            </a:r>
            <a:r>
              <a:rPr lang="en-US" sz="4000" b="1" dirty="0" smtClean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xmlns="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xmlns="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  <p:sp>
        <p:nvSpPr>
          <p:cNvPr id="18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493380" y="609656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 (tr25)</a:t>
            </a:r>
            <a:endParaRPr lang="zh-CN" altLang="en-US" sz="4400" b="1" dirty="0">
              <a:ln w="25400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2" grpId="0"/>
      <p:bldP spid="32" grpId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47027" y="1340744"/>
            <a:ext cx="117650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1945. </a:t>
            </a:r>
          </a:p>
          <a:p>
            <a:pPr algn="ctr"/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7027" y="2474058"/>
            <a:ext cx="11479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1945. </a:t>
            </a:r>
          </a:p>
          <a:p>
            <a:pPr algn="ctr"/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xmlns="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xmlns="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  <p:sp>
        <p:nvSpPr>
          <p:cNvPr id="18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493380" y="609656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 (tr25)</a:t>
            </a:r>
            <a:endParaRPr lang="zh-CN" altLang="en-US" sz="4400" b="1" dirty="0">
              <a:ln w="25400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15 giờ em thường làm gì?</a:t>
            </a:r>
            <a:endParaRPr lang="en-US" sz="3600" b="1" cap="none" spc="0">
              <a:ln w="0"/>
              <a:solidFill>
                <a:srgbClr val="E81C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845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493380" y="609656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 (tr25)</a:t>
            </a:r>
            <a:endParaRPr lang="zh-CN" altLang="en-US" sz="4400" b="1" dirty="0">
              <a:ln w="25400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72930" y="1340744"/>
            <a:ext cx="113132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248</a:t>
            </a:r>
            <a:endParaRPr lang="en-US" sz="3200" b="1" dirty="0">
              <a:ln w="0"/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41597" y="2474058"/>
            <a:ext cx="5490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lang="en-US" sz="4000" b="1" dirty="0">
              <a:ln w="0"/>
              <a:solidFill>
                <a:srgbClr val="0B365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25">
            <a:extLst>
              <a:ext uri="{FF2B5EF4-FFF2-40B4-BE49-F238E27FC236}">
                <a16:creationId xmlns:a16="http://schemas.microsoft.com/office/drawing/2014/main" xmlns="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xmlns="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4E24D80-9A2F-4F44-AE81-CFAF85898F7F}"/>
              </a:ext>
            </a:extLst>
          </p:cNvPr>
          <p:cNvSpPr txBox="1"/>
          <p:nvPr/>
        </p:nvSpPr>
        <p:spPr>
          <a:xfrm rot="16200000">
            <a:off x="5486882" y="-1482866"/>
            <a:ext cx="1631216" cy="9691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4E24D80-9A2F-4F44-AE81-CFAF85898F7F}"/>
              </a:ext>
            </a:extLst>
          </p:cNvPr>
          <p:cNvSpPr txBox="1"/>
          <p:nvPr/>
        </p:nvSpPr>
        <p:spPr>
          <a:xfrm rot="16200000">
            <a:off x="3744749" y="-1231106"/>
            <a:ext cx="1015663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 w="22225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 smtClean="0">
                <a:ln w="22225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3 (tr25)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4956" y="2006075"/>
            <a:ext cx="9612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1010.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938.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4E24D80-9A2F-4F44-AE81-CFAF85898F7F}"/>
              </a:ext>
            </a:extLst>
          </p:cNvPr>
          <p:cNvSpPr txBox="1"/>
          <p:nvPr/>
        </p:nvSpPr>
        <p:spPr>
          <a:xfrm rot="16200000">
            <a:off x="4276400" y="-1252321"/>
            <a:ext cx="1015663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 defTabSz="914400">
              <a:defRPr/>
            </a:pPr>
            <a:r>
              <a:rPr lang="en-US" altLang="zh-CN" sz="5400" b="1" dirty="0" err="1" smtClean="0">
                <a:ln w="22225"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5400" b="1" dirty="0" smtClean="0">
                <a:ln w="22225"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3 (tr25)</a:t>
            </a:r>
            <a:endParaRPr lang="zh-CN" altLang="en-US" sz="5400" b="1" dirty="0">
              <a:ln w="22225">
                <a:noFill/>
              </a:ln>
              <a:solidFill>
                <a:prstClr val="white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4956" y="2006075"/>
            <a:ext cx="9612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1010.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1011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938.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1083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4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218815" y="72327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(tr26)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54" y="1731589"/>
            <a:ext cx="10655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31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28 (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247482" y="72327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(tr26)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816" y="1552128"/>
            <a:ext cx="10451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597" y="4404360"/>
            <a:ext cx="3926923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2849" y="4012710"/>
            <a:ext cx="7989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218815" y="72327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236941" y="712739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b="1" dirty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9998" y="1374968"/>
            <a:ext cx="3005951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8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CD4040-01DA-4870-86B2-A32C56761126}"/>
                  </a:ext>
                </a:extLst>
              </p:cNvPr>
              <p:cNvSpPr txBox="1"/>
              <p:nvPr/>
            </p:nvSpPr>
            <p:spPr>
              <a:xfrm>
                <a:off x="4380171" y="1315403"/>
                <a:ext cx="2699778" cy="3163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…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endParaRPr lang="en-US" sz="28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 = …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phút = … </a:t>
                </a:r>
                <a:r>
                  <a:rPr lang="en-US" sz="2800" b="1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CD4040-01DA-4870-86B2-A32C5676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171" y="1315403"/>
                <a:ext cx="2699778" cy="3163751"/>
              </a:xfrm>
              <a:prstGeom prst="rect">
                <a:avLst/>
              </a:prstGeom>
              <a:blipFill rotWithShape="0">
                <a:blip r:embed="rId7"/>
                <a:stretch>
                  <a:fillRect r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4233394-032F-4812-9EA1-A4A4D31DF028}"/>
              </a:ext>
            </a:extLst>
          </p:cNvPr>
          <p:cNvSpPr txBox="1"/>
          <p:nvPr/>
        </p:nvSpPr>
        <p:spPr>
          <a:xfrm>
            <a:off x="7889433" y="1813023"/>
            <a:ext cx="38234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iây</a:t>
            </a:r>
            <a:endParaRPr lang="en-US" sz="28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 (tr26)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218815" y="72327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236941" y="712739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b="1" dirty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0230" y="1374968"/>
            <a:ext cx="3185488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8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 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CD4040-01DA-4870-86B2-A32C56761126}"/>
                  </a:ext>
                </a:extLst>
              </p:cNvPr>
              <p:cNvSpPr txBox="1"/>
              <p:nvPr/>
            </p:nvSpPr>
            <p:spPr>
              <a:xfrm>
                <a:off x="4380171" y="1315403"/>
                <a:ext cx="2699778" cy="3163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…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endParaRPr lang="en-US" sz="28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 = …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phút = … </a:t>
                </a:r>
                <a:r>
                  <a:rPr lang="en-US" sz="2800" b="1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CD4040-01DA-4870-86B2-A32C5676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171" y="1315403"/>
                <a:ext cx="2699778" cy="3163751"/>
              </a:xfrm>
              <a:prstGeom prst="rect">
                <a:avLst/>
              </a:prstGeom>
              <a:blipFill rotWithShape="0">
                <a:blip r:embed="rId7"/>
                <a:stretch>
                  <a:fillRect r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4233394-032F-4812-9EA1-A4A4D31DF028}"/>
              </a:ext>
            </a:extLst>
          </p:cNvPr>
          <p:cNvSpPr txBox="1"/>
          <p:nvPr/>
        </p:nvSpPr>
        <p:spPr>
          <a:xfrm>
            <a:off x="7889433" y="1813023"/>
            <a:ext cx="38234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...  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iây</a:t>
            </a:r>
            <a:endParaRPr lang="en-US" sz="28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 (tr26)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334" y="1458334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65854" y="2125100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240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5596" y="2739755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02643" y="1530172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40599" y="2462106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30060" y="3357224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08481" y="1889419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190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02116" y="2567075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51005" y="3147335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260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8" grpId="0"/>
      <p:bldP spid="41" grpId="0"/>
      <p:bldP spid="44" grpId="0"/>
      <p:bldP spid="45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84E24D80-9A2F-4F44-AE81-CFAF85898F7F}"/>
                  </a:ext>
                </a:extLst>
              </p:cNvPr>
              <p:cNvSpPr txBox="1"/>
              <p:nvPr/>
            </p:nvSpPr>
            <p:spPr>
              <a:xfrm rot="16200000">
                <a:off x="4506450" y="-2024715"/>
                <a:ext cx="2920415" cy="96919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Bài 4 (tr26)</a:t>
                </a:r>
              </a:p>
              <a:p>
                <a:pPr algn="ctr" defTabSz="914400">
                  <a:defRPr/>
                </a:pP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Trong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cuộc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thi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60m, Nam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hết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phút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Bình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hết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phút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Hỏi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ai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nhanh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hơn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nhanh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hơn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mấy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 dirty="0" err="1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giây</a:t>
                </a:r>
                <a:r>
                  <a:rPr lang="en-US" altLang="zh-CN" sz="4000" b="1" dirty="0" smtClean="0">
                    <a:ln w="22225">
                      <a:noFill/>
                    </a:ln>
                    <a:solidFill>
                      <a:srgbClr val="C00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?</a:t>
                </a:r>
                <a:endParaRPr lang="zh-CN" altLang="en-US" sz="4000" b="1" dirty="0">
                  <a:ln w="22225">
                    <a:noFill/>
                  </a:ln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84E24D80-9A2F-4F44-AE81-CFAF85898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06450" y="-2024715"/>
                <a:ext cx="2920415" cy="9691927"/>
              </a:xfrm>
              <a:prstGeom prst="rect">
                <a:avLst/>
              </a:prstGeom>
              <a:blipFill rotWithShape="0">
                <a:blip r:embed="rId6"/>
                <a:stretch>
                  <a:fillRect l="-2516" t="-2088" r="-2516" b="-13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70902" y="-905492"/>
            <a:ext cx="3511656" cy="35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218815" y="72327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4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(tr26)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13302" y="1506070"/>
                <a:ext cx="8141205" cy="276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– 12 = 3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02" y="1506070"/>
                <a:ext cx="8141205" cy="2760564"/>
              </a:xfrm>
              <a:prstGeom prst="rect">
                <a:avLst/>
              </a:prstGeom>
              <a:blipFill rotWithShape="0">
                <a:blip r:embed="rId7"/>
                <a:stretch>
                  <a:fillRect t="-3091" b="-6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5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376475" y="4769735"/>
            <a:ext cx="3874403" cy="17366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522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218815" y="72327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5 (tr26)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528" y="1760333"/>
            <a:ext cx="3993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hồ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9 </a:t>
            </a:r>
            <a:r>
              <a:rPr lang="en-US" sz="2800" dirty="0" err="1" smtClean="0"/>
              <a:t>giờ</a:t>
            </a:r>
            <a:r>
              <a:rPr lang="en-US" sz="2800" dirty="0" smtClean="0"/>
              <a:t> 8 </a:t>
            </a:r>
            <a:r>
              <a:rPr lang="en-US" sz="2800" dirty="0" err="1" smtClean="0"/>
              <a:t>phút</a:t>
            </a: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40 </a:t>
            </a:r>
            <a:r>
              <a:rPr lang="en-US" sz="2800" dirty="0" err="1" smtClean="0"/>
              <a:t>phút</a:t>
            </a: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45 </a:t>
            </a:r>
            <a:r>
              <a:rPr lang="en-US" sz="2800" dirty="0" err="1" smtClean="0"/>
              <a:t>phút</a:t>
            </a: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9 </a:t>
            </a:r>
            <a:r>
              <a:rPr lang="en-US" sz="2800" dirty="0" err="1" smtClean="0"/>
              <a:t>giờ</a:t>
            </a:r>
            <a:r>
              <a:rPr lang="en-US" sz="2800" dirty="0" smtClean="0"/>
              <a:t> 40 </a:t>
            </a:r>
            <a:r>
              <a:rPr lang="en-US" sz="2800" dirty="0" err="1" smtClean="0"/>
              <a:t>phút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5547" y="1719944"/>
            <a:ext cx="3165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5kg 8g = …….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58g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508g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5008g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580g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26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751506-5754-4252-B22D-32303CC9ED2D}"/>
              </a:ext>
            </a:extLst>
          </p:cNvPr>
          <p:cNvSpPr/>
          <p:nvPr/>
        </p:nvSpPr>
        <p:spPr>
          <a:xfrm>
            <a:off x="218815" y="72327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1376597" y="26234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5 (tr26)</a:t>
            </a:r>
            <a:endParaRPr lang="zh-CN" altLang="en-US" sz="4400" b="1" dirty="0">
              <a:ln w="254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528" y="1760333"/>
            <a:ext cx="3993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hồ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chỉ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9 </a:t>
            </a:r>
            <a:r>
              <a:rPr lang="en-US" sz="2800" dirty="0" err="1" smtClean="0">
                <a:solidFill>
                  <a:prstClr val="black"/>
                </a:solidFill>
              </a:rPr>
              <a:t>giờ</a:t>
            </a:r>
            <a:r>
              <a:rPr lang="en-US" sz="2800" dirty="0" smtClean="0">
                <a:solidFill>
                  <a:prstClr val="black"/>
                </a:solidFill>
              </a:rPr>
              <a:t> 8 </a:t>
            </a:r>
            <a:r>
              <a:rPr lang="en-US" sz="2800" dirty="0" err="1" smtClean="0">
                <a:solidFill>
                  <a:prstClr val="black"/>
                </a:solidFill>
              </a:rPr>
              <a:t>phút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8 </a:t>
            </a:r>
            <a:r>
              <a:rPr lang="en-US" sz="2800" dirty="0" err="1" smtClean="0">
                <a:solidFill>
                  <a:prstClr val="black"/>
                </a:solidFill>
              </a:rPr>
              <a:t>giờ</a:t>
            </a:r>
            <a:r>
              <a:rPr lang="en-US" sz="2800" dirty="0" smtClean="0">
                <a:solidFill>
                  <a:prstClr val="black"/>
                </a:solidFill>
              </a:rPr>
              <a:t> 40 </a:t>
            </a:r>
            <a:r>
              <a:rPr lang="en-US" sz="2800" dirty="0" err="1" smtClean="0">
                <a:solidFill>
                  <a:prstClr val="black"/>
                </a:solidFill>
              </a:rPr>
              <a:t>phút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8 </a:t>
            </a:r>
            <a:r>
              <a:rPr lang="en-US" sz="2800" dirty="0" err="1" smtClean="0">
                <a:solidFill>
                  <a:prstClr val="black"/>
                </a:solidFill>
              </a:rPr>
              <a:t>giờ</a:t>
            </a:r>
            <a:r>
              <a:rPr lang="en-US" sz="2800" dirty="0" smtClean="0">
                <a:solidFill>
                  <a:prstClr val="black"/>
                </a:solidFill>
              </a:rPr>
              <a:t> 45 </a:t>
            </a:r>
            <a:r>
              <a:rPr lang="en-US" sz="2800" dirty="0" err="1" smtClean="0">
                <a:solidFill>
                  <a:prstClr val="black"/>
                </a:solidFill>
              </a:rPr>
              <a:t>phút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9 </a:t>
            </a:r>
            <a:r>
              <a:rPr lang="en-US" sz="2800" dirty="0" err="1" smtClean="0">
                <a:solidFill>
                  <a:prstClr val="black"/>
                </a:solidFill>
              </a:rPr>
              <a:t>giờ</a:t>
            </a:r>
            <a:r>
              <a:rPr lang="en-US" sz="2800" dirty="0" smtClean="0">
                <a:solidFill>
                  <a:prstClr val="black"/>
                </a:solidFill>
              </a:rPr>
              <a:t> 40 </a:t>
            </a:r>
            <a:r>
              <a:rPr lang="en-US" sz="2800" dirty="0" err="1" smtClean="0">
                <a:solidFill>
                  <a:prstClr val="black"/>
                </a:solidFill>
              </a:rPr>
              <a:t>phút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5547" y="1719944"/>
            <a:ext cx="3165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b) 5kg 8g = …….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58g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508g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5008g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580g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664690" y="2639877"/>
            <a:ext cx="506640" cy="48768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5" name="Oval 34"/>
          <p:cNvSpPr/>
          <p:nvPr/>
        </p:nvSpPr>
        <p:spPr>
          <a:xfrm>
            <a:off x="7052933" y="3011003"/>
            <a:ext cx="506640" cy="48768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13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BC79E7-211D-47E8-8406-EC83B2CA42AF}"/>
              </a:ext>
            </a:extLst>
          </p:cNvPr>
          <p:cNvSpPr txBox="1"/>
          <p:nvPr/>
        </p:nvSpPr>
        <p:spPr>
          <a:xfrm rot="19995989">
            <a:off x="681772" y="1173558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20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6030502" y="2501830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4800" b="1" noProof="0" dirty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4800" b="1" noProof="0" dirty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800" b="1" noProof="0" dirty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 smtClean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Trung</a:t>
            </a:r>
            <a:r>
              <a:rPr lang="en-US" altLang="zh-CN" sz="4800" b="1" noProof="0" dirty="0" smtClean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 smtClean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altLang="zh-CN" sz="4800" b="1" noProof="0" dirty="0" smtClean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 smtClean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altLang="zh-CN" sz="2800" b="1" noProof="0" dirty="0" smtClean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(SGK</a:t>
            </a:r>
            <a:r>
              <a:rPr lang="en-US" altLang="zh-CN" sz="2800" b="1" noProof="0" dirty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/ 26)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225396" y="2537363"/>
            <a:ext cx="767388" cy="7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15" y="2612180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xmlns="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xmlns="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xmlns="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xmlns="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F2283CB-309E-4DA7-A9E9-1B18A872C733}"/>
              </a:ext>
            </a:extLst>
          </p:cNvPr>
          <p:cNvSpPr txBox="1"/>
          <p:nvPr/>
        </p:nvSpPr>
        <p:spPr>
          <a:xfrm>
            <a:off x="4469328" y="2430601"/>
            <a:ext cx="6778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 biệt! 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Chúc các em học tốt!</a:t>
            </a:r>
            <a:endParaRPr lang="zh-CN" altLang="en-US" sz="4800" dirty="0">
              <a:solidFill>
                <a:srgbClr val="5FB9CB"/>
              </a:solidFill>
              <a:latin typeface="UTM Cooper Black" panose="0204060305050602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C65C459-9199-4298-A044-9D7EDA28C431}"/>
              </a:ext>
            </a:extLst>
          </p:cNvPr>
          <p:cNvGrpSpPr/>
          <p:nvPr/>
        </p:nvGrpSpPr>
        <p:grpSpPr>
          <a:xfrm rot="406819" flipH="1">
            <a:off x="5248657" y="223159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xmlns="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xmlns="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xmlns="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xmlns="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xmlns="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 mấy phút nữa thì</a:t>
            </a:r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65350" y="4555578"/>
            <a:ext cx="4248307" cy="1532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50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3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xmlns="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xmlns="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xmlns="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xmlns="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D62558A9-48AE-456C-A972-4D0FAB54874D}"/>
              </a:ext>
            </a:extLst>
          </p:cNvPr>
          <p:cNvSpPr txBox="1"/>
          <p:nvPr/>
        </p:nvSpPr>
        <p:spPr>
          <a:xfrm>
            <a:off x="4907531" y="2921048"/>
            <a:ext cx="601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GIÂY,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THẾ 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KỈ(TR25)  LUYỆN TẬP (TR26)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AB4FC7EB-4CEB-4B62-80C6-74E745EDDC19}"/>
              </a:ext>
            </a:extLst>
          </p:cNvPr>
          <p:cNvSpPr txBox="1"/>
          <p:nvPr/>
        </p:nvSpPr>
        <p:spPr>
          <a:xfrm>
            <a:off x="6597248" y="1709060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ln w="22225">
                  <a:noFill/>
                </a:ln>
                <a:solidFill>
                  <a:srgbClr val="444242"/>
                </a:solidFill>
                <a:latin typeface="UVN Bai Sau Nang" panose="04030905020802020C03" pitchFamily="82" charset="0"/>
                <a:ea typeface="方正喵呜体" panose="02010600010101010101" pitchFamily="2" charset="-122"/>
              </a:rPr>
              <a:t>TOÁN</a:t>
            </a:r>
            <a:endParaRPr kumimoji="0" lang="zh-CN" altLang="en-US" sz="7200" b="1" i="0" u="none" strike="noStrike" kern="1200" cap="none" spc="0" normalizeH="0" baseline="0" noProof="0" dirty="0">
              <a:ln w="22225">
                <a:noFill/>
              </a:ln>
              <a:solidFill>
                <a:srgbClr val="444242"/>
              </a:solidFill>
              <a:effectLst/>
              <a:uLnTx/>
              <a:uFillTx/>
              <a:latin typeface="UVN Bai Sau Nang" panose="04030905020802020C03" pitchFamily="82" charset="0"/>
              <a:ea typeface="方正喵呜体" panose="02010600010101010101" pitchFamily="2" charset="-122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E61C2012-0B88-4F45-9994-2A60F45D64C4}"/>
              </a:ext>
            </a:extLst>
          </p:cNvPr>
          <p:cNvGrpSpPr/>
          <p:nvPr/>
        </p:nvGrpSpPr>
        <p:grpSpPr>
          <a:xfrm>
            <a:off x="4637627" y="757616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xmlns="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xmlns="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xmlns="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7319152" y="4650542"/>
            <a:ext cx="1817266" cy="18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đi từ một số đến số </a:t>
            </a:r>
          </a:p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1" animBg="1"/>
      <p:bldP spid="27" grpId="2" animBg="1"/>
      <p:bldP spid="27" grpId="3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xmlns="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xmlns="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xmlns="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xmlns="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xmlns="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xmlns="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xmlns="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xmlns="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xmlns="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xmlns="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D02FE07E-37DC-46BD-AA22-7BF0E692A8D3}"/>
              </a:ext>
            </a:extLst>
          </p:cNvPr>
          <p:cNvSpPr txBox="1"/>
          <p:nvPr/>
        </p:nvSpPr>
        <p:spPr>
          <a:xfrm>
            <a:off x="3995720" y="1515256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E52B1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5400" b="1" dirty="0">
              <a:ln w="22225">
                <a:noFill/>
              </a:ln>
              <a:solidFill>
                <a:srgbClr val="E52B1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B3ACE747-FD0C-4C79-8375-80607427225E}"/>
              </a:ext>
            </a:extLst>
          </p:cNvPr>
          <p:cNvGrpSpPr/>
          <p:nvPr/>
        </p:nvGrpSpPr>
        <p:grpSpPr>
          <a:xfrm>
            <a:off x="7880878" y="1823018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xmlns="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xmlns="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xmlns="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xmlns="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vi-VN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lang="zh-CN" altLang="en-US" sz="4400" b="1" dirty="0">
              <a:solidFill>
                <a:srgbClr val="F2B8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37890" y="3056651"/>
            <a:ext cx="531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0080C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</a:t>
            </a:r>
            <a:endParaRPr lang="zh-CN" altLang="en-US" sz="5400" b="1" dirty="0">
              <a:solidFill>
                <a:srgbClr val="0080C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1289</Words>
  <Application>Microsoft Office PowerPoint</Application>
  <PresentationFormat>Widescreen</PresentationFormat>
  <Paragraphs>308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Cambria Math</vt:lpstr>
      <vt:lpstr>UVN Bai Sau Nang</vt:lpstr>
      <vt:lpstr>UTM Cooper Black</vt:lpstr>
      <vt:lpstr>Times New Roman</vt:lpstr>
      <vt:lpstr>方正喵呜体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keywords>ThyTho</cp:keywords>
  <cp:lastModifiedBy>Administrator</cp:lastModifiedBy>
  <cp:revision>84</cp:revision>
  <dcterms:created xsi:type="dcterms:W3CDTF">2017-08-18T03:02:00Z</dcterms:created>
  <dcterms:modified xsi:type="dcterms:W3CDTF">2021-10-02T08:41:20Z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